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392" r:id="rId3"/>
    <p:sldId id="257" r:id="rId4"/>
    <p:sldId id="259" r:id="rId5"/>
    <p:sldId id="393" r:id="rId6"/>
    <p:sldId id="396" r:id="rId7"/>
    <p:sldId id="395" r:id="rId8"/>
    <p:sldId id="261" r:id="rId9"/>
    <p:sldId id="262" r:id="rId10"/>
    <p:sldId id="263" r:id="rId11"/>
    <p:sldId id="264" r:id="rId12"/>
    <p:sldId id="265" r:id="rId13"/>
    <p:sldId id="331" r:id="rId14"/>
    <p:sldId id="267" r:id="rId15"/>
    <p:sldId id="268" r:id="rId16"/>
    <p:sldId id="397" r:id="rId17"/>
    <p:sldId id="398" r:id="rId18"/>
    <p:sldId id="271" r:id="rId19"/>
    <p:sldId id="272" r:id="rId20"/>
    <p:sldId id="274" r:id="rId21"/>
    <p:sldId id="276" r:id="rId22"/>
    <p:sldId id="399" r:id="rId23"/>
    <p:sldId id="400" r:id="rId24"/>
    <p:sldId id="401" r:id="rId25"/>
    <p:sldId id="402" r:id="rId26"/>
    <p:sldId id="278" r:id="rId27"/>
    <p:sldId id="279" r:id="rId28"/>
    <p:sldId id="403" r:id="rId29"/>
    <p:sldId id="405" r:id="rId30"/>
    <p:sldId id="406" r:id="rId31"/>
    <p:sldId id="408" r:id="rId32"/>
    <p:sldId id="283" r:id="rId33"/>
    <p:sldId id="284" r:id="rId34"/>
    <p:sldId id="409" r:id="rId35"/>
    <p:sldId id="410" r:id="rId36"/>
    <p:sldId id="411" r:id="rId37"/>
    <p:sldId id="337" r:id="rId38"/>
    <p:sldId id="412" r:id="rId39"/>
    <p:sldId id="285" r:id="rId40"/>
    <p:sldId id="286" r:id="rId41"/>
    <p:sldId id="413" r:id="rId42"/>
    <p:sldId id="338" r:id="rId43"/>
    <p:sldId id="340" r:id="rId44"/>
    <p:sldId id="342" r:id="rId45"/>
    <p:sldId id="341" r:id="rId46"/>
    <p:sldId id="414" r:id="rId47"/>
    <p:sldId id="415" r:id="rId48"/>
    <p:sldId id="343" r:id="rId49"/>
    <p:sldId id="344" r:id="rId50"/>
    <p:sldId id="416" r:id="rId51"/>
    <p:sldId id="335" r:id="rId52"/>
    <p:sldId id="339" r:id="rId53"/>
    <p:sldId id="345" r:id="rId54"/>
    <p:sldId id="347" r:id="rId55"/>
    <p:sldId id="422" r:id="rId56"/>
    <p:sldId id="346" r:id="rId57"/>
    <p:sldId id="423" r:id="rId58"/>
    <p:sldId id="420" r:id="rId59"/>
    <p:sldId id="421" r:id="rId60"/>
    <p:sldId id="349" r:id="rId61"/>
    <p:sldId id="348" r:id="rId62"/>
    <p:sldId id="424" r:id="rId63"/>
    <p:sldId id="425" r:id="rId64"/>
    <p:sldId id="350" r:id="rId65"/>
    <p:sldId id="288" r:id="rId66"/>
  </p:sldIdLst>
  <p:sldSz cx="7556500" cy="10693400"/>
  <p:notesSz cx="7556500" cy="10693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A982"/>
    <a:srgbClr val="ECE4EB"/>
    <a:srgbClr val="665245"/>
    <a:srgbClr val="FBEED7"/>
    <a:srgbClr val="00328C"/>
    <a:srgbClr val="E1E1E7"/>
    <a:srgbClr val="7D592D"/>
    <a:srgbClr val="114059"/>
    <a:srgbClr val="94644E"/>
    <a:srgbClr val="372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10" autoAdjust="0"/>
  </p:normalViewPr>
  <p:slideViewPr>
    <p:cSldViewPr>
      <p:cViewPr>
        <p:scale>
          <a:sx n="66" d="100"/>
          <a:sy n="66" d="100"/>
        </p:scale>
        <p:origin x="2261" y="-25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ACB6F9F2-150C-4192-BF10-8A1D45E02FB9}" type="datetimeFigureOut">
              <a:rPr lang="tr-TR" smtClean="0"/>
              <a:t>29.12.2025</a:t>
            </a:fld>
            <a:endParaRPr lang="tr-TR"/>
          </a:p>
        </p:txBody>
      </p:sp>
      <p:sp>
        <p:nvSpPr>
          <p:cNvPr id="4" name="Slayt Resmi Yer Tutucusu 3"/>
          <p:cNvSpPr>
            <a:spLocks noGrp="1" noRot="1" noChangeAspect="1"/>
          </p:cNvSpPr>
          <p:nvPr>
            <p:ph type="sldImg" idx="2"/>
          </p:nvPr>
        </p:nvSpPr>
        <p:spPr>
          <a:xfrm>
            <a:off x="2503488" y="1336675"/>
            <a:ext cx="2549525" cy="3608388"/>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49AFAE01-5025-4792-91C8-A4152FF6B7C5}" type="slidenum">
              <a:rPr lang="tr-TR" smtClean="0"/>
              <a:t>‹#›</a:t>
            </a:fld>
            <a:endParaRPr lang="tr-TR"/>
          </a:p>
        </p:txBody>
      </p:sp>
    </p:spTree>
    <p:extLst>
      <p:ext uri="{BB962C8B-B14F-4D97-AF65-F5344CB8AC3E}">
        <p14:creationId xmlns:p14="http://schemas.microsoft.com/office/powerpoint/2010/main" val="309366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9AFAE01-5025-4792-91C8-A4152FF6B7C5}" type="slidenum">
              <a:rPr lang="tr-TR" smtClean="0"/>
              <a:t>30</a:t>
            </a:fld>
            <a:endParaRPr lang="tr-TR"/>
          </a:p>
        </p:txBody>
      </p:sp>
    </p:spTree>
    <p:extLst>
      <p:ext uri="{BB962C8B-B14F-4D97-AF65-F5344CB8AC3E}">
        <p14:creationId xmlns:p14="http://schemas.microsoft.com/office/powerpoint/2010/main" val="254030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9AFAE01-5025-4792-91C8-A4152FF6B7C5}" type="slidenum">
              <a:rPr lang="tr-TR" smtClean="0"/>
              <a:t>33</a:t>
            </a:fld>
            <a:endParaRPr lang="tr-TR"/>
          </a:p>
        </p:txBody>
      </p:sp>
    </p:spTree>
    <p:extLst>
      <p:ext uri="{BB962C8B-B14F-4D97-AF65-F5344CB8AC3E}">
        <p14:creationId xmlns:p14="http://schemas.microsoft.com/office/powerpoint/2010/main" val="2859892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4777-3CFF-1F70-56B9-A34F3B26CC4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B68BC74-B45D-BAAA-61F9-AE5943C3ED4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3D2211C-D6CC-D3BA-DE2A-A3ABB66CB6C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075643E-AF3C-E759-C766-F9084A880ECB}"/>
              </a:ext>
            </a:extLst>
          </p:cNvPr>
          <p:cNvSpPr>
            <a:spLocks noGrp="1"/>
          </p:cNvSpPr>
          <p:nvPr>
            <p:ph type="sldNum" sz="quarter" idx="5"/>
          </p:nvPr>
        </p:nvSpPr>
        <p:spPr/>
        <p:txBody>
          <a:bodyPr/>
          <a:lstStyle/>
          <a:p>
            <a:fld id="{49AFAE01-5025-4792-91C8-A4152FF6B7C5}" type="slidenum">
              <a:rPr lang="tr-TR" smtClean="0"/>
              <a:t>34</a:t>
            </a:fld>
            <a:endParaRPr lang="tr-TR"/>
          </a:p>
        </p:txBody>
      </p:sp>
    </p:spTree>
    <p:extLst>
      <p:ext uri="{BB962C8B-B14F-4D97-AF65-F5344CB8AC3E}">
        <p14:creationId xmlns:p14="http://schemas.microsoft.com/office/powerpoint/2010/main" val="108441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601BE-534B-1CC1-A37F-114BC030679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08AF33A-7851-939E-55F2-DFB20B33122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B84FBD8-24FF-027A-02D2-AB6FE929E62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8E0CD42-369D-5E8F-EA5C-A9A7E74A54FE}"/>
              </a:ext>
            </a:extLst>
          </p:cNvPr>
          <p:cNvSpPr>
            <a:spLocks noGrp="1"/>
          </p:cNvSpPr>
          <p:nvPr>
            <p:ph type="sldNum" sz="quarter" idx="5"/>
          </p:nvPr>
        </p:nvSpPr>
        <p:spPr/>
        <p:txBody>
          <a:bodyPr/>
          <a:lstStyle/>
          <a:p>
            <a:fld id="{49AFAE01-5025-4792-91C8-A4152FF6B7C5}" type="slidenum">
              <a:rPr lang="tr-TR" smtClean="0"/>
              <a:t>35</a:t>
            </a:fld>
            <a:endParaRPr lang="tr-TR"/>
          </a:p>
        </p:txBody>
      </p:sp>
    </p:spTree>
    <p:extLst>
      <p:ext uri="{BB962C8B-B14F-4D97-AF65-F5344CB8AC3E}">
        <p14:creationId xmlns:p14="http://schemas.microsoft.com/office/powerpoint/2010/main" val="24706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A195E-D0BE-0425-06AA-DC6F4CE96AF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01978EC-DED9-9B1C-12F3-E332962DAA2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71DDF2E-0B35-4640-BA76-515F4404454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72A585C-9699-3DD2-5E7A-DA8202F632F1}"/>
              </a:ext>
            </a:extLst>
          </p:cNvPr>
          <p:cNvSpPr>
            <a:spLocks noGrp="1"/>
          </p:cNvSpPr>
          <p:nvPr>
            <p:ph type="sldNum" sz="quarter" idx="5"/>
          </p:nvPr>
        </p:nvSpPr>
        <p:spPr/>
        <p:txBody>
          <a:bodyPr/>
          <a:lstStyle/>
          <a:p>
            <a:fld id="{49AFAE01-5025-4792-91C8-A4152FF6B7C5}" type="slidenum">
              <a:rPr lang="tr-TR" smtClean="0"/>
              <a:t>36</a:t>
            </a:fld>
            <a:endParaRPr lang="tr-TR"/>
          </a:p>
        </p:txBody>
      </p:sp>
    </p:spTree>
    <p:extLst>
      <p:ext uri="{BB962C8B-B14F-4D97-AF65-F5344CB8AC3E}">
        <p14:creationId xmlns:p14="http://schemas.microsoft.com/office/powerpoint/2010/main" val="1834649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9AFAE01-5025-4792-91C8-A4152FF6B7C5}" type="slidenum">
              <a:rPr lang="tr-TR" smtClean="0"/>
              <a:t>55</a:t>
            </a:fld>
            <a:endParaRPr lang="tr-TR"/>
          </a:p>
        </p:txBody>
      </p:sp>
    </p:spTree>
    <p:extLst>
      <p:ext uri="{BB962C8B-B14F-4D97-AF65-F5344CB8AC3E}">
        <p14:creationId xmlns:p14="http://schemas.microsoft.com/office/powerpoint/2010/main" val="219494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9AFAE01-5025-4792-91C8-A4152FF6B7C5}" type="slidenum">
              <a:rPr lang="tr-TR" smtClean="0"/>
              <a:t>59</a:t>
            </a:fld>
            <a:endParaRPr lang="tr-TR"/>
          </a:p>
        </p:txBody>
      </p:sp>
    </p:spTree>
    <p:extLst>
      <p:ext uri="{BB962C8B-B14F-4D97-AF65-F5344CB8AC3E}">
        <p14:creationId xmlns:p14="http://schemas.microsoft.com/office/powerpoint/2010/main" val="331721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9AFAE01-5025-4792-91C8-A4152FF6B7C5}" type="slidenum">
              <a:rPr lang="tr-TR" smtClean="0"/>
              <a:t>62</a:t>
            </a:fld>
            <a:endParaRPr lang="tr-TR"/>
          </a:p>
        </p:txBody>
      </p:sp>
    </p:spTree>
    <p:extLst>
      <p:ext uri="{BB962C8B-B14F-4D97-AF65-F5344CB8AC3E}">
        <p14:creationId xmlns:p14="http://schemas.microsoft.com/office/powerpoint/2010/main" val="3409114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sz="8750" b="1" i="0">
                <a:solidFill>
                  <a:srgbClr val="FFF200"/>
                </a:solidFill>
                <a:latin typeface="Trebuchet MS"/>
                <a:cs typeface="Trebuchet MS"/>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750" b="1" i="0">
                <a:solidFill>
                  <a:srgbClr val="FFF200"/>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750" b="1" i="0">
                <a:solidFill>
                  <a:srgbClr val="FFF200"/>
                </a:solidFill>
                <a:latin typeface="Trebuchet MS"/>
                <a:cs typeface="Trebuchet MS"/>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7560005" cy="10692003"/>
          </a:xfrm>
          <a:prstGeom prst="rect">
            <a:avLst/>
          </a:prstGeom>
        </p:spPr>
      </p:pic>
      <p:sp>
        <p:nvSpPr>
          <p:cNvPr id="17" name="bg object 17"/>
          <p:cNvSpPr/>
          <p:nvPr/>
        </p:nvSpPr>
        <p:spPr>
          <a:xfrm>
            <a:off x="1347127" y="8729865"/>
            <a:ext cx="5043170" cy="1115695"/>
          </a:xfrm>
          <a:custGeom>
            <a:avLst/>
            <a:gdLst/>
            <a:ahLst/>
            <a:cxnLst/>
            <a:rect l="l" t="t" r="r" b="b"/>
            <a:pathLst>
              <a:path w="5043170" h="1115695">
                <a:moveTo>
                  <a:pt x="5042916" y="0"/>
                </a:moveTo>
                <a:lnTo>
                  <a:pt x="0" y="0"/>
                </a:lnTo>
                <a:lnTo>
                  <a:pt x="0" y="1115568"/>
                </a:lnTo>
                <a:lnTo>
                  <a:pt x="5042916" y="1115568"/>
                </a:lnTo>
                <a:lnTo>
                  <a:pt x="5042916" y="0"/>
                </a:lnTo>
                <a:close/>
              </a:path>
            </a:pathLst>
          </a:custGeom>
          <a:solidFill>
            <a:srgbClr val="231F20">
              <a:alpha val="75000"/>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750" b="1" i="0">
                <a:solidFill>
                  <a:srgbClr val="FFF20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74119" y="8474504"/>
            <a:ext cx="4814610" cy="1363979"/>
          </a:xfrm>
          <a:prstGeom prst="rect">
            <a:avLst/>
          </a:prstGeom>
        </p:spPr>
        <p:txBody>
          <a:bodyPr wrap="square" lIns="0" tIns="0" rIns="0" bIns="0">
            <a:spAutoFit/>
          </a:bodyPr>
          <a:lstStyle>
            <a:lvl1pPr>
              <a:defRPr sz="8750" b="1" i="0">
                <a:solidFill>
                  <a:srgbClr val="FFF200"/>
                </a:solidFill>
                <a:latin typeface="Trebuchet MS"/>
                <a:cs typeface="Trebuchet MS"/>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12/29/2025</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hespirit.online/" TargetMode="External"/><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5.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34.jpeg"/><Relationship Id="rId5" Type="http://schemas.microsoft.com/office/2007/relationships/hdphoto" Target="../media/hdphoto8.wdp"/><Relationship Id="rId4" Type="http://schemas.openxmlformats.org/officeDocument/2006/relationships/image" Target="../media/image33.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5.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9.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png"/><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www.thespirit.com.tr/" TargetMode="External"/><Relationship Id="rId4" Type="http://schemas.openxmlformats.org/officeDocument/2006/relationships/image" Target="../media/image57.pn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www.thespirit.com.tr/" TargetMode="External"/><Relationship Id="rId4" Type="http://schemas.microsoft.com/office/2007/relationships/hdphoto" Target="../media/hdphoto16.wdp"/></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hyperlink" Target="http://www.thespirit.com.t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hyperlink" Target="http://www.thespirit.com.t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hyperlink" Target="http://www.newspirit.com.t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hyperlink" Target="http://www.newspirit.com.t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hyperlink" Target="http://www.newspirit.com.tr/" TargetMode="Externa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hyperlink" Target="http://www.thespirit.com0tr/" TargetMode="External"/><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www.thespirit.com.tr/"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www.thespirit.com.tr/" TargetMode="External"/><Relationship Id="rId2" Type="http://schemas.openxmlformats.org/officeDocument/2006/relationships/image" Target="../media/image66.jpe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thespirit.com0tr/" TargetMode="External"/><Relationship Id="rId1" Type="http://schemas.openxmlformats.org/officeDocument/2006/relationships/slideLayout" Target="../slideLayouts/slideLayout5.xml"/><Relationship Id="rId5" Type="http://schemas.openxmlformats.org/officeDocument/2006/relationships/hyperlink" Target="http://www.newspirit.com.tr/" TargetMode="Externa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Layout" Target="../slideLayouts/slideLayout5.xml"/><Relationship Id="rId5" Type="http://schemas.openxmlformats.org/officeDocument/2006/relationships/hyperlink" Target="http://www.newspirit.com.tr/" TargetMode="Externa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hyperlink" Target="http://www.newspirit.com.t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hyperlink" Target="http://www.newspirit.com.t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4.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3.jpeg"/><Relationship Id="rId2" Type="http://schemas.openxmlformats.org/officeDocument/2006/relationships/image" Target="../media/image74.jpeg"/><Relationship Id="rId1" Type="http://schemas.openxmlformats.org/officeDocument/2006/relationships/slideLayout" Target="../slideLayouts/slideLayout5.xml"/><Relationship Id="rId6" Type="http://schemas.openxmlformats.org/officeDocument/2006/relationships/image" Target="../media/image78.jpeg"/><Relationship Id="rId11" Type="http://schemas.openxmlformats.org/officeDocument/2006/relationships/image" Target="../media/image82.jpeg"/><Relationship Id="rId5" Type="http://schemas.openxmlformats.org/officeDocument/2006/relationships/image" Target="../media/image77.jpeg"/><Relationship Id="rId15" Type="http://schemas.openxmlformats.org/officeDocument/2006/relationships/image" Target="../media/image86.jpeg"/><Relationship Id="rId10" Type="http://schemas.openxmlformats.org/officeDocument/2006/relationships/image" Target="../media/image81.jpeg"/><Relationship Id="rId4" Type="http://schemas.openxmlformats.org/officeDocument/2006/relationships/image" Target="../media/image76.jpeg"/><Relationship Id="rId9" Type="http://schemas.openxmlformats.org/officeDocument/2006/relationships/image" Target="../media/image5.png"/><Relationship Id="rId1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0.jpe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png"/><Relationship Id="rId4" Type="http://schemas.microsoft.com/office/2007/relationships/hdphoto" Target="../media/hdphoto18.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2.jpe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3.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png"/><Relationship Id="rId4" Type="http://schemas.microsoft.com/office/2007/relationships/hdphoto" Target="../media/hdphoto19.wdp"/></Relationships>
</file>

<file path=ppt/slides/_rels/slide6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3.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4.png"/><Relationship Id="rId1" Type="http://schemas.openxmlformats.org/officeDocument/2006/relationships/slideLayout" Target="../slideLayouts/slideLayout5.xml"/><Relationship Id="rId5" Type="http://schemas.openxmlformats.org/officeDocument/2006/relationships/hyperlink" Target="http://www.newspirit.com.tr/" TargetMode="Externa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5.xml"/><Relationship Id="rId4"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p:nvPr/>
        </p:nvSpPr>
        <p:spPr>
          <a:xfrm>
            <a:off x="2590895" y="9775749"/>
            <a:ext cx="208915" cy="327025"/>
          </a:xfrm>
          <a:prstGeom prst="rect">
            <a:avLst/>
          </a:prstGeom>
        </p:spPr>
        <p:txBody>
          <a:bodyPr vert="horz" wrap="square" lIns="0" tIns="15875" rIns="0" bIns="0" rtlCol="0">
            <a:spAutoFit/>
          </a:bodyPr>
          <a:lstStyle/>
          <a:p>
            <a:pPr marL="12700">
              <a:lnSpc>
                <a:spcPct val="100000"/>
              </a:lnSpc>
              <a:spcBef>
                <a:spcPts val="125"/>
              </a:spcBef>
            </a:pPr>
            <a:r>
              <a:rPr sz="1950" spc="-50" dirty="0">
                <a:solidFill>
                  <a:srgbClr val="FFFFFF"/>
                </a:solidFill>
                <a:latin typeface="Arial"/>
                <a:cs typeface="Arial"/>
              </a:rPr>
              <a:t>w</a:t>
            </a:r>
            <a:endParaRPr sz="1950">
              <a:latin typeface="Arial"/>
              <a:cs typeface="Arial"/>
            </a:endParaRPr>
          </a:p>
        </p:txBody>
      </p:sp>
      <p:sp>
        <p:nvSpPr>
          <p:cNvPr id="12" name="object 12"/>
          <p:cNvSpPr txBox="1"/>
          <p:nvPr/>
        </p:nvSpPr>
        <p:spPr>
          <a:xfrm>
            <a:off x="2633065" y="9872256"/>
            <a:ext cx="2651760" cy="576580"/>
          </a:xfrm>
          <a:prstGeom prst="rect">
            <a:avLst/>
          </a:prstGeom>
          <a:solidFill>
            <a:srgbClr val="231F20">
              <a:alpha val="75000"/>
            </a:srgbClr>
          </a:solidFill>
        </p:spPr>
        <p:txBody>
          <a:bodyPr vert="horz" wrap="square" lIns="0" tIns="0" rIns="0" bIns="0" rtlCol="0">
            <a:spAutoFit/>
          </a:bodyPr>
          <a:lstStyle/>
          <a:p>
            <a:pPr marL="153670">
              <a:lnSpc>
                <a:spcPts val="1645"/>
              </a:lnSpc>
            </a:pPr>
            <a:r>
              <a:rPr sz="1950" spc="-10" dirty="0">
                <a:solidFill>
                  <a:srgbClr val="FFFFFF"/>
                </a:solidFill>
                <a:latin typeface="Arial"/>
                <a:cs typeface="Arial"/>
              </a:rPr>
              <a:t>ww.</a:t>
            </a:r>
            <a:r>
              <a:rPr sz="1950" spc="-10" dirty="0">
                <a:solidFill>
                  <a:srgbClr val="FFFFFF"/>
                </a:solidFill>
                <a:latin typeface="Arial Black"/>
                <a:cs typeface="Arial Black"/>
              </a:rPr>
              <a:t>thespirit</a:t>
            </a:r>
            <a:r>
              <a:rPr sz="1950" spc="-10" dirty="0">
                <a:solidFill>
                  <a:srgbClr val="FFFFFF"/>
                </a:solidFill>
                <a:latin typeface="Arial"/>
                <a:cs typeface="Arial"/>
              </a:rPr>
              <a:t>.com.tr</a:t>
            </a:r>
            <a:endParaRPr sz="1950">
              <a:latin typeface="Arial"/>
              <a:cs typeface="Arial"/>
            </a:endParaRPr>
          </a:p>
          <a:p>
            <a:pPr marL="313055">
              <a:lnSpc>
                <a:spcPts val="1680"/>
              </a:lnSpc>
            </a:pPr>
            <a:r>
              <a:rPr sz="1450" spc="-10" dirty="0">
                <a:solidFill>
                  <a:srgbClr val="FFFFFF"/>
                </a:solidFill>
                <a:latin typeface="Arial"/>
                <a:cs typeface="Arial"/>
                <a:hlinkClick r:id="rId2"/>
              </a:rPr>
              <a:t>www.</a:t>
            </a:r>
            <a:r>
              <a:rPr sz="1450" spc="-10" dirty="0">
                <a:solidFill>
                  <a:srgbClr val="FFFFFF"/>
                </a:solidFill>
                <a:latin typeface="Arial Black"/>
                <a:cs typeface="Arial Black"/>
                <a:hlinkClick r:id="rId2"/>
              </a:rPr>
              <a:t>thespirit</a:t>
            </a:r>
            <a:r>
              <a:rPr sz="1450" spc="-10" dirty="0">
                <a:solidFill>
                  <a:srgbClr val="FFFFFF"/>
                </a:solidFill>
                <a:latin typeface="Arial"/>
                <a:cs typeface="Arial"/>
                <a:hlinkClick r:id="rId2"/>
              </a:rPr>
              <a:t>.online</a:t>
            </a:r>
            <a:endParaRPr sz="1450">
              <a:latin typeface="Arial"/>
              <a:cs typeface="Arial"/>
            </a:endParaRPr>
          </a:p>
        </p:txBody>
      </p:sp>
      <p:pic>
        <p:nvPicPr>
          <p:cNvPr id="14" name="Resim 13">
            <a:extLst>
              <a:ext uri="{FF2B5EF4-FFF2-40B4-BE49-F238E27FC236}">
                <a16:creationId xmlns:a16="http://schemas.microsoft.com/office/drawing/2014/main" id="{8C11F284-2C49-21B6-7112-18D55ABB3F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a:stretch/>
        </p:blipFill>
        <p:spPr>
          <a:xfrm>
            <a:off x="-31750" y="0"/>
            <a:ext cx="7588250" cy="10706100"/>
          </a:xfrm>
          <a:prstGeom prst="rect">
            <a:avLst/>
          </a:prstGeom>
          <a:effectLst>
            <a:softEdge rad="0"/>
          </a:effectLst>
          <a:scene3d>
            <a:camera prst="orthographicFront"/>
            <a:lightRig rig="threePt" dir="t"/>
          </a:scene3d>
          <a:sp3d>
            <a:bevelT w="444500" h="444500"/>
            <a:bevelB w="190500" h="190500"/>
          </a:sp3d>
        </p:spPr>
      </p:pic>
      <p:sp>
        <p:nvSpPr>
          <p:cNvPr id="15" name="object 10">
            <a:extLst>
              <a:ext uri="{FF2B5EF4-FFF2-40B4-BE49-F238E27FC236}">
                <a16:creationId xmlns:a16="http://schemas.microsoft.com/office/drawing/2014/main" id="{A3FD7B08-5CDB-4434-21F7-E03BFFD35B01}"/>
              </a:ext>
            </a:extLst>
          </p:cNvPr>
          <p:cNvSpPr txBox="1"/>
          <p:nvPr/>
        </p:nvSpPr>
        <p:spPr>
          <a:xfrm>
            <a:off x="6445250" y="1"/>
            <a:ext cx="200055" cy="2222500"/>
          </a:xfrm>
          <a:prstGeom prst="rect">
            <a:avLst/>
          </a:prstGeom>
          <a:solidFill>
            <a:srgbClr val="FFC000">
              <a:alpha val="81000"/>
            </a:srgbClr>
          </a:solidFill>
        </p:spPr>
        <p:txBody>
          <a:bodyPr vert="vert270" wrap="square" lIns="0" tIns="81280" rIns="0" bIns="0" rtlCol="0">
            <a:spAutoFit/>
          </a:bodyPr>
          <a:lstStyle/>
          <a:p>
            <a:pPr marL="136525">
              <a:lnSpc>
                <a:spcPct val="100000"/>
              </a:lnSpc>
              <a:spcBef>
                <a:spcPts val="640"/>
              </a:spcBef>
            </a:pPr>
            <a:r>
              <a:rPr lang="tr-TR" sz="1300" b="1" spc="80" dirty="0">
                <a:solidFill>
                  <a:srgbClr val="FFFFFF"/>
                </a:solidFill>
                <a:latin typeface="Trebuchet MS"/>
                <a:cs typeface="Trebuchet MS"/>
              </a:rPr>
              <a:t>OCAK</a:t>
            </a:r>
            <a:r>
              <a:rPr sz="1300" b="1" spc="10" dirty="0">
                <a:solidFill>
                  <a:srgbClr val="FFFFFF"/>
                </a:solidFill>
                <a:latin typeface="Trebuchet MS"/>
                <a:cs typeface="Trebuchet MS"/>
              </a:rPr>
              <a:t> </a:t>
            </a:r>
            <a:r>
              <a:rPr sz="1300" b="1" dirty="0">
                <a:solidFill>
                  <a:srgbClr val="FFFFFF"/>
                </a:solidFill>
                <a:latin typeface="Trebuchet MS"/>
                <a:cs typeface="Trebuchet MS"/>
              </a:rPr>
              <a:t>202</a:t>
            </a:r>
            <a:r>
              <a:rPr lang="tr-TR" sz="1300" b="1" dirty="0">
                <a:solidFill>
                  <a:srgbClr val="FFFFFF"/>
                </a:solidFill>
                <a:latin typeface="Trebuchet MS"/>
                <a:cs typeface="Trebuchet MS"/>
              </a:rPr>
              <a:t>6</a:t>
            </a:r>
            <a:r>
              <a:rPr sz="1300" b="1" spc="10" dirty="0">
                <a:solidFill>
                  <a:srgbClr val="FFFFFF"/>
                </a:solidFill>
                <a:latin typeface="Trebuchet MS"/>
                <a:cs typeface="Trebuchet MS"/>
              </a:rPr>
              <a:t> </a:t>
            </a:r>
            <a:r>
              <a:rPr sz="1300" b="1" spc="-50" dirty="0">
                <a:solidFill>
                  <a:srgbClr val="FFFFFF"/>
                </a:solidFill>
                <a:latin typeface="Trebuchet MS"/>
                <a:cs typeface="Trebuchet MS"/>
              </a:rPr>
              <a:t>•</a:t>
            </a:r>
            <a:r>
              <a:rPr sz="1300" b="1" spc="15" dirty="0">
                <a:solidFill>
                  <a:srgbClr val="FFFFFF"/>
                </a:solidFill>
                <a:latin typeface="Trebuchet MS"/>
                <a:cs typeface="Trebuchet MS"/>
              </a:rPr>
              <a:t> </a:t>
            </a:r>
            <a:r>
              <a:rPr sz="1300" b="1" dirty="0">
                <a:solidFill>
                  <a:srgbClr val="FFFFFF"/>
                </a:solidFill>
                <a:latin typeface="Trebuchet MS"/>
                <a:cs typeface="Trebuchet MS"/>
              </a:rPr>
              <a:t>Sayı:</a:t>
            </a:r>
            <a:r>
              <a:rPr sz="1300" b="1" spc="10" dirty="0">
                <a:solidFill>
                  <a:srgbClr val="FFFFFF"/>
                </a:solidFill>
                <a:latin typeface="Trebuchet MS"/>
                <a:cs typeface="Trebuchet MS"/>
              </a:rPr>
              <a:t> </a:t>
            </a:r>
            <a:r>
              <a:rPr lang="tr-TR" sz="1300" b="1" spc="-50" dirty="0">
                <a:solidFill>
                  <a:srgbClr val="FFFFFF"/>
                </a:solidFill>
                <a:latin typeface="Trebuchet MS"/>
                <a:cs typeface="Trebuchet MS"/>
              </a:rPr>
              <a:t>1</a:t>
            </a:r>
            <a:endParaRPr sz="1300" dirty="0">
              <a:latin typeface="Trebuchet MS"/>
              <a:cs typeface="Trebuchet MS"/>
            </a:endParaRPr>
          </a:p>
        </p:txBody>
      </p:sp>
      <p:sp>
        <p:nvSpPr>
          <p:cNvPr id="16" name="Dikdörtgen 15">
            <a:extLst>
              <a:ext uri="{FF2B5EF4-FFF2-40B4-BE49-F238E27FC236}">
                <a16:creationId xmlns:a16="http://schemas.microsoft.com/office/drawing/2014/main" id="{065C4E42-A5C6-3920-8C7B-AEC1EA876BC8}"/>
              </a:ext>
            </a:extLst>
          </p:cNvPr>
          <p:cNvSpPr/>
          <p:nvPr/>
        </p:nvSpPr>
        <p:spPr>
          <a:xfrm>
            <a:off x="149196" y="165100"/>
            <a:ext cx="6067454" cy="1384995"/>
          </a:xfrm>
          <a:prstGeom prst="rect">
            <a:avLst/>
          </a:prstGeom>
          <a:noFill/>
        </p:spPr>
        <p:txBody>
          <a:bodyPr wrap="square" lIns="91440" tIns="45720" rIns="91440" bIns="45720">
            <a:spAutoFit/>
            <a:scene3d>
              <a:camera prst="orthographicFront"/>
              <a:lightRig rig="threePt" dir="t"/>
            </a:scene3d>
            <a:sp3d>
              <a:bevelT w="381000" h="38100"/>
              <a:bevelB w="152400" h="152400"/>
            </a:sp3d>
          </a:bodyPr>
          <a:lstStyle/>
          <a:p>
            <a:pPr algn="ctr"/>
            <a:r>
              <a:rPr lang="tr-TR" sz="8400" b="1" cap="none" spc="0" dirty="0">
                <a:ln w="0"/>
                <a:solidFill>
                  <a:srgbClr val="FFC000"/>
                </a:solidFill>
                <a:effectLst>
                  <a:reflection blurRad="6350" stA="53000" endA="300" endPos="35500" dir="5400000" sy="-90000" algn="bl" rotWithShape="0"/>
                </a:effectLst>
                <a:latin typeface="MS Mincho" panose="02020609040205080304" pitchFamily="49" charset="-128"/>
                <a:ea typeface="MS Mincho" panose="02020609040205080304" pitchFamily="49" charset="-128"/>
              </a:rPr>
              <a:t>NEW SPİRİT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E5DD4209-1B00-36F6-1E84-DB95524A4856}"/>
              </a:ext>
            </a:extLst>
          </p:cNvPr>
          <p:cNvPicPr>
            <a:picLocks noChangeAspect="1"/>
          </p:cNvPicPr>
          <p:nvPr/>
        </p:nvPicPr>
        <p:blipFill>
          <a:blip r:embed="rId2">
            <a:alphaModFix amt="78000"/>
            <a:extLst>
              <a:ext uri="{28A0092B-C50C-407E-A947-70E740481C1C}">
                <a14:useLocalDpi xmlns:a14="http://schemas.microsoft.com/office/drawing/2010/main" val="0"/>
              </a:ext>
            </a:extLst>
          </a:blip>
          <a:stretch>
            <a:fillRect/>
          </a:stretch>
        </p:blipFill>
        <p:spPr>
          <a:xfrm>
            <a:off x="0" y="0"/>
            <a:ext cx="7556499" cy="10756900"/>
          </a:xfrm>
          <a:prstGeom prst="rect">
            <a:avLst/>
          </a:prstGeom>
        </p:spPr>
      </p:pic>
      <p:sp>
        <p:nvSpPr>
          <p:cNvPr id="2" name="object 2"/>
          <p:cNvSpPr/>
          <p:nvPr/>
        </p:nvSpPr>
        <p:spPr>
          <a:xfrm>
            <a:off x="0" y="0"/>
            <a:ext cx="7560309" cy="1075690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lumMod val="85000"/>
              <a:alpha val="49000"/>
            </a:schemeClr>
          </a:solidFill>
        </p:spPr>
        <p:txBody>
          <a:bodyPr wrap="square" lIns="0" tIns="0" rIns="0" bIns="0" rtlCol="0"/>
          <a:lstStyle/>
          <a:p>
            <a:endParaRPr dirty="0">
              <a:noFill/>
            </a:endParaRPr>
          </a:p>
        </p:txBody>
      </p:sp>
      <p:sp>
        <p:nvSpPr>
          <p:cNvPr id="3" name="object 3"/>
          <p:cNvSpPr txBox="1"/>
          <p:nvPr/>
        </p:nvSpPr>
        <p:spPr>
          <a:xfrm>
            <a:off x="577850" y="2940569"/>
            <a:ext cx="1947545" cy="7408310"/>
          </a:xfrm>
          <a:prstGeom prst="rect">
            <a:avLst/>
          </a:prstGeom>
        </p:spPr>
        <p:txBody>
          <a:bodyPr vert="horz" wrap="square" lIns="0" tIns="3175" rIns="0" bIns="0" rtlCol="0">
            <a:spAutoFit/>
          </a:bodyPr>
          <a:lstStyle/>
          <a:p>
            <a:pPr marL="12700" marR="5080" algn="just">
              <a:lnSpc>
                <a:spcPct val="105000"/>
              </a:lnSpc>
              <a:spcBef>
                <a:spcPts val="25"/>
              </a:spcBef>
            </a:pPr>
            <a:r>
              <a:rPr lang="tr-TR" sz="1200" b="1" dirty="0">
                <a:solidFill>
                  <a:srgbClr val="231F20"/>
                </a:solidFill>
                <a:latin typeface="Times New Roman"/>
                <a:cs typeface="Times New Roman"/>
              </a:rPr>
              <a:t>İkizler &amp; Yükselen İkizler</a:t>
            </a:r>
          </a:p>
          <a:p>
            <a:pPr marL="12700" marR="5080" algn="just">
              <a:lnSpc>
                <a:spcPct val="105000"/>
              </a:lnSpc>
              <a:spcBef>
                <a:spcPts val="25"/>
              </a:spcBef>
            </a:pPr>
            <a:endParaRPr lang="tr-TR" sz="1200" b="1" dirty="0">
              <a:solidFill>
                <a:srgbClr val="231F20"/>
              </a:solidFill>
              <a:latin typeface="Times New Roman"/>
              <a:cs typeface="Times New Roman"/>
            </a:endParaRPr>
          </a:p>
          <a:p>
            <a:pPr algn="just"/>
            <a:r>
              <a:rPr lang="tr-TR" sz="1200" dirty="0">
                <a:latin typeface="Times New Roman" panose="02020603050405020304" pitchFamily="18" charset="0"/>
                <a:cs typeface="Times New Roman" panose="02020603050405020304" pitchFamily="18" charset="0"/>
              </a:rPr>
              <a:t>İkizler ve yükselen ikizler için bu ay zihinsel hareketlilik bu ay oldukça artıyor. Yeni bil-</a:t>
            </a:r>
            <a:r>
              <a:rPr lang="tr-TR" sz="1200" dirty="0" err="1">
                <a:latin typeface="Times New Roman" panose="02020603050405020304" pitchFamily="18" charset="0"/>
                <a:cs typeface="Times New Roman" panose="02020603050405020304" pitchFamily="18" charset="0"/>
              </a:rPr>
              <a:t>giler</a:t>
            </a:r>
            <a:r>
              <a:rPr lang="tr-TR" sz="1200" dirty="0">
                <a:latin typeface="Times New Roman" panose="02020603050405020304" pitchFamily="18" charset="0"/>
                <a:cs typeface="Times New Roman" panose="02020603050405020304" pitchFamily="18" charset="0"/>
              </a:rPr>
              <a:t>, ilham veren sohbetler ve eğitim fırsatları gündeme gele-bilir. Dikkatini dağıtacak çok fazla unsur olduğu için odağını bilinçli şekilde yönetmen önem kazanı-yor. İş hayatında ileti-</a:t>
            </a:r>
            <a:r>
              <a:rPr lang="tr-TR" sz="1200" dirty="0" err="1">
                <a:latin typeface="Times New Roman" panose="02020603050405020304" pitchFamily="18" charset="0"/>
                <a:cs typeface="Times New Roman" panose="02020603050405020304" pitchFamily="18" charset="0"/>
              </a:rPr>
              <a:t>şim</a:t>
            </a:r>
            <a:r>
              <a:rPr lang="tr-TR" sz="1200" dirty="0">
                <a:latin typeface="Times New Roman" panose="02020603050405020304" pitchFamily="18" charset="0"/>
                <a:cs typeface="Times New Roman" panose="02020603050405020304" pitchFamily="18" charset="0"/>
              </a:rPr>
              <a:t> becerilerin öne çıkıyor ve netlik sağlamak karışıklıkları önlüyor. Yakın çevrede yapılan bazı konuşmalar ilişkilerin </a:t>
            </a:r>
            <a:r>
              <a:rPr lang="tr-TR" sz="1200" dirty="0" err="1">
                <a:latin typeface="Times New Roman" panose="02020603050405020304" pitchFamily="18" charset="0"/>
                <a:cs typeface="Times New Roman" panose="02020603050405020304" pitchFamily="18" charset="0"/>
              </a:rPr>
              <a:t>yö</a:t>
            </a:r>
            <a:r>
              <a:rPr lang="tr-TR" sz="1200" dirty="0">
                <a:latin typeface="Times New Roman" panose="02020603050405020304" pitchFamily="18" charset="0"/>
                <a:cs typeface="Times New Roman" panose="02020603050405020304" pitchFamily="18" charset="0"/>
              </a:rPr>
              <a:t>-nünü belirleyebilir. Empatiyle ve sakin bir dille ilerlediğinde bağların güçlendiğini fark edebilirsin. Maddi konularda küçük ama sık yapılan harca-</a:t>
            </a:r>
            <a:r>
              <a:rPr lang="tr-TR" sz="1200" dirty="0" err="1">
                <a:latin typeface="Times New Roman" panose="02020603050405020304" pitchFamily="18" charset="0"/>
                <a:cs typeface="Times New Roman" panose="02020603050405020304" pitchFamily="18" charset="0"/>
              </a:rPr>
              <a:t>malar</a:t>
            </a:r>
            <a:r>
              <a:rPr lang="tr-TR" sz="1200" dirty="0">
                <a:latin typeface="Times New Roman" panose="02020603050405020304" pitchFamily="18" charset="0"/>
                <a:cs typeface="Times New Roman" panose="02020603050405020304" pitchFamily="18" charset="0"/>
              </a:rPr>
              <a:t> kontrol edilmediğinde bütçeyi zorlayabilir. Zihinsel detoks yapmak ve yaratıcı alanlara yönelmek dengeyi korumana yardımcı oluyor.</a:t>
            </a:r>
          </a:p>
          <a:p>
            <a:pPr algn="just"/>
            <a:r>
              <a:rPr lang="tr-TR" sz="1200" dirty="0">
                <a:latin typeface="Times New Roman" panose="02020603050405020304" pitchFamily="18" charset="0"/>
                <a:cs typeface="Times New Roman" panose="02020603050405020304" pitchFamily="18" charset="0"/>
              </a:rPr>
              <a:t>Bu dönemde zihni yoran gerek-siz düşünceleri ayıklamak ve bilgi akışını sadeleştirmek rahatlatıcı bir etki yaratıyor. İletişimde doğru zamanda kurulan net cümleler işleri kolaylaştırırken, aceleyle </a:t>
            </a:r>
            <a:r>
              <a:rPr lang="tr-TR" sz="1200" dirty="0" err="1">
                <a:latin typeface="Times New Roman" panose="02020603050405020304" pitchFamily="18" charset="0"/>
                <a:cs typeface="Times New Roman" panose="02020603050405020304" pitchFamily="18" charset="0"/>
              </a:rPr>
              <a:t>söy-lenen</a:t>
            </a:r>
            <a:r>
              <a:rPr lang="tr-TR" sz="1200" dirty="0">
                <a:latin typeface="Times New Roman" panose="02020603050405020304" pitchFamily="18" charset="0"/>
                <a:cs typeface="Times New Roman" panose="02020603050405020304" pitchFamily="18" charset="0"/>
              </a:rPr>
              <a:t> sözlerin karışıklık ya-</a:t>
            </a:r>
            <a:r>
              <a:rPr lang="tr-TR" sz="1200" dirty="0" err="1">
                <a:latin typeface="Times New Roman" panose="02020603050405020304" pitchFamily="18" charset="0"/>
                <a:cs typeface="Times New Roman" panose="02020603050405020304" pitchFamily="18" charset="0"/>
              </a:rPr>
              <a:t>ratabileceğini</a:t>
            </a:r>
            <a:r>
              <a:rPr lang="tr-TR" sz="1200" dirty="0">
                <a:latin typeface="Times New Roman" panose="02020603050405020304" pitchFamily="18" charset="0"/>
                <a:cs typeface="Times New Roman" panose="02020603050405020304" pitchFamily="18" charset="0"/>
              </a:rPr>
              <a:t> hatırlamak fay-dalı. Ay boyunca yazmak, plan yapmak ve yaratıcı alanlara </a:t>
            </a:r>
            <a:r>
              <a:rPr lang="tr-TR" sz="1200" dirty="0" err="1">
                <a:latin typeface="Times New Roman" panose="02020603050405020304" pitchFamily="18" charset="0"/>
                <a:cs typeface="Times New Roman" panose="02020603050405020304" pitchFamily="18" charset="0"/>
              </a:rPr>
              <a:t>yö-nelmek</a:t>
            </a:r>
            <a:r>
              <a:rPr lang="tr-TR" sz="1200" dirty="0">
                <a:latin typeface="Times New Roman" panose="02020603050405020304" pitchFamily="18" charset="0"/>
                <a:cs typeface="Times New Roman" panose="02020603050405020304" pitchFamily="18" charset="0"/>
              </a:rPr>
              <a:t> zihinsel dengeyi koru-mana destek oluyor.</a:t>
            </a:r>
          </a:p>
          <a:p>
            <a:pPr algn="just"/>
            <a:endParaRPr lang="tr-TR" sz="1200" b="1" dirty="0">
              <a:solidFill>
                <a:srgbClr val="231F20"/>
              </a:solidFill>
              <a:latin typeface="Times New Roman"/>
              <a:cs typeface="Times New Roman"/>
            </a:endParaRPr>
          </a:p>
        </p:txBody>
      </p:sp>
      <p:sp>
        <p:nvSpPr>
          <p:cNvPr id="4" name="object 4"/>
          <p:cNvSpPr txBox="1"/>
          <p:nvPr/>
        </p:nvSpPr>
        <p:spPr>
          <a:xfrm>
            <a:off x="2807371" y="2939198"/>
            <a:ext cx="1947545" cy="6971139"/>
          </a:xfrm>
          <a:prstGeom prst="rect">
            <a:avLst/>
          </a:prstGeom>
        </p:spPr>
        <p:txBody>
          <a:bodyPr vert="horz" wrap="square" lIns="0" tIns="3175" rIns="0" bIns="0" rtlCol="0">
            <a:spAutoFit/>
          </a:bodyPr>
          <a:lstStyle/>
          <a:p>
            <a:pPr marL="12700" marR="5080" algn="just">
              <a:lnSpc>
                <a:spcPct val="105000"/>
              </a:lnSpc>
              <a:spcBef>
                <a:spcPts val="25"/>
              </a:spcBef>
            </a:pPr>
            <a:r>
              <a:rPr lang="tr-TR" sz="1200" b="1" dirty="0">
                <a:solidFill>
                  <a:srgbClr val="231F20"/>
                </a:solidFill>
                <a:latin typeface="Times New Roman"/>
                <a:cs typeface="Times New Roman"/>
              </a:rPr>
              <a:t>Yengeç &amp; Yükselen Yengeç</a:t>
            </a:r>
          </a:p>
          <a:p>
            <a:pPr marL="12700" marR="5080" algn="just">
              <a:lnSpc>
                <a:spcPct val="105000"/>
              </a:lnSpc>
              <a:spcBef>
                <a:spcPts val="25"/>
              </a:spcBef>
            </a:pPr>
            <a:endParaRPr lang="tr-TR" sz="1200" dirty="0">
              <a:solidFill>
                <a:srgbClr val="231F20"/>
              </a:solidFill>
              <a:latin typeface="Times New Roman"/>
              <a:cs typeface="Times New Roman"/>
            </a:endParaRP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Ocak boyunca ev, aile ve duygusal köklenme temaları ön planda. Yaşam alanında düzen-</a:t>
            </a:r>
            <a:r>
              <a:rPr lang="tr-TR" sz="1200" dirty="0" err="1">
                <a:latin typeface="Times New Roman" panose="02020603050405020304" pitchFamily="18" charset="0"/>
                <a:cs typeface="Times New Roman" panose="02020603050405020304" pitchFamily="18" charset="0"/>
              </a:rPr>
              <a:t>leme</a:t>
            </a:r>
            <a:r>
              <a:rPr lang="tr-TR" sz="1200" dirty="0">
                <a:latin typeface="Times New Roman" panose="02020603050405020304" pitchFamily="18" charset="0"/>
                <a:cs typeface="Times New Roman" panose="02020603050405020304" pitchFamily="18" charset="0"/>
              </a:rPr>
              <a:t> isteği artabilir ve yapılan küçük iyileştirmeler ruh halini olumlu yönde etkiler. Aile içi iletişimde geçmişten gelen </a:t>
            </a:r>
            <a:r>
              <a:rPr lang="tr-TR" sz="1200" dirty="0" err="1">
                <a:latin typeface="Times New Roman" panose="02020603050405020304" pitchFamily="18" charset="0"/>
                <a:cs typeface="Times New Roman" panose="02020603050405020304" pitchFamily="18" charset="0"/>
              </a:rPr>
              <a:t>ko-nular</a:t>
            </a:r>
            <a:r>
              <a:rPr lang="tr-TR" sz="1200" dirty="0">
                <a:latin typeface="Times New Roman" panose="02020603050405020304" pitchFamily="18" charset="0"/>
                <a:cs typeface="Times New Roman" panose="02020603050405020304" pitchFamily="18" charset="0"/>
              </a:rPr>
              <a:t> gündeme geldiğinde olgun bir tavırla yaklaşmak uyumu artırır. Açılan defterleri aynı sakinlikle kapatmak içsel yükleri hafifletir. Finansal an-lamda temkinli olmak ve kay-</a:t>
            </a:r>
            <a:r>
              <a:rPr lang="tr-TR" sz="1200" dirty="0" err="1">
                <a:latin typeface="Times New Roman" panose="02020603050405020304" pitchFamily="18" charset="0"/>
                <a:cs typeface="Times New Roman" panose="02020603050405020304" pitchFamily="18" charset="0"/>
              </a:rPr>
              <a:t>nakları</a:t>
            </a:r>
            <a:r>
              <a:rPr lang="tr-TR" sz="1200" dirty="0">
                <a:latin typeface="Times New Roman" panose="02020603050405020304" pitchFamily="18" charset="0"/>
                <a:cs typeface="Times New Roman" panose="02020603050405020304" pitchFamily="18" charset="0"/>
              </a:rPr>
              <a:t> verimli kullanmak önemli hale geliyor.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Duygusal olarak biraz daha içe dönük olmak kendi ihtiyaç-</a:t>
            </a:r>
            <a:r>
              <a:rPr lang="tr-TR" sz="1200" dirty="0" err="1">
                <a:latin typeface="Times New Roman" panose="02020603050405020304" pitchFamily="18" charset="0"/>
                <a:cs typeface="Times New Roman" panose="02020603050405020304" pitchFamily="18" charset="0"/>
              </a:rPr>
              <a:t>larını</a:t>
            </a:r>
            <a:r>
              <a:rPr lang="tr-TR" sz="1200" dirty="0">
                <a:latin typeface="Times New Roman" panose="02020603050405020304" pitchFamily="18" charset="0"/>
                <a:cs typeface="Times New Roman" panose="02020603050405020304" pitchFamily="18" charset="0"/>
              </a:rPr>
              <a:t> fark etmene yardımcı olabilir. Bu ay sezgiler güçlü çalışıyor ve karar alırken iç ses güvenilir bir rehber oluyor.</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Bu süreçte kendine ait alanı korumak ve duygusal sınır-</a:t>
            </a:r>
            <a:r>
              <a:rPr lang="tr-TR" sz="1200" dirty="0" err="1">
                <a:latin typeface="Times New Roman" panose="02020603050405020304" pitchFamily="18" charset="0"/>
                <a:cs typeface="Times New Roman" panose="02020603050405020304" pitchFamily="18" charset="0"/>
              </a:rPr>
              <a:t>larını</a:t>
            </a:r>
            <a:r>
              <a:rPr lang="tr-TR" sz="1200" dirty="0">
                <a:latin typeface="Times New Roman" panose="02020603050405020304" pitchFamily="18" charset="0"/>
                <a:cs typeface="Times New Roman" panose="02020603050405020304" pitchFamily="18" charset="0"/>
              </a:rPr>
              <a:t> netleştirmek, hem ilişki-</a:t>
            </a:r>
            <a:r>
              <a:rPr lang="tr-TR" sz="1200" dirty="0" err="1">
                <a:latin typeface="Times New Roman" panose="02020603050405020304" pitchFamily="18" charset="0"/>
                <a:cs typeface="Times New Roman" panose="02020603050405020304" pitchFamily="18" charset="0"/>
              </a:rPr>
              <a:t>lerde</a:t>
            </a:r>
            <a:r>
              <a:rPr lang="tr-TR" sz="1200" dirty="0">
                <a:latin typeface="Times New Roman" panose="02020603050405020304" pitchFamily="18" charset="0"/>
                <a:cs typeface="Times New Roman" panose="02020603050405020304" pitchFamily="18" charset="0"/>
              </a:rPr>
              <a:t> hem de iç dünyanda dengeyi sağlamana katkı sunu-yor. Geçmişle ilgili farkında-</a:t>
            </a:r>
            <a:r>
              <a:rPr lang="tr-TR" sz="1200" dirty="0" err="1">
                <a:latin typeface="Times New Roman" panose="02020603050405020304" pitchFamily="18" charset="0"/>
                <a:cs typeface="Times New Roman" panose="02020603050405020304" pitchFamily="18" charset="0"/>
              </a:rPr>
              <a:t>lıklar</a:t>
            </a:r>
            <a:r>
              <a:rPr lang="tr-TR" sz="1200" dirty="0">
                <a:latin typeface="Times New Roman" panose="02020603050405020304" pitchFamily="18" charset="0"/>
                <a:cs typeface="Times New Roman" panose="02020603050405020304" pitchFamily="18" charset="0"/>
              </a:rPr>
              <a:t>, suçluluk ya da pişmanlık yaratmak yerine, bugün daha sağlam durabilmen için bir rehber görevi üstleniyor. Ayın genelinde aceleci kararlar yeri-ne kalpten gelen, sindirilmiş seçimler ön plana çıkıyor. </a:t>
            </a:r>
            <a:endParaRPr sz="1200" dirty="0">
              <a:latin typeface="Times New Roman" panose="02020603050405020304" pitchFamily="18" charset="0"/>
              <a:cs typeface="Times New Roman" panose="02020603050405020304" pitchFamily="18" charset="0"/>
            </a:endParaRPr>
          </a:p>
        </p:txBody>
      </p:sp>
      <p:sp>
        <p:nvSpPr>
          <p:cNvPr id="5" name="object 5"/>
          <p:cNvSpPr txBox="1"/>
          <p:nvPr/>
        </p:nvSpPr>
        <p:spPr>
          <a:xfrm>
            <a:off x="4907443" y="2937826"/>
            <a:ext cx="1947545" cy="7358938"/>
          </a:xfrm>
          <a:prstGeom prst="rect">
            <a:avLst/>
          </a:prstGeom>
        </p:spPr>
        <p:txBody>
          <a:bodyPr vert="horz" wrap="square" lIns="0" tIns="3175" rIns="0" bIns="0" rtlCol="0">
            <a:spAutoFit/>
          </a:bodyPr>
          <a:lstStyle/>
          <a:p>
            <a:pPr marL="12700" marR="5080" algn="just">
              <a:lnSpc>
                <a:spcPct val="105000"/>
              </a:lnSpc>
              <a:spcBef>
                <a:spcPts val="25"/>
              </a:spcBef>
            </a:pPr>
            <a:r>
              <a:rPr lang="tr-TR" sz="1200" b="1" dirty="0">
                <a:solidFill>
                  <a:srgbClr val="231F20"/>
                </a:solidFill>
                <a:latin typeface="Times New Roman"/>
                <a:cs typeface="Times New Roman"/>
              </a:rPr>
              <a:t>Aslan &amp; Yükselen Aslan</a:t>
            </a:r>
          </a:p>
          <a:p>
            <a:pPr marL="12700" marR="5080" algn="just">
              <a:lnSpc>
                <a:spcPct val="105000"/>
              </a:lnSpc>
              <a:spcBef>
                <a:spcPts val="2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Kariyer ve görünürlük alanında adım adım ilerleme zamanı. Hedeflerini netleştirmek ve uzun vadeli başarı için sağlam bir zemin oluşturmak bu ay önemli bir yer tutuyor. Yaratıcı projelerde ilham yüksek seyre-diyor.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Pratik planlama yapıldığında bu fikirlerin somut sonuçlara dönüşmesi kolaylaşıyor. İlişki-</a:t>
            </a:r>
            <a:r>
              <a:rPr lang="tr-TR" sz="1200" dirty="0" err="1">
                <a:latin typeface="Times New Roman" panose="02020603050405020304" pitchFamily="18" charset="0"/>
                <a:cs typeface="Times New Roman" panose="02020603050405020304" pitchFamily="18" charset="0"/>
              </a:rPr>
              <a:t>lerde</a:t>
            </a:r>
            <a:r>
              <a:rPr lang="tr-TR" sz="1200" dirty="0">
                <a:latin typeface="Times New Roman" panose="02020603050405020304" pitchFamily="18" charset="0"/>
                <a:cs typeface="Times New Roman" panose="02020603050405020304" pitchFamily="18" charset="0"/>
              </a:rPr>
              <a:t> iyi niyetli ve cömert bir tutum öne çıkıyor. Beklen-tilerini net ifade etmek hem senin dengeni koruyor hem de karşı tarafı rahatlatıyor. Maddi konularda kontrollü olmak iç huzuru destekliyor.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Kendini yaratıcı yollarla ifade etmek enerjini tazelemeni sağlıyor.</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Bu dönemde sabırlı ve istik-</a:t>
            </a:r>
            <a:r>
              <a:rPr lang="tr-TR" sz="1200" dirty="0" err="1">
                <a:latin typeface="Times New Roman" panose="02020603050405020304" pitchFamily="18" charset="0"/>
                <a:cs typeface="Times New Roman" panose="02020603050405020304" pitchFamily="18" charset="0"/>
              </a:rPr>
              <a:t>rarlı</a:t>
            </a:r>
            <a:r>
              <a:rPr lang="tr-TR" sz="1200" dirty="0">
                <a:latin typeface="Times New Roman" panose="02020603050405020304" pitchFamily="18" charset="0"/>
                <a:cs typeface="Times New Roman" panose="02020603050405020304" pitchFamily="18" charset="0"/>
              </a:rPr>
              <a:t> ilerlemek, emek verdiğin alanlarda kalıcı sonuçlar elde etmene yardımcı oluyor. Küçük başarıların zamanla büyüdüğünü görmek </a:t>
            </a:r>
            <a:r>
              <a:rPr lang="tr-TR" sz="1200" dirty="0" err="1">
                <a:latin typeface="Times New Roman" panose="02020603050405020304" pitchFamily="18" charset="0"/>
                <a:cs typeface="Times New Roman" panose="02020603050405020304" pitchFamily="18" charset="0"/>
              </a:rPr>
              <a:t>motivas-yonunu</a:t>
            </a:r>
            <a:r>
              <a:rPr lang="tr-TR" sz="1200" dirty="0">
                <a:latin typeface="Times New Roman" panose="02020603050405020304" pitchFamily="18" charset="0"/>
                <a:cs typeface="Times New Roman" panose="02020603050405020304" pitchFamily="18" charset="0"/>
              </a:rPr>
              <a:t> artırırken, kendi değe-</a:t>
            </a:r>
            <a:r>
              <a:rPr lang="tr-TR" sz="1200" dirty="0" err="1">
                <a:latin typeface="Times New Roman" panose="02020603050405020304" pitchFamily="18" charset="0"/>
                <a:cs typeface="Times New Roman" panose="02020603050405020304" pitchFamily="18" charset="0"/>
              </a:rPr>
              <a:t>rini</a:t>
            </a:r>
            <a:r>
              <a:rPr lang="tr-TR" sz="1200" dirty="0">
                <a:latin typeface="Times New Roman" panose="02020603050405020304" pitchFamily="18" charset="0"/>
                <a:cs typeface="Times New Roman" panose="02020603050405020304" pitchFamily="18" charset="0"/>
              </a:rPr>
              <a:t> daha net fark etmene de alan açıyor.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Görünürlük kazanırken özün-den uzaklaşmamak ve kendi ritmini korumak uzun vadede seni daha güçlü kılıyor.</a:t>
            </a:r>
          </a:p>
          <a:p>
            <a:pPr marL="12700" marR="5080" algn="just">
              <a:lnSpc>
                <a:spcPct val="105000"/>
              </a:lnSpc>
              <a:spcBef>
                <a:spcPts val="25"/>
              </a:spcBef>
            </a:pPr>
            <a:endParaRPr lang="tr-TR" sz="1200" b="1" dirty="0">
              <a:solidFill>
                <a:srgbClr val="231F20"/>
              </a:solidFill>
              <a:latin typeface="Times New Roman" panose="02020603050405020304" pitchFamily="18" charset="0"/>
              <a:cs typeface="Times New Roman" panose="02020603050405020304" pitchFamily="18" charset="0"/>
            </a:endParaRPr>
          </a:p>
        </p:txBody>
      </p:sp>
      <p:pic>
        <p:nvPicPr>
          <p:cNvPr id="6" name="object 6"/>
          <p:cNvPicPr/>
          <p:nvPr/>
        </p:nvPicPr>
        <p:blipFill>
          <a:blip r:embed="rId3" cstate="print">
            <a:alphaModFix amt="92000"/>
            <a:extLst>
              <a:ext uri="{28A0092B-C50C-407E-A947-70E740481C1C}">
                <a14:useLocalDpi xmlns:a14="http://schemas.microsoft.com/office/drawing/2010/main" val="0"/>
              </a:ext>
            </a:extLst>
          </a:blip>
          <a:srcRect/>
          <a:stretch/>
        </p:blipFill>
        <p:spPr>
          <a:xfrm>
            <a:off x="716509" y="900002"/>
            <a:ext cx="1920000" cy="1919999"/>
          </a:xfrm>
          <a:prstGeom prst="rect">
            <a:avLst/>
          </a:prstGeom>
        </p:spPr>
      </p:pic>
      <p:pic>
        <p:nvPicPr>
          <p:cNvPr id="8" name="object 8"/>
          <p:cNvPicPr/>
          <p:nvPr/>
        </p:nvPicPr>
        <p:blipFill>
          <a:blip r:embed="rId4" cstate="print">
            <a:alphaModFix amt="91000"/>
            <a:extLst>
              <a:ext uri="{28A0092B-C50C-407E-A947-70E740481C1C}">
                <a14:useLocalDpi xmlns:a14="http://schemas.microsoft.com/office/drawing/2010/main" val="0"/>
              </a:ext>
            </a:extLst>
          </a:blip>
          <a:srcRect/>
          <a:stretch/>
        </p:blipFill>
        <p:spPr>
          <a:xfrm>
            <a:off x="4925776" y="900002"/>
            <a:ext cx="1976673" cy="1919994"/>
          </a:xfrm>
          <a:prstGeom prst="rect">
            <a:avLst/>
          </a:prstGeom>
        </p:spPr>
      </p:pic>
      <p:sp>
        <p:nvSpPr>
          <p:cNvPr id="14" name="object 14"/>
          <p:cNvSpPr txBox="1"/>
          <p:nvPr/>
        </p:nvSpPr>
        <p:spPr>
          <a:xfrm>
            <a:off x="876663" y="10182167"/>
            <a:ext cx="1560345" cy="166712"/>
          </a:xfrm>
          <a:prstGeom prst="rect">
            <a:avLst/>
          </a:prstGeom>
        </p:spPr>
        <p:txBody>
          <a:bodyPr vert="horz" wrap="square" lIns="0" tIns="12700" rIns="0" bIns="0" rtlCol="0">
            <a:spAutoFit/>
          </a:bodyPr>
          <a:lstStyle/>
          <a:p>
            <a:pPr marL="12700">
              <a:lnSpc>
                <a:spcPct val="100000"/>
              </a:lnSpc>
              <a:spcBef>
                <a:spcPts val="100"/>
              </a:spcBef>
            </a:pPr>
            <a:r>
              <a:rPr lang="tr-TR" sz="1000" b="1" spc="-10" dirty="0">
                <a:solidFill>
                  <a:schemeClr val="tx1"/>
                </a:solidFill>
                <a:latin typeface="Arial"/>
                <a:cs typeface="Arial"/>
              </a:rPr>
              <a:t>www.newspirit.com.tr</a:t>
            </a:r>
            <a:endParaRPr sz="1000" b="1" dirty="0">
              <a:solidFill>
                <a:schemeClr val="tx1"/>
              </a:solidFill>
              <a:latin typeface="Arial"/>
              <a:cs typeface="Arial"/>
            </a:endParaRPr>
          </a:p>
        </p:txBody>
      </p:sp>
      <p:sp>
        <p:nvSpPr>
          <p:cNvPr id="15" name="object 15"/>
          <p:cNvSpPr txBox="1"/>
          <p:nvPr/>
        </p:nvSpPr>
        <p:spPr>
          <a:xfrm>
            <a:off x="605140" y="10166778"/>
            <a:ext cx="207751" cy="182101"/>
          </a:xfrm>
          <a:prstGeom prst="rect">
            <a:avLst/>
          </a:prstGeom>
        </p:spPr>
        <p:txBody>
          <a:bodyPr vert="horz" wrap="square" lIns="0" tIns="12700" rIns="0" bIns="0" rtlCol="0">
            <a:spAutoFit/>
          </a:bodyPr>
          <a:lstStyle/>
          <a:p>
            <a:pPr marL="12700">
              <a:lnSpc>
                <a:spcPct val="100000"/>
              </a:lnSpc>
              <a:spcBef>
                <a:spcPts val="100"/>
              </a:spcBef>
            </a:pPr>
            <a:r>
              <a:rPr lang="tr-TR" sz="1100" spc="-50" dirty="0">
                <a:solidFill>
                  <a:srgbClr val="231F20"/>
                </a:solidFill>
                <a:latin typeface="Arial"/>
                <a:cs typeface="Arial"/>
              </a:rPr>
              <a:t>10</a:t>
            </a:r>
            <a:endParaRPr sz="1100" dirty="0">
              <a:latin typeface="Arial"/>
              <a:cs typeface="Arial"/>
            </a:endParaRPr>
          </a:p>
        </p:txBody>
      </p:sp>
      <p:pic>
        <p:nvPicPr>
          <p:cNvPr id="16" name="object 16"/>
          <p:cNvPicPr/>
          <p:nvPr/>
        </p:nvPicPr>
        <p:blipFill>
          <a:blip r:embed="rId5" cstate="print"/>
          <a:stretch>
            <a:fillRect/>
          </a:stretch>
        </p:blipFill>
        <p:spPr>
          <a:xfrm>
            <a:off x="143999" y="144003"/>
            <a:ext cx="540403" cy="543142"/>
          </a:xfrm>
          <a:prstGeom prst="rect">
            <a:avLst/>
          </a:prstGeom>
        </p:spPr>
      </p:pic>
      <p:pic>
        <p:nvPicPr>
          <p:cNvPr id="17" name="object 7"/>
          <p:cNvPicPr/>
          <p:nvPr/>
        </p:nvPicPr>
        <p:blipFill>
          <a:blip r:embed="rId6" cstate="print">
            <a:alphaModFix amt="92000"/>
            <a:extLst>
              <a:ext uri="{28A0092B-C50C-407E-A947-70E740481C1C}">
                <a14:useLocalDpi xmlns:a14="http://schemas.microsoft.com/office/drawing/2010/main" val="0"/>
              </a:ext>
            </a:extLst>
          </a:blip>
          <a:srcRect/>
          <a:stretch/>
        </p:blipFill>
        <p:spPr>
          <a:xfrm>
            <a:off x="2807370" y="900002"/>
            <a:ext cx="1947545" cy="192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33ACFD04-A130-2F8A-33C8-A133BB4B4536}"/>
              </a:ext>
            </a:extLst>
          </p:cNvPr>
          <p:cNvPicPr>
            <a:picLocks noChangeAspect="1"/>
          </p:cNvPicPr>
          <p:nvPr/>
        </p:nvPicPr>
        <p:blipFill>
          <a:blip r:embed="rId2">
            <a:alphaModFix amt="86000"/>
            <a:extLst>
              <a:ext uri="{28A0092B-C50C-407E-A947-70E740481C1C}">
                <a14:useLocalDpi xmlns:a14="http://schemas.microsoft.com/office/drawing/2010/main" val="0"/>
              </a:ext>
            </a:extLst>
          </a:blip>
          <a:stretch>
            <a:fillRect/>
          </a:stretch>
        </p:blipFill>
        <p:spPr>
          <a:xfrm>
            <a:off x="0" y="0"/>
            <a:ext cx="7537333" cy="10693400"/>
          </a:xfrm>
          <a:prstGeom prst="rect">
            <a:avLst/>
          </a:prstGeom>
        </p:spPr>
      </p:pic>
      <p:sp>
        <p:nvSpPr>
          <p:cNvPr id="2" name="object 2"/>
          <p:cNvSpPr/>
          <p:nvPr/>
        </p:nvSpPr>
        <p:spPr>
          <a:xfrm>
            <a:off x="-16510" y="0"/>
            <a:ext cx="7604760"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lumMod val="95000"/>
              <a:alpha val="49000"/>
            </a:schemeClr>
          </a:solidFill>
        </p:spPr>
        <p:txBody>
          <a:bodyPr wrap="square" lIns="0" tIns="0" rIns="0" bIns="0" rtlCol="0"/>
          <a:lstStyle/>
          <a:p>
            <a:endParaRPr dirty="0"/>
          </a:p>
        </p:txBody>
      </p:sp>
      <p:sp>
        <p:nvSpPr>
          <p:cNvPr id="3" name="object 3"/>
          <p:cNvSpPr txBox="1"/>
          <p:nvPr/>
        </p:nvSpPr>
        <p:spPr>
          <a:xfrm>
            <a:off x="707299" y="2940569"/>
            <a:ext cx="1947545" cy="6971139"/>
          </a:xfrm>
          <a:prstGeom prst="rect">
            <a:avLst/>
          </a:prstGeom>
        </p:spPr>
        <p:txBody>
          <a:bodyPr vert="horz" wrap="square" lIns="0" tIns="3175" rIns="0" bIns="0" rtlCol="0">
            <a:spAutoFit/>
          </a:bodyPr>
          <a:lstStyle/>
          <a:p>
            <a:pPr marL="12700" marR="5080" algn="just">
              <a:lnSpc>
                <a:spcPct val="105000"/>
              </a:lnSpc>
              <a:spcBef>
                <a:spcPts val="25"/>
              </a:spcBef>
            </a:pPr>
            <a:r>
              <a:rPr lang="tr-TR" sz="1200" b="1" dirty="0">
                <a:solidFill>
                  <a:srgbClr val="231F20"/>
                </a:solidFill>
                <a:latin typeface="Times New Roman"/>
                <a:cs typeface="Times New Roman"/>
              </a:rPr>
              <a:t>Başak &amp; Yükselen Başak</a:t>
            </a:r>
          </a:p>
          <a:p>
            <a:pPr marL="12700" marR="5080" algn="just">
              <a:lnSpc>
                <a:spcPct val="105000"/>
              </a:lnSpc>
              <a:spcBef>
                <a:spcPts val="25"/>
              </a:spcBef>
            </a:pPr>
            <a:endParaRPr lang="tr-TR" sz="1200" dirty="0">
              <a:solidFill>
                <a:srgbClr val="231F20"/>
              </a:solidFill>
              <a:latin typeface="Times New Roman" panose="02020603050405020304" pitchFamily="18" charset="0"/>
              <a:cs typeface="Times New Roman" panose="02020603050405020304" pitchFamily="18" charset="0"/>
            </a:endParaRP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Ocak ayı düzen kurma, yenile-me ve verimliliği artırma </a:t>
            </a:r>
            <a:r>
              <a:rPr lang="tr-TR" sz="1200" dirty="0" err="1">
                <a:latin typeface="Times New Roman" panose="02020603050405020304" pitchFamily="18" charset="0"/>
                <a:cs typeface="Times New Roman" panose="02020603050405020304" pitchFamily="18" charset="0"/>
              </a:rPr>
              <a:t>ihti-yacını</a:t>
            </a:r>
            <a:r>
              <a:rPr lang="tr-TR" sz="1200" dirty="0">
                <a:latin typeface="Times New Roman" panose="02020603050405020304" pitchFamily="18" charset="0"/>
                <a:cs typeface="Times New Roman" panose="02020603050405020304" pitchFamily="18" charset="0"/>
              </a:rPr>
              <a:t> güçlendiriyor. İşte ve günlük hayatta yapılacak pratik düzenlemeler zihinsel yükü azaltıyor.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Sağlık konuları daha fazla dikkatini çekebilir. Beslenme, uyku ve hareket düzeninde yapılacak küçük değişiklikler büyük fark yaratabilir. İlişki-</a:t>
            </a:r>
            <a:r>
              <a:rPr lang="tr-TR" sz="1200" dirty="0" err="1">
                <a:latin typeface="Times New Roman" panose="02020603050405020304" pitchFamily="18" charset="0"/>
                <a:cs typeface="Times New Roman" panose="02020603050405020304" pitchFamily="18" charset="0"/>
              </a:rPr>
              <a:t>lerde</a:t>
            </a:r>
            <a:r>
              <a:rPr lang="tr-TR" sz="1200" dirty="0">
                <a:latin typeface="Times New Roman" panose="02020603050405020304" pitchFamily="18" charset="0"/>
                <a:cs typeface="Times New Roman" panose="02020603050405020304" pitchFamily="18" charset="0"/>
              </a:rPr>
              <a:t> fazla analiz yapmak yerine hislerini sade bir dille ifade etmek uyumu kolaylaş-</a:t>
            </a:r>
            <a:r>
              <a:rPr lang="tr-TR" sz="1200" dirty="0" err="1">
                <a:latin typeface="Times New Roman" panose="02020603050405020304" pitchFamily="18" charset="0"/>
                <a:cs typeface="Times New Roman" panose="02020603050405020304" pitchFamily="18" charset="0"/>
              </a:rPr>
              <a:t>tırıyor.Maddi</a:t>
            </a:r>
            <a:r>
              <a:rPr lang="tr-TR" sz="1200" dirty="0">
                <a:latin typeface="Times New Roman" panose="02020603050405020304" pitchFamily="18" charset="0"/>
                <a:cs typeface="Times New Roman" panose="02020603050405020304" pitchFamily="18" charset="0"/>
              </a:rPr>
              <a:t> alanda tekrar eden harcamaları gözden geçir-</a:t>
            </a:r>
            <a:r>
              <a:rPr lang="tr-TR" sz="1200" dirty="0" err="1">
                <a:latin typeface="Times New Roman" panose="02020603050405020304" pitchFamily="18" charset="0"/>
                <a:cs typeface="Times New Roman" panose="02020603050405020304" pitchFamily="18" charset="0"/>
              </a:rPr>
              <a:t>mek</a:t>
            </a:r>
            <a:r>
              <a:rPr lang="tr-TR" sz="1200" dirty="0">
                <a:latin typeface="Times New Roman" panose="02020603050405020304" pitchFamily="18" charset="0"/>
                <a:cs typeface="Times New Roman" panose="02020603050405020304" pitchFamily="18" charset="0"/>
              </a:rPr>
              <a:t> bütçeyi güçlendiriyor. Mükemmel olma çabası yerine akışa güvenmek ruhunu rahat-</a:t>
            </a:r>
            <a:r>
              <a:rPr lang="tr-TR" sz="1200" dirty="0" err="1">
                <a:latin typeface="Times New Roman" panose="02020603050405020304" pitchFamily="18" charset="0"/>
                <a:cs typeface="Times New Roman" panose="02020603050405020304" pitchFamily="18" charset="0"/>
              </a:rPr>
              <a:t>latıyor</a:t>
            </a:r>
            <a:r>
              <a:rPr lang="tr-TR" sz="1200" dirty="0">
                <a:latin typeface="Times New Roman" panose="02020603050405020304" pitchFamily="18" charset="0"/>
                <a:cs typeface="Times New Roman" panose="02020603050405020304" pitchFamily="18" charset="0"/>
              </a:rPr>
              <a:t>.</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Bu ay, hayatın senden kusur-</a:t>
            </a:r>
            <a:r>
              <a:rPr lang="tr-TR" sz="1200" dirty="0" err="1">
                <a:latin typeface="Times New Roman" panose="02020603050405020304" pitchFamily="18" charset="0"/>
                <a:cs typeface="Times New Roman" panose="02020603050405020304" pitchFamily="18" charset="0"/>
              </a:rPr>
              <a:t>suz</a:t>
            </a:r>
            <a:r>
              <a:rPr lang="tr-TR" sz="1200" dirty="0">
                <a:latin typeface="Times New Roman" panose="02020603050405020304" pitchFamily="18" charset="0"/>
                <a:cs typeface="Times New Roman" panose="02020603050405020304" pitchFamily="18" charset="0"/>
              </a:rPr>
              <a:t> olmanı değil, sürdürülebilir olmanı istediğini hatırlatıyor. Küçük ama istikrarlı adımlar, hem bedensel hem zihinsel olarak daha dengeli hissetmene yardımcı oluyor. Kendine karşı daha anlayışlı davrandığında, üretkenliğinin ve </a:t>
            </a:r>
            <a:r>
              <a:rPr lang="tr-TR" sz="1200" dirty="0" err="1">
                <a:latin typeface="Times New Roman" panose="02020603050405020304" pitchFamily="18" charset="0"/>
                <a:cs typeface="Times New Roman" panose="02020603050405020304" pitchFamily="18" charset="0"/>
              </a:rPr>
              <a:t>motivasyo-nunun</a:t>
            </a:r>
            <a:r>
              <a:rPr lang="tr-TR" sz="1200" dirty="0">
                <a:latin typeface="Times New Roman" panose="02020603050405020304" pitchFamily="18" charset="0"/>
                <a:cs typeface="Times New Roman" panose="02020603050405020304" pitchFamily="18" charset="0"/>
              </a:rPr>
              <a:t> doğal bir şekilde art-tığını fark edebilirsin.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Ocak, sadeleştikçe güçlenen bir düzen kurma ayı olarak öne çıkıyor.</a:t>
            </a:r>
            <a:endParaRPr lang="tr-TR" sz="1200" dirty="0">
              <a:solidFill>
                <a:srgbClr val="231F20"/>
              </a:solidFill>
              <a:latin typeface="Times New Roman"/>
              <a:cs typeface="Times New Roman"/>
            </a:endParaRPr>
          </a:p>
        </p:txBody>
      </p:sp>
      <p:sp>
        <p:nvSpPr>
          <p:cNvPr id="4" name="object 4"/>
          <p:cNvSpPr txBox="1"/>
          <p:nvPr/>
        </p:nvSpPr>
        <p:spPr>
          <a:xfrm>
            <a:off x="2807371" y="2939198"/>
            <a:ext cx="1948180" cy="6971139"/>
          </a:xfrm>
          <a:prstGeom prst="rect">
            <a:avLst/>
          </a:prstGeom>
        </p:spPr>
        <p:txBody>
          <a:bodyPr vert="horz" wrap="square" lIns="0" tIns="3175" rIns="0" bIns="0" rtlCol="0">
            <a:spAutoFit/>
          </a:bodyPr>
          <a:lstStyle/>
          <a:p>
            <a:pPr marL="12700" marR="5080" algn="just">
              <a:lnSpc>
                <a:spcPct val="105000"/>
              </a:lnSpc>
              <a:spcBef>
                <a:spcPts val="25"/>
              </a:spcBef>
            </a:pPr>
            <a:r>
              <a:rPr lang="tr-TR" sz="1200" b="1" dirty="0">
                <a:solidFill>
                  <a:srgbClr val="231F20"/>
                </a:solidFill>
                <a:latin typeface="Times New Roman"/>
                <a:cs typeface="Times New Roman"/>
              </a:rPr>
              <a:t>Terazi &amp; Yükselen Terazi</a:t>
            </a:r>
          </a:p>
          <a:p>
            <a:pPr marL="12700" marR="5080" algn="just">
              <a:lnSpc>
                <a:spcPct val="105000"/>
              </a:lnSpc>
              <a:spcBef>
                <a:spcPts val="25"/>
              </a:spcBef>
            </a:pPr>
            <a:endParaRPr lang="tr-TR" sz="1200" b="1" dirty="0">
              <a:solidFill>
                <a:srgbClr val="231F20"/>
              </a:solidFill>
              <a:latin typeface="Times New Roman"/>
              <a:cs typeface="Times New Roman"/>
            </a:endParaRP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İlişkiler, ortaklıklar ve dengeli kararlar bu ayın ana temaları arasında yer alıyor. Karşılıklı beklentileri netleştirmek yanlış anlaşılmaların önüne geçiyor. İş ortaklıklarında ve duygusal bağlarda şeffaflık uzun vadeli güveni destekliyor. Estetik ve uyum ihtiyacı artıyor. Çalışma alanını ya da yaşam alanını güzelleştirmek ruh halini hafifletiyor. Maddi konularda denge kurmak önemli.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Ortak harcamalarda şartların baştan konuşulması çatışmaları azaltıyor. Kendi isteklerinle başkalarının beklentileri ara-</a:t>
            </a:r>
            <a:r>
              <a:rPr lang="tr-TR" sz="1200" dirty="0" err="1">
                <a:latin typeface="Times New Roman" panose="02020603050405020304" pitchFamily="18" charset="0"/>
                <a:cs typeface="Times New Roman" panose="02020603050405020304" pitchFamily="18" charset="0"/>
              </a:rPr>
              <a:t>sında</a:t>
            </a:r>
            <a:r>
              <a:rPr lang="tr-TR" sz="1200" dirty="0">
                <a:latin typeface="Times New Roman" panose="02020603050405020304" pitchFamily="18" charset="0"/>
                <a:cs typeface="Times New Roman" panose="02020603050405020304" pitchFamily="18" charset="0"/>
              </a:rPr>
              <a:t> kurduğun denge sayesin-de zor görünen konular çözü-</a:t>
            </a:r>
            <a:r>
              <a:rPr lang="tr-TR" sz="1200" dirty="0" err="1">
                <a:latin typeface="Times New Roman" panose="02020603050405020304" pitchFamily="18" charset="0"/>
                <a:cs typeface="Times New Roman" panose="02020603050405020304" pitchFamily="18" charset="0"/>
              </a:rPr>
              <a:t>lebiliyor</a:t>
            </a:r>
            <a:r>
              <a:rPr lang="tr-TR" sz="1200" dirty="0">
                <a:latin typeface="Times New Roman" panose="02020603050405020304" pitchFamily="18" charset="0"/>
                <a:cs typeface="Times New Roman" panose="02020603050405020304" pitchFamily="18" charset="0"/>
              </a:rPr>
              <a:t>.</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Bu ay uzlaşma, karşı tarafı memnun etmekten ziyade ortak bir zeminde buluşabilmenin değerini hatırlatıyor. Duygusal tepkiler yerine ölçülü ve </a:t>
            </a:r>
            <a:r>
              <a:rPr lang="tr-TR" sz="1200" dirty="0" err="1">
                <a:latin typeface="Times New Roman" panose="02020603050405020304" pitchFamily="18" charset="0"/>
                <a:cs typeface="Times New Roman" panose="02020603050405020304" pitchFamily="18" charset="0"/>
              </a:rPr>
              <a:t>bi-linçli</a:t>
            </a:r>
            <a:r>
              <a:rPr lang="tr-TR" sz="1200" dirty="0">
                <a:latin typeface="Times New Roman" panose="02020603050405020304" pitchFamily="18" charset="0"/>
                <a:cs typeface="Times New Roman" panose="02020603050405020304" pitchFamily="18" charset="0"/>
              </a:rPr>
              <a:t> yaklaşımlar, hem ilişki-</a:t>
            </a:r>
            <a:r>
              <a:rPr lang="tr-TR" sz="1200" dirty="0" err="1">
                <a:latin typeface="Times New Roman" panose="02020603050405020304" pitchFamily="18" charset="0"/>
                <a:cs typeface="Times New Roman" panose="02020603050405020304" pitchFamily="18" charset="0"/>
              </a:rPr>
              <a:t>lerin</a:t>
            </a:r>
            <a:r>
              <a:rPr lang="tr-TR" sz="1200" dirty="0">
                <a:latin typeface="Times New Roman" panose="02020603050405020304" pitchFamily="18" charset="0"/>
                <a:cs typeface="Times New Roman" panose="02020603050405020304" pitchFamily="18" charset="0"/>
              </a:rPr>
              <a:t> yönünü hem de kararların kalıcılığını olumlu etkiliyor.</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Ayın ilerleyen günlerinde dengede kalabildiğini görmek özgüveni artırırken, kurulan sağlam bağların sana uzun vadede destek verdiğini fark edebilirsin. </a:t>
            </a:r>
            <a:endParaRPr lang="tr-TR" sz="1200" dirty="0">
              <a:solidFill>
                <a:srgbClr val="231F20"/>
              </a:solidFill>
              <a:latin typeface="Times New Roman"/>
              <a:cs typeface="Times New Roman"/>
            </a:endParaRPr>
          </a:p>
        </p:txBody>
      </p:sp>
      <p:sp>
        <p:nvSpPr>
          <p:cNvPr id="5" name="object 5"/>
          <p:cNvSpPr txBox="1"/>
          <p:nvPr/>
        </p:nvSpPr>
        <p:spPr>
          <a:xfrm>
            <a:off x="4907443" y="2937826"/>
            <a:ext cx="1948180" cy="6777240"/>
          </a:xfrm>
          <a:prstGeom prst="rect">
            <a:avLst/>
          </a:prstGeom>
        </p:spPr>
        <p:txBody>
          <a:bodyPr vert="horz" wrap="square" lIns="0" tIns="3175" rIns="0" bIns="0" rtlCol="0">
            <a:spAutoFit/>
          </a:bodyPr>
          <a:lstStyle/>
          <a:p>
            <a:pPr marL="12700" marR="5080" algn="just">
              <a:lnSpc>
                <a:spcPct val="105000"/>
              </a:lnSpc>
              <a:spcBef>
                <a:spcPts val="25"/>
              </a:spcBef>
            </a:pPr>
            <a:r>
              <a:rPr lang="tr-TR" sz="1200" b="1" dirty="0">
                <a:solidFill>
                  <a:srgbClr val="231F20"/>
                </a:solidFill>
                <a:latin typeface="Times New Roman"/>
                <a:cs typeface="Times New Roman"/>
              </a:rPr>
              <a:t>Akrep &amp; Yükselen Akrep</a:t>
            </a:r>
          </a:p>
          <a:p>
            <a:pPr marL="12700" marR="5080" algn="just">
              <a:lnSpc>
                <a:spcPct val="105000"/>
              </a:lnSpc>
              <a:spcBef>
                <a:spcPts val="25"/>
              </a:spcBef>
            </a:pPr>
            <a:endParaRPr lang="tr-TR" sz="1200" dirty="0">
              <a:solidFill>
                <a:srgbClr val="231F20"/>
              </a:solidFill>
              <a:latin typeface="Times New Roman"/>
              <a:cs typeface="Times New Roman"/>
            </a:endParaRP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Derinleşme, dönüşüm ve yüzleşme temaları Ocak ayında belirginleşiyor. Gereksiz yük-</a:t>
            </a:r>
            <a:r>
              <a:rPr lang="tr-TR" sz="1200" dirty="0" err="1">
                <a:latin typeface="Times New Roman" panose="02020603050405020304" pitchFamily="18" charset="0"/>
                <a:cs typeface="Times New Roman" panose="02020603050405020304" pitchFamily="18" charset="0"/>
              </a:rPr>
              <a:t>lerden</a:t>
            </a:r>
            <a:r>
              <a:rPr lang="tr-TR" sz="1200" dirty="0">
                <a:latin typeface="Times New Roman" panose="02020603050405020304" pitchFamily="18" charset="0"/>
                <a:cs typeface="Times New Roman" panose="02020603050405020304" pitchFamily="18" charset="0"/>
              </a:rPr>
              <a:t> arınmak ve hem duygusal hem maddi bağlarda netleşmek ihtiyacı artıyor.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Parasal ortaklıklarda temkinli davranmak ve detayları dikkatle incelemek faydalı o-</a:t>
            </a:r>
            <a:r>
              <a:rPr lang="tr-TR" sz="1200" dirty="0" err="1">
                <a:latin typeface="Times New Roman" panose="02020603050405020304" pitchFamily="18" charset="0"/>
                <a:cs typeface="Times New Roman" panose="02020603050405020304" pitchFamily="18" charset="0"/>
              </a:rPr>
              <a:t>lur.İçsel</a:t>
            </a:r>
            <a:r>
              <a:rPr lang="tr-TR" sz="1200" dirty="0">
                <a:latin typeface="Times New Roman" panose="02020603050405020304" pitchFamily="18" charset="0"/>
                <a:cs typeface="Times New Roman" panose="02020603050405020304" pitchFamily="18" charset="0"/>
              </a:rPr>
              <a:t> dönüşüm süreçleri bastırılmış ihtiyaçları görünür hale getirebilir.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Bunları kabul edip çalışmak özgürlük hissini artırır. İliş-kilerde şeffaflığı seçmek güven inşa eder. Enerjini kendi güç alanına yönlendirmek bu </a:t>
            </a:r>
            <a:r>
              <a:rPr lang="tr-TR" sz="1200" dirty="0" err="1">
                <a:latin typeface="Times New Roman" panose="02020603050405020304" pitchFamily="18" charset="0"/>
                <a:cs typeface="Times New Roman" panose="02020603050405020304" pitchFamily="18" charset="0"/>
              </a:rPr>
              <a:t>dö</a:t>
            </a:r>
            <a:r>
              <a:rPr lang="tr-TR" sz="1200" dirty="0">
                <a:latin typeface="Times New Roman" panose="02020603050405020304" pitchFamily="18" charset="0"/>
                <a:cs typeface="Times New Roman" panose="02020603050405020304" pitchFamily="18" charset="0"/>
              </a:rPr>
              <a:t>-nemde çok daha verimli sonuç-</a:t>
            </a:r>
            <a:r>
              <a:rPr lang="tr-TR" sz="1200" dirty="0" err="1">
                <a:latin typeface="Times New Roman" panose="02020603050405020304" pitchFamily="18" charset="0"/>
                <a:cs typeface="Times New Roman" panose="02020603050405020304" pitchFamily="18" charset="0"/>
              </a:rPr>
              <a:t>lar</a:t>
            </a:r>
            <a:r>
              <a:rPr lang="tr-TR" sz="1200" dirty="0">
                <a:latin typeface="Times New Roman" panose="02020603050405020304" pitchFamily="18" charset="0"/>
                <a:cs typeface="Times New Roman" panose="02020603050405020304" pitchFamily="18" charset="0"/>
              </a:rPr>
              <a:t> getirir. Psikolojik ya da enerji çalışmaları dönüşüm sürecini destekleyebilir.</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Bu ay cesaret, yüzleşmekten kaçmamakla ölçülüyor.</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Kendinle dürüstçe temas kur-</a:t>
            </a:r>
            <a:r>
              <a:rPr lang="tr-TR" sz="1200" dirty="0" err="1">
                <a:latin typeface="Times New Roman" panose="02020603050405020304" pitchFamily="18" charset="0"/>
                <a:cs typeface="Times New Roman" panose="02020603050405020304" pitchFamily="18" charset="0"/>
              </a:rPr>
              <a:t>duğunda</a:t>
            </a:r>
            <a:r>
              <a:rPr lang="tr-TR" sz="1200" dirty="0">
                <a:latin typeface="Times New Roman" panose="02020603050405020304" pitchFamily="18" charset="0"/>
                <a:cs typeface="Times New Roman" panose="02020603050405020304" pitchFamily="18" charset="0"/>
              </a:rPr>
              <a:t>, kontrol etmeye çalış-tığın alanların aslında seni yorduğunu fark edebilirsin. Bırakılan her yük, daha güçlü ve sade bir alan açıyor. </a:t>
            </a:r>
          </a:p>
          <a:p>
            <a:pPr marL="12700" marR="5080" algn="just">
              <a:lnSpc>
                <a:spcPct val="105000"/>
              </a:lnSpc>
              <a:spcBef>
                <a:spcPts val="25"/>
              </a:spcBef>
            </a:pPr>
            <a:r>
              <a:rPr lang="tr-TR" sz="1200" dirty="0">
                <a:latin typeface="Times New Roman" panose="02020603050405020304" pitchFamily="18" charset="0"/>
                <a:cs typeface="Times New Roman" panose="02020603050405020304" pitchFamily="18" charset="0"/>
              </a:rPr>
              <a:t>Ocak, dönüşümün sessiz ama kalıcı şekilde kök saldığı bir zaman dilimi olarak öne çıkıyor.</a:t>
            </a:r>
            <a:endParaRPr lang="tr-TR" sz="1200" dirty="0">
              <a:solidFill>
                <a:srgbClr val="231F20"/>
              </a:solidFill>
              <a:latin typeface="Times New Roman"/>
              <a:cs typeface="Times New Roman"/>
            </a:endParaRPr>
          </a:p>
        </p:txBody>
      </p:sp>
      <p:pic>
        <p:nvPicPr>
          <p:cNvPr id="6" name="object 6"/>
          <p:cNvPicPr/>
          <p:nvPr/>
        </p:nvPicPr>
        <p:blipFill>
          <a:blip r:embed="rId3" cstate="print">
            <a:extLst>
              <a:ext uri="{28A0092B-C50C-407E-A947-70E740481C1C}">
                <a14:useLocalDpi xmlns:a14="http://schemas.microsoft.com/office/drawing/2010/main" val="0"/>
              </a:ext>
            </a:extLst>
          </a:blip>
          <a:srcRect/>
          <a:stretch/>
        </p:blipFill>
        <p:spPr>
          <a:xfrm>
            <a:off x="716502" y="900002"/>
            <a:ext cx="1919999" cy="1920000"/>
          </a:xfrm>
          <a:prstGeom prst="rect">
            <a:avLst/>
          </a:prstGeom>
        </p:spPr>
      </p:pic>
      <p:pic>
        <p:nvPicPr>
          <p:cNvPr id="7" name="object 7"/>
          <p:cNvPicPr/>
          <p:nvPr/>
        </p:nvPicPr>
        <p:blipFill>
          <a:blip r:embed="rId4" cstate="print">
            <a:extLst>
              <a:ext uri="{28A0092B-C50C-407E-A947-70E740481C1C}">
                <a14:useLocalDpi xmlns:a14="http://schemas.microsoft.com/office/drawing/2010/main" val="0"/>
              </a:ext>
            </a:extLst>
          </a:blip>
          <a:srcRect/>
          <a:stretch/>
        </p:blipFill>
        <p:spPr>
          <a:xfrm>
            <a:off x="2835552" y="900002"/>
            <a:ext cx="1919999" cy="1919999"/>
          </a:xfrm>
          <a:prstGeom prst="rect">
            <a:avLst/>
          </a:prstGeom>
        </p:spPr>
      </p:pic>
      <p:pic>
        <p:nvPicPr>
          <p:cNvPr id="8" name="object 8"/>
          <p:cNvPicPr/>
          <p:nvPr/>
        </p:nvPicPr>
        <p:blipFill>
          <a:blip r:embed="rId5" cstate="print">
            <a:alphaModFix amt="96000"/>
            <a:extLst>
              <a:ext uri="{BEBA8EAE-BF5A-486C-A8C5-ECC9F3942E4B}">
                <a14:imgProps xmlns:a14="http://schemas.microsoft.com/office/drawing/2010/main">
                  <a14:imgLayer r:embed="rId6">
                    <a14:imgEffect>
                      <a14:sharpenSoften amount="52000"/>
                    </a14:imgEffect>
                  </a14:imgLayer>
                </a14:imgProps>
              </a:ext>
              <a:ext uri="{28A0092B-C50C-407E-A947-70E740481C1C}">
                <a14:useLocalDpi xmlns:a14="http://schemas.microsoft.com/office/drawing/2010/main" val="0"/>
              </a:ext>
            </a:extLst>
          </a:blip>
          <a:srcRect/>
          <a:stretch/>
        </p:blipFill>
        <p:spPr>
          <a:xfrm>
            <a:off x="4906250" y="900002"/>
            <a:ext cx="1919999" cy="1919994"/>
          </a:xfrm>
          <a:prstGeom prst="rect">
            <a:avLst/>
          </a:prstGeom>
        </p:spPr>
      </p:pic>
      <p:sp>
        <p:nvSpPr>
          <p:cNvPr id="14" name="object 14"/>
          <p:cNvSpPr txBox="1"/>
          <p:nvPr/>
        </p:nvSpPr>
        <p:spPr>
          <a:xfrm>
            <a:off x="6725026" y="10182942"/>
            <a:ext cx="186973" cy="182101"/>
          </a:xfrm>
          <a:prstGeom prst="rect">
            <a:avLst/>
          </a:prstGeom>
        </p:spPr>
        <p:txBody>
          <a:bodyPr vert="horz" wrap="square" lIns="0" tIns="12700" rIns="0" bIns="0" rtlCol="0">
            <a:spAutoFit/>
          </a:bodyPr>
          <a:lstStyle/>
          <a:p>
            <a:pPr marL="12700">
              <a:lnSpc>
                <a:spcPct val="100000"/>
              </a:lnSpc>
              <a:spcBef>
                <a:spcPts val="100"/>
              </a:spcBef>
            </a:pPr>
            <a:r>
              <a:rPr lang="tr-TR" sz="1100" spc="-50" dirty="0">
                <a:solidFill>
                  <a:srgbClr val="231F20"/>
                </a:solidFill>
                <a:latin typeface="Arial"/>
                <a:cs typeface="Arial"/>
              </a:rPr>
              <a:t>11</a:t>
            </a:r>
            <a:endParaRPr sz="1100" dirty="0">
              <a:latin typeface="Arial"/>
              <a:cs typeface="Arial"/>
            </a:endParaRPr>
          </a:p>
        </p:txBody>
      </p:sp>
      <p:sp>
        <p:nvSpPr>
          <p:cNvPr id="15" name="object 15"/>
          <p:cNvSpPr txBox="1"/>
          <p:nvPr/>
        </p:nvSpPr>
        <p:spPr>
          <a:xfrm>
            <a:off x="5411094" y="10198966"/>
            <a:ext cx="1434465" cy="166712"/>
          </a:xfrm>
          <a:prstGeom prst="rect">
            <a:avLst/>
          </a:prstGeom>
        </p:spPr>
        <p:txBody>
          <a:bodyPr vert="horz" wrap="square" lIns="0" tIns="12700" rIns="0" bIns="0" rtlCol="0">
            <a:spAutoFit/>
          </a:bodyPr>
          <a:lstStyle/>
          <a:p>
            <a:pPr marL="12700">
              <a:lnSpc>
                <a:spcPct val="100000"/>
              </a:lnSpc>
              <a:spcBef>
                <a:spcPts val="100"/>
              </a:spcBef>
            </a:pPr>
            <a:r>
              <a:rPr lang="tr-TR" sz="1000" spc="-10" dirty="0">
                <a:solidFill>
                  <a:schemeClr val="tx1"/>
                </a:solidFill>
                <a:latin typeface="Arial"/>
                <a:cs typeface="Arial"/>
              </a:rPr>
              <a:t>www.newspirit.com.tr</a:t>
            </a:r>
            <a:endParaRPr sz="1000" dirty="0">
              <a:solidFill>
                <a:schemeClr val="tx1"/>
              </a:solidFill>
              <a:latin typeface="Arial"/>
              <a:cs typeface="Arial"/>
            </a:endParaRPr>
          </a:p>
        </p:txBody>
      </p:sp>
      <p:pic>
        <p:nvPicPr>
          <p:cNvPr id="16" name="object 16"/>
          <p:cNvPicPr/>
          <p:nvPr/>
        </p:nvPicPr>
        <p:blipFill>
          <a:blip r:embed="rId7" cstate="print"/>
          <a:stretch>
            <a:fillRect/>
          </a:stretch>
        </p:blipFill>
        <p:spPr>
          <a:xfrm>
            <a:off x="6911999" y="144003"/>
            <a:ext cx="540410" cy="54315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alpha val="49000"/>
          </a:schemeClr>
        </a:solidFill>
        <a:effectLst/>
      </p:bgPr>
    </p:bg>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337BF376-F4A2-8961-465F-0F46147D2DA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 y="0"/>
            <a:ext cx="7537658" cy="10693400"/>
          </a:xfrm>
          <a:prstGeom prst="rect">
            <a:avLst/>
          </a:prstGeom>
        </p:spPr>
      </p:pic>
      <p:sp>
        <p:nvSpPr>
          <p:cNvPr id="2" name="object 2"/>
          <p:cNvSpPr/>
          <p:nvPr/>
        </p:nvSpPr>
        <p:spPr>
          <a:xfrm>
            <a:off x="-30883" y="0"/>
            <a:ext cx="6853256" cy="1029970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lumMod val="95000"/>
              <a:alpha val="14999"/>
            </a:schemeClr>
          </a:solidFill>
        </p:spPr>
        <p:txBody>
          <a:bodyPr wrap="square" lIns="0" tIns="0" rIns="0" bIns="0" rtlCol="0"/>
          <a:lstStyle/>
          <a:p>
            <a:endParaRPr dirty="0"/>
          </a:p>
        </p:txBody>
      </p:sp>
      <p:sp>
        <p:nvSpPr>
          <p:cNvPr id="3" name="object 3"/>
          <p:cNvSpPr txBox="1"/>
          <p:nvPr/>
        </p:nvSpPr>
        <p:spPr>
          <a:xfrm>
            <a:off x="719999" y="2773900"/>
            <a:ext cx="1947545" cy="4822667"/>
          </a:xfrm>
          <a:prstGeom prst="rect">
            <a:avLst/>
          </a:prstGeom>
        </p:spPr>
        <p:txBody>
          <a:bodyPr vert="horz" wrap="square" lIns="0" tIns="3175" rIns="0" bIns="0" rtlCol="0">
            <a:spAutoFit/>
          </a:bodyPr>
          <a:lstStyle/>
          <a:p>
            <a:pPr marL="12700" marR="5080" algn="just">
              <a:lnSpc>
                <a:spcPct val="105000"/>
              </a:lnSpc>
              <a:spcBef>
                <a:spcPts val="25"/>
              </a:spcBef>
            </a:pPr>
            <a:r>
              <a:rPr lang="tr-TR" sz="1150" b="1" dirty="0">
                <a:solidFill>
                  <a:srgbClr val="231F20"/>
                </a:solidFill>
                <a:latin typeface="Times New Roman"/>
                <a:cs typeface="Times New Roman"/>
              </a:rPr>
              <a:t>Yay &amp; Yükselen Yay</a:t>
            </a:r>
          </a:p>
          <a:p>
            <a:pPr marL="12700" marR="5080" algn="just">
              <a:lnSpc>
                <a:spcPct val="105000"/>
              </a:lnSpc>
              <a:spcBef>
                <a:spcPts val="25"/>
              </a:spcBef>
            </a:pPr>
            <a:endParaRPr lang="tr-TR" sz="1150" b="1" dirty="0">
              <a:solidFill>
                <a:srgbClr val="231F20"/>
              </a:solidFill>
              <a:latin typeface="Times New Roman"/>
              <a:cs typeface="Times New Roman"/>
            </a:endParaRPr>
          </a:p>
          <a:p>
            <a:pPr marL="12700" marR="5080" algn="just">
              <a:lnSpc>
                <a:spcPct val="105000"/>
              </a:lnSpc>
              <a:spcBef>
                <a:spcPts val="25"/>
              </a:spcBef>
            </a:pPr>
            <a:r>
              <a:rPr lang="tr-TR" sz="1150" dirty="0">
                <a:latin typeface="Times New Roman" panose="02020603050405020304" pitchFamily="18" charset="0"/>
                <a:cs typeface="Times New Roman" panose="02020603050405020304" pitchFamily="18" charset="0"/>
              </a:rPr>
              <a:t>Öğrenme, keşfetme ve vizyon geliştirme isteği bu ay oldukça güçlü. Ufku genişleten adımlar atmak, yeni bilgiler edinmek ya da kısa yolculuklar planlamak motivasyonu canlı tutuyor. </a:t>
            </a:r>
            <a:r>
              <a:rPr lang="tr-TR" sz="1150" dirty="0" err="1">
                <a:latin typeface="Times New Roman" panose="02020603050405020304" pitchFamily="18" charset="0"/>
                <a:cs typeface="Times New Roman" panose="02020603050405020304" pitchFamily="18" charset="0"/>
              </a:rPr>
              <a:t>Edi-nilen</a:t>
            </a:r>
            <a:r>
              <a:rPr lang="tr-TR" sz="1150" dirty="0">
                <a:latin typeface="Times New Roman" panose="02020603050405020304" pitchFamily="18" charset="0"/>
                <a:cs typeface="Times New Roman" panose="02020603050405020304" pitchFamily="18" charset="0"/>
              </a:rPr>
              <a:t> bilgileri somut projelere dönüştürmek kalıcılığı artırıyor. Finansal konularda iyimserlik dozu iyi ayarlanmalı. Riskleri ölçerek ve küçük adımlarla ilerlemek daha güvenli his-</a:t>
            </a:r>
            <a:r>
              <a:rPr lang="tr-TR" sz="1150" dirty="0" err="1">
                <a:latin typeface="Times New Roman" panose="02020603050405020304" pitchFamily="18" charset="0"/>
                <a:cs typeface="Times New Roman" panose="02020603050405020304" pitchFamily="18" charset="0"/>
              </a:rPr>
              <a:t>settiriyor</a:t>
            </a:r>
            <a:r>
              <a:rPr lang="tr-TR" sz="1150" dirty="0">
                <a:latin typeface="Times New Roman" panose="02020603050405020304" pitchFamily="18" charset="0"/>
                <a:cs typeface="Times New Roman" panose="02020603050405020304" pitchFamily="18" charset="0"/>
              </a:rPr>
              <a:t>. İlişkilerde özgür-lük ihtiyacını açıkça dile getirmek yanlış anlaşılmaları azaltıyor. Sosyal çevrede kurulan bağlan-</a:t>
            </a:r>
            <a:r>
              <a:rPr lang="tr-TR" sz="1150" dirty="0" err="1">
                <a:latin typeface="Times New Roman" panose="02020603050405020304" pitchFamily="18" charset="0"/>
                <a:cs typeface="Times New Roman" panose="02020603050405020304" pitchFamily="18" charset="0"/>
              </a:rPr>
              <a:t>tılar</a:t>
            </a:r>
            <a:r>
              <a:rPr lang="tr-TR" sz="1150" dirty="0">
                <a:latin typeface="Times New Roman" panose="02020603050405020304" pitchFamily="18" charset="0"/>
                <a:cs typeface="Times New Roman" panose="02020603050405020304" pitchFamily="18" charset="0"/>
              </a:rPr>
              <a:t> ileride iş ve yaratıcı fırsat-</a:t>
            </a:r>
            <a:r>
              <a:rPr lang="tr-TR" sz="1150" dirty="0" err="1">
                <a:latin typeface="Times New Roman" panose="02020603050405020304" pitchFamily="18" charset="0"/>
                <a:cs typeface="Times New Roman" panose="02020603050405020304" pitchFamily="18" charset="0"/>
              </a:rPr>
              <a:t>lara</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dönüşebilir.Bu</a:t>
            </a:r>
            <a:r>
              <a:rPr lang="tr-TR" sz="1150" dirty="0">
                <a:latin typeface="Times New Roman" panose="02020603050405020304" pitchFamily="18" charset="0"/>
                <a:cs typeface="Times New Roman" panose="02020603050405020304" pitchFamily="18" charset="0"/>
              </a:rPr>
              <a:t> ay bilgiyi uygulamaya geçirmek ve bakış açını somut hedeflerle birleştir-</a:t>
            </a:r>
            <a:r>
              <a:rPr lang="tr-TR" sz="1150" dirty="0" err="1">
                <a:latin typeface="Times New Roman" panose="02020603050405020304" pitchFamily="18" charset="0"/>
                <a:cs typeface="Times New Roman" panose="02020603050405020304" pitchFamily="18" charset="0"/>
              </a:rPr>
              <a:t>mek</a:t>
            </a:r>
            <a:r>
              <a:rPr lang="tr-TR" sz="1150" dirty="0">
                <a:latin typeface="Times New Roman" panose="02020603050405020304" pitchFamily="18" charset="0"/>
                <a:cs typeface="Times New Roman" panose="02020603050405020304" pitchFamily="18" charset="0"/>
              </a:rPr>
              <a:t> önem kazanıyor. Bilinçli yönlendirilen merak, hem </a:t>
            </a:r>
            <a:r>
              <a:rPr lang="tr-TR" sz="1150" dirty="0" err="1">
                <a:latin typeface="Times New Roman" panose="02020603050405020304" pitchFamily="18" charset="0"/>
                <a:cs typeface="Times New Roman" panose="02020603050405020304" pitchFamily="18" charset="0"/>
              </a:rPr>
              <a:t>geli-şimi</a:t>
            </a:r>
            <a:r>
              <a:rPr lang="tr-TR" sz="1150" dirty="0">
                <a:latin typeface="Times New Roman" panose="02020603050405020304" pitchFamily="18" charset="0"/>
                <a:cs typeface="Times New Roman" panose="02020603050405020304" pitchFamily="18" charset="0"/>
              </a:rPr>
              <a:t> hem de uzun vadeli fırsatları destekliyor.</a:t>
            </a:r>
            <a:endParaRPr lang="tr-TR" sz="1150" dirty="0">
              <a:solidFill>
                <a:srgbClr val="231F20"/>
              </a:solidFill>
              <a:latin typeface="Times New Roman" panose="02020603050405020304" pitchFamily="18" charset="0"/>
              <a:cs typeface="Times New Roman" panose="02020603050405020304" pitchFamily="18" charset="0"/>
            </a:endParaRPr>
          </a:p>
        </p:txBody>
      </p:sp>
      <p:sp>
        <p:nvSpPr>
          <p:cNvPr id="4" name="object 4"/>
          <p:cNvSpPr txBox="1"/>
          <p:nvPr/>
        </p:nvSpPr>
        <p:spPr>
          <a:xfrm>
            <a:off x="2797413" y="682065"/>
            <a:ext cx="1947545" cy="4079386"/>
          </a:xfrm>
          <a:prstGeom prst="rect">
            <a:avLst/>
          </a:prstGeom>
        </p:spPr>
        <p:txBody>
          <a:bodyPr vert="horz" wrap="square" lIns="0" tIns="3175" rIns="0" bIns="0" rtlCol="0">
            <a:spAutoFit/>
          </a:bodyPr>
          <a:lstStyle/>
          <a:p>
            <a:pPr marL="12700" marR="5080" algn="just">
              <a:lnSpc>
                <a:spcPct val="105000"/>
              </a:lnSpc>
              <a:spcBef>
                <a:spcPts val="25"/>
              </a:spcBef>
            </a:pPr>
            <a:r>
              <a:rPr lang="tr-TR" sz="1150" b="1" dirty="0">
                <a:solidFill>
                  <a:srgbClr val="231F20"/>
                </a:solidFill>
                <a:latin typeface="Times New Roman"/>
                <a:cs typeface="Times New Roman"/>
              </a:rPr>
              <a:t>Oğlak &amp; Yükselen Oğlak</a:t>
            </a:r>
          </a:p>
          <a:p>
            <a:pPr marL="12700" marR="5080" algn="just">
              <a:lnSpc>
                <a:spcPct val="105000"/>
              </a:lnSpc>
              <a:spcBef>
                <a:spcPts val="25"/>
              </a:spcBef>
            </a:pPr>
            <a:endParaRPr lang="tr-TR" sz="1150" dirty="0">
              <a:solidFill>
                <a:srgbClr val="231F20"/>
              </a:solidFill>
              <a:latin typeface="Times New Roman" panose="02020603050405020304" pitchFamily="18" charset="0"/>
              <a:cs typeface="Times New Roman" panose="02020603050405020304" pitchFamily="18" charset="0"/>
            </a:endParaRPr>
          </a:p>
          <a:p>
            <a:pPr marL="12700" marR="5080" algn="just">
              <a:lnSpc>
                <a:spcPct val="105000"/>
              </a:lnSpc>
              <a:spcBef>
                <a:spcPts val="25"/>
              </a:spcBef>
            </a:pPr>
            <a:r>
              <a:rPr lang="tr-TR" sz="1150" dirty="0">
                <a:latin typeface="Times New Roman" panose="02020603050405020304" pitchFamily="18" charset="0"/>
                <a:cs typeface="Times New Roman" panose="02020603050405020304" pitchFamily="18" charset="0"/>
              </a:rPr>
              <a:t>Uzun vadeli hedeflere hizmet eden disiplin ve kararlılık bu ay ön planda. Emek isteyen ama sağlam sonuçlar getiren adımlar için planlama yapmak oldukça verimli. </a:t>
            </a:r>
          </a:p>
          <a:p>
            <a:pPr marL="12700" marR="5080" algn="just">
              <a:lnSpc>
                <a:spcPct val="105000"/>
              </a:lnSpc>
              <a:spcBef>
                <a:spcPts val="25"/>
              </a:spcBef>
            </a:pPr>
            <a:r>
              <a:rPr lang="tr-TR" sz="1150" dirty="0">
                <a:latin typeface="Times New Roman" panose="02020603050405020304" pitchFamily="18" charset="0"/>
                <a:cs typeface="Times New Roman" panose="02020603050405020304" pitchFamily="18" charset="0"/>
              </a:rPr>
              <a:t>Kariyer alanında sorumlulukla-</a:t>
            </a:r>
            <a:r>
              <a:rPr lang="tr-TR" sz="1150" dirty="0" err="1">
                <a:latin typeface="Times New Roman" panose="02020603050405020304" pitchFamily="18" charset="0"/>
                <a:cs typeface="Times New Roman" panose="02020603050405020304" pitchFamily="18" charset="0"/>
              </a:rPr>
              <a:t>rın</a:t>
            </a:r>
            <a:r>
              <a:rPr lang="tr-TR" sz="1150" dirty="0">
                <a:latin typeface="Times New Roman" panose="02020603050405020304" pitchFamily="18" charset="0"/>
                <a:cs typeface="Times New Roman" panose="02020603050405020304" pitchFamily="18" charset="0"/>
              </a:rPr>
              <a:t> artması mümkün. Bu sorum-</a:t>
            </a:r>
            <a:r>
              <a:rPr lang="tr-TR" sz="1150" dirty="0" err="1">
                <a:latin typeface="Times New Roman" panose="02020603050405020304" pitchFamily="18" charset="0"/>
                <a:cs typeface="Times New Roman" panose="02020603050405020304" pitchFamily="18" charset="0"/>
              </a:rPr>
              <a:t>lulukları</a:t>
            </a:r>
            <a:r>
              <a:rPr lang="tr-TR" sz="1150" dirty="0">
                <a:latin typeface="Times New Roman" panose="02020603050405020304" pitchFamily="18" charset="0"/>
                <a:cs typeface="Times New Roman" panose="02020603050405020304" pitchFamily="18" charset="0"/>
              </a:rPr>
              <a:t> sahiplenmek seni daha sağlam bir konuma taşıyabilir. Para yönetiminde planlı olmak ve tasarruf bilincini güçlendir-</a:t>
            </a:r>
            <a:r>
              <a:rPr lang="tr-TR" sz="1150" dirty="0" err="1">
                <a:latin typeface="Times New Roman" panose="02020603050405020304" pitchFamily="18" charset="0"/>
                <a:cs typeface="Times New Roman" panose="02020603050405020304" pitchFamily="18" charset="0"/>
              </a:rPr>
              <a:t>mek</a:t>
            </a:r>
            <a:r>
              <a:rPr lang="tr-TR" sz="1150" dirty="0">
                <a:latin typeface="Times New Roman" panose="02020603050405020304" pitchFamily="18" charset="0"/>
                <a:cs typeface="Times New Roman" panose="02020603050405020304" pitchFamily="18" charset="0"/>
              </a:rPr>
              <a:t> rahatlatıcı bir etki yaratır. Duygusal dünyada mesafeli </a:t>
            </a:r>
            <a:r>
              <a:rPr lang="tr-TR" sz="1150" dirty="0" err="1">
                <a:latin typeface="Times New Roman" panose="02020603050405020304" pitchFamily="18" charset="0"/>
                <a:cs typeface="Times New Roman" panose="02020603050405020304" pitchFamily="18" charset="0"/>
              </a:rPr>
              <a:t>gö-rünme</a:t>
            </a:r>
            <a:r>
              <a:rPr lang="tr-TR" sz="1150" dirty="0">
                <a:latin typeface="Times New Roman" panose="02020603050405020304" pitchFamily="18" charset="0"/>
                <a:cs typeface="Times New Roman" panose="02020603050405020304" pitchFamily="18" charset="0"/>
              </a:rPr>
              <a:t> eğilimi olabilir. Yakın ilişkilerde samimi paylaşımlara zaman ayırmak bağları yumuşa-tır. Düzenli uyku ve beslenme performansı korumana destek olur.</a:t>
            </a:r>
            <a:endParaRPr lang="tr-TR" sz="1150" dirty="0">
              <a:solidFill>
                <a:srgbClr val="231F20"/>
              </a:solidFill>
              <a:latin typeface="Times New Roman" panose="02020603050405020304" pitchFamily="18" charset="0"/>
              <a:cs typeface="Times New Roman" panose="02020603050405020304" pitchFamily="18" charset="0"/>
            </a:endParaRPr>
          </a:p>
        </p:txBody>
      </p:sp>
      <p:sp>
        <p:nvSpPr>
          <p:cNvPr id="5" name="object 5"/>
          <p:cNvSpPr txBox="1"/>
          <p:nvPr/>
        </p:nvSpPr>
        <p:spPr>
          <a:xfrm>
            <a:off x="4840013" y="687145"/>
            <a:ext cx="2045057" cy="2588529"/>
          </a:xfrm>
          <a:prstGeom prst="rect">
            <a:avLst/>
          </a:prstGeom>
        </p:spPr>
        <p:txBody>
          <a:bodyPr vert="horz" wrap="square" lIns="0" tIns="3175" rIns="0" bIns="0" rtlCol="0">
            <a:spAutoFit/>
          </a:bodyPr>
          <a:lstStyle/>
          <a:p>
            <a:r>
              <a:rPr lang="tr-TR" sz="1200" dirty="0">
                <a:latin typeface="Times New Roman" panose="02020603050405020304" pitchFamily="18" charset="0"/>
                <a:cs typeface="Times New Roman" panose="02020603050405020304" pitchFamily="18" charset="0"/>
              </a:rPr>
              <a:t>Finansal anlamda toplu projelere yönelmeden önce riskleri iyi değerlendirmek önemli. Kişisel sınırlarını koruyarak paylaşımda bulunmak enerjini dengede tutuyor. Yenilikçi fikirleri hayata geçirirken pratik adımları ihmal etmemek </a:t>
            </a:r>
            <a:r>
              <a:rPr lang="tr-TR" sz="1200" dirty="0" err="1">
                <a:latin typeface="Times New Roman" panose="02020603050405020304" pitchFamily="18" charset="0"/>
                <a:cs typeface="Times New Roman" panose="02020603050405020304" pitchFamily="18" charset="0"/>
              </a:rPr>
              <a:t>gerekiyor.Bu</a:t>
            </a:r>
            <a:r>
              <a:rPr lang="tr-TR" sz="1200" dirty="0">
                <a:latin typeface="Times New Roman" panose="02020603050405020304" pitchFamily="18" charset="0"/>
                <a:cs typeface="Times New Roman" panose="02020603050405020304" pitchFamily="18" charset="0"/>
              </a:rPr>
              <a:t> ay kolektif alanlarda görünür olurken kendi çizgini korumak belirleyici oluyor. Doğru denge kurulduğunda, birlikte üretilen işler kalıcı ve tatmin edici sonuçlar verebilir.</a:t>
            </a:r>
          </a:p>
        </p:txBody>
      </p:sp>
      <p:pic>
        <p:nvPicPr>
          <p:cNvPr id="6" name="object 6"/>
          <p:cNvPicPr/>
          <p:nvPr/>
        </p:nvPicPr>
        <p:blipFill>
          <a:blip r:embed="rId3" cstate="print">
            <a:extLst>
              <a:ext uri="{28A0092B-C50C-407E-A947-70E740481C1C}">
                <a14:useLocalDpi xmlns:a14="http://schemas.microsoft.com/office/drawing/2010/main" val="0"/>
              </a:ext>
            </a:extLst>
          </a:blip>
          <a:srcRect/>
          <a:stretch/>
        </p:blipFill>
        <p:spPr>
          <a:xfrm>
            <a:off x="719999" y="676985"/>
            <a:ext cx="1947545" cy="1981200"/>
          </a:xfrm>
          <a:prstGeom prst="rect">
            <a:avLst/>
          </a:prstGeom>
        </p:spPr>
      </p:pic>
      <p:pic>
        <p:nvPicPr>
          <p:cNvPr id="7" name="object 7"/>
          <p:cNvPicPr/>
          <p:nvPr/>
        </p:nvPicPr>
        <p:blipFill>
          <a:blip r:embed="rId4" cstate="print">
            <a:alphaModFix amt="90000"/>
            <a:extLst>
              <a:ext uri="{BEBA8EAE-BF5A-486C-A8C5-ECC9F3942E4B}">
                <a14:imgProps xmlns:a14="http://schemas.microsoft.com/office/drawing/2010/main">
                  <a14:imgLayer r:embed="rId5">
                    <a14:imgEffect>
                      <a14:sharpenSoften amount="74000"/>
                    </a14:imgEffect>
                  </a14:imgLayer>
                </a14:imgProps>
              </a:ext>
              <a:ext uri="{28A0092B-C50C-407E-A947-70E740481C1C}">
                <a14:useLocalDpi xmlns:a14="http://schemas.microsoft.com/office/drawing/2010/main" val="0"/>
              </a:ext>
            </a:extLst>
          </a:blip>
          <a:srcRect/>
          <a:stretch/>
        </p:blipFill>
        <p:spPr>
          <a:xfrm>
            <a:off x="719998" y="7712282"/>
            <a:ext cx="1947545" cy="2174618"/>
          </a:xfrm>
          <a:prstGeom prst="rect">
            <a:avLst/>
          </a:prstGeom>
        </p:spPr>
      </p:pic>
      <p:pic>
        <p:nvPicPr>
          <p:cNvPr id="8" name="object 8"/>
          <p:cNvPicPr/>
          <p:nvPr/>
        </p:nvPicPr>
        <p:blipFill>
          <a:blip r:embed="rId6" cstate="print">
            <a:extLst>
              <a:ext uri="{28A0092B-C50C-407E-A947-70E740481C1C}">
                <a14:useLocalDpi xmlns:a14="http://schemas.microsoft.com/office/drawing/2010/main" val="0"/>
              </a:ext>
            </a:extLst>
          </a:blip>
          <a:srcRect/>
          <a:stretch/>
        </p:blipFill>
        <p:spPr>
          <a:xfrm>
            <a:off x="4826043" y="3383422"/>
            <a:ext cx="1977942" cy="1919994"/>
          </a:xfrm>
          <a:prstGeom prst="rect">
            <a:avLst/>
          </a:prstGeom>
        </p:spPr>
      </p:pic>
      <p:sp>
        <p:nvSpPr>
          <p:cNvPr id="14" name="object 14"/>
          <p:cNvSpPr txBox="1"/>
          <p:nvPr/>
        </p:nvSpPr>
        <p:spPr>
          <a:xfrm>
            <a:off x="1035050" y="10190846"/>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sp>
        <p:nvSpPr>
          <p:cNvPr id="15" name="object 15"/>
          <p:cNvSpPr txBox="1"/>
          <p:nvPr/>
        </p:nvSpPr>
        <p:spPr>
          <a:xfrm>
            <a:off x="684402" y="10184395"/>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12</a:t>
            </a:r>
            <a:endParaRPr sz="1100" dirty="0">
              <a:latin typeface="Arial"/>
              <a:cs typeface="Arial"/>
            </a:endParaRPr>
          </a:p>
        </p:txBody>
      </p:sp>
      <p:pic>
        <p:nvPicPr>
          <p:cNvPr id="16" name="object 16"/>
          <p:cNvPicPr/>
          <p:nvPr/>
        </p:nvPicPr>
        <p:blipFill>
          <a:blip r:embed="rId7" cstate="print"/>
          <a:stretch>
            <a:fillRect/>
          </a:stretch>
        </p:blipFill>
        <p:spPr>
          <a:xfrm>
            <a:off x="143999" y="144003"/>
            <a:ext cx="540403" cy="543142"/>
          </a:xfrm>
          <a:prstGeom prst="rect">
            <a:avLst/>
          </a:prstGeom>
        </p:spPr>
      </p:pic>
      <p:pic>
        <p:nvPicPr>
          <p:cNvPr id="17" name="object 8">
            <a:extLst>
              <a:ext uri="{FF2B5EF4-FFF2-40B4-BE49-F238E27FC236}">
                <a16:creationId xmlns:a16="http://schemas.microsoft.com/office/drawing/2014/main" id="{510A83DD-9A7A-05DF-8867-7406F7F81C0B}"/>
              </a:ext>
            </a:extLst>
          </p:cNvPr>
          <p:cNvPicPr/>
          <p:nvPr/>
        </p:nvPicPr>
        <p:blipFill>
          <a:blip r:embed="rId8" cstate="print">
            <a:alphaModFix amt="93000"/>
            <a:extLst>
              <a:ext uri="{BEBA8EAE-BF5A-486C-A8C5-ECC9F3942E4B}">
                <a14:imgProps xmlns:a14="http://schemas.microsoft.com/office/drawing/2010/main">
                  <a14:imgLayer r:embed="rId9">
                    <a14:imgEffect>
                      <a14:sharpenSoften amount="76000"/>
                    </a14:imgEffect>
                    <a14:imgEffect>
                      <a14:colorTemperature colorTemp="4400"/>
                    </a14:imgEffect>
                  </a14:imgLayer>
                </a14:imgProps>
              </a:ext>
              <a:ext uri="{28A0092B-C50C-407E-A947-70E740481C1C}">
                <a14:useLocalDpi xmlns:a14="http://schemas.microsoft.com/office/drawing/2010/main" val="0"/>
              </a:ext>
            </a:extLst>
          </a:blip>
          <a:srcRect/>
          <a:stretch/>
        </p:blipFill>
        <p:spPr>
          <a:xfrm>
            <a:off x="2815899" y="4971953"/>
            <a:ext cx="1929059" cy="1919994"/>
          </a:xfrm>
          <a:prstGeom prst="rect">
            <a:avLst/>
          </a:prstGeom>
        </p:spPr>
      </p:pic>
      <p:sp>
        <p:nvSpPr>
          <p:cNvPr id="19" name="object 11">
            <a:extLst>
              <a:ext uri="{FF2B5EF4-FFF2-40B4-BE49-F238E27FC236}">
                <a16:creationId xmlns:a16="http://schemas.microsoft.com/office/drawing/2014/main" id="{23CFBC75-AF43-F9D2-8C28-B0383C8386F8}"/>
              </a:ext>
            </a:extLst>
          </p:cNvPr>
          <p:cNvSpPr txBox="1"/>
          <p:nvPr/>
        </p:nvSpPr>
        <p:spPr>
          <a:xfrm>
            <a:off x="2791769" y="7102449"/>
            <a:ext cx="1993485" cy="2899896"/>
          </a:xfrm>
          <a:prstGeom prst="rect">
            <a:avLst/>
          </a:prstGeom>
        </p:spPr>
        <p:txBody>
          <a:bodyPr vert="horz" wrap="square" lIns="0" tIns="3810" rIns="0" bIns="0" rtlCol="0">
            <a:spAutoFit/>
          </a:bodyPr>
          <a:lstStyle/>
          <a:p>
            <a:pPr marL="12700" marR="5080" algn="just">
              <a:lnSpc>
                <a:spcPct val="104700"/>
              </a:lnSpc>
              <a:spcBef>
                <a:spcPts val="30"/>
              </a:spcBef>
            </a:pPr>
            <a:r>
              <a:rPr lang="tr-TR" sz="1200" b="1" dirty="0">
                <a:solidFill>
                  <a:srgbClr val="231F20"/>
                </a:solidFill>
                <a:latin typeface="Times New Roman"/>
                <a:cs typeface="Times New Roman"/>
              </a:rPr>
              <a:t>Kova &amp; Yükselen Kova</a:t>
            </a:r>
          </a:p>
          <a:p>
            <a:pPr marL="12700" marR="5080" algn="just">
              <a:lnSpc>
                <a:spcPct val="104700"/>
              </a:lnSpc>
              <a:spcBef>
                <a:spcPts val="30"/>
              </a:spcBef>
            </a:pPr>
            <a:endParaRPr lang="tr-TR" sz="1200" b="1" dirty="0">
              <a:solidFill>
                <a:srgbClr val="231F20"/>
              </a:solidFill>
              <a:latin typeface="Times New Roman"/>
              <a:cs typeface="Times New Roman"/>
            </a:endParaRPr>
          </a:p>
          <a:p>
            <a:pPr marL="12700" marR="5080" algn="just">
              <a:lnSpc>
                <a:spcPct val="104700"/>
              </a:lnSpc>
              <a:spcBef>
                <a:spcPts val="30"/>
              </a:spcBef>
            </a:pPr>
            <a:r>
              <a:rPr lang="tr-TR" sz="1200" dirty="0">
                <a:latin typeface="Times New Roman" panose="02020603050405020304" pitchFamily="18" charset="0"/>
                <a:cs typeface="Times New Roman" panose="02020603050405020304" pitchFamily="18" charset="0"/>
              </a:rPr>
              <a:t>Sosyal çevre, grup çalışmaları ve ortak idealler bu ay hareketlilik kazanıyor. Sosyal bağlantılar aracılığıyla yeni projeler ve destekçilerle karşılaşmak mümkün.</a:t>
            </a:r>
          </a:p>
          <a:p>
            <a:pPr marL="12700" marR="5080" algn="just">
              <a:lnSpc>
                <a:spcPct val="104700"/>
              </a:lnSpc>
              <a:spcBef>
                <a:spcPts val="30"/>
              </a:spcBef>
            </a:pPr>
            <a:r>
              <a:rPr lang="tr-TR" sz="1200" dirty="0">
                <a:latin typeface="Times New Roman" panose="02020603050405020304" pitchFamily="18" charset="0"/>
                <a:cs typeface="Times New Roman" panose="02020603050405020304" pitchFamily="18" charset="0"/>
              </a:rPr>
              <a:t>Fikirlerinin duyulması için doğ-</a:t>
            </a:r>
            <a:r>
              <a:rPr lang="tr-TR" sz="1200" dirty="0" err="1">
                <a:latin typeface="Times New Roman" panose="02020603050405020304" pitchFamily="18" charset="0"/>
                <a:cs typeface="Times New Roman" panose="02020603050405020304" pitchFamily="18" charset="0"/>
              </a:rPr>
              <a:t>ru</a:t>
            </a:r>
            <a:r>
              <a:rPr lang="tr-TR" sz="1200" dirty="0">
                <a:latin typeface="Times New Roman" panose="02020603050405020304" pitchFamily="18" charset="0"/>
                <a:cs typeface="Times New Roman" panose="02020603050405020304" pitchFamily="18" charset="0"/>
              </a:rPr>
              <a:t> platformları seçmek etkini artırıyor. İş birliklerinde özgün yaklaşımın dikkat çekiyor. Ortak hedeflerin ve sorumluluk-</a:t>
            </a:r>
            <a:r>
              <a:rPr lang="tr-TR" sz="1200" dirty="0" err="1">
                <a:latin typeface="Times New Roman" panose="02020603050405020304" pitchFamily="18" charset="0"/>
                <a:cs typeface="Times New Roman" panose="02020603050405020304" pitchFamily="18" charset="0"/>
              </a:rPr>
              <a:t>ların</a:t>
            </a:r>
            <a:r>
              <a:rPr lang="tr-TR" sz="1200" dirty="0">
                <a:latin typeface="Times New Roman" panose="02020603050405020304" pitchFamily="18" charset="0"/>
                <a:cs typeface="Times New Roman" panose="02020603050405020304" pitchFamily="18" charset="0"/>
              </a:rPr>
              <a:t> netleşmesi süreci kolaylaş-</a:t>
            </a:r>
            <a:r>
              <a:rPr lang="tr-TR" sz="1200" dirty="0" err="1">
                <a:latin typeface="Times New Roman" panose="02020603050405020304" pitchFamily="18" charset="0"/>
                <a:cs typeface="Times New Roman" panose="02020603050405020304" pitchFamily="18" charset="0"/>
              </a:rPr>
              <a:t>tırıyor</a:t>
            </a:r>
            <a:r>
              <a:rPr lang="tr-TR" sz="1200" dirty="0">
                <a:latin typeface="Times New Roman" panose="02020603050405020304" pitchFamily="18" charset="0"/>
                <a:cs typeface="Times New Roman" panose="02020603050405020304" pitchFamily="18" charset="0"/>
              </a:rPr>
              <a:t>. </a:t>
            </a:r>
            <a:endParaRPr sz="1200" dirty="0">
              <a:latin typeface="Times New Roman" panose="02020603050405020304" pitchFamily="18" charset="0"/>
              <a:cs typeface="Times New Roman" panose="02020603050405020304" pitchFamily="18" charset="0"/>
            </a:endParaRPr>
          </a:p>
        </p:txBody>
      </p:sp>
      <p:sp>
        <p:nvSpPr>
          <p:cNvPr id="23" name="object 5">
            <a:extLst>
              <a:ext uri="{FF2B5EF4-FFF2-40B4-BE49-F238E27FC236}">
                <a16:creationId xmlns:a16="http://schemas.microsoft.com/office/drawing/2014/main" id="{7FDAD61E-2D78-38FD-49B9-396FE7B16F21}"/>
              </a:ext>
            </a:extLst>
          </p:cNvPr>
          <p:cNvSpPr txBox="1"/>
          <p:nvPr/>
        </p:nvSpPr>
        <p:spPr>
          <a:xfrm>
            <a:off x="4856440" y="5411164"/>
            <a:ext cx="1947545" cy="4604466"/>
          </a:xfrm>
          <a:prstGeom prst="rect">
            <a:avLst/>
          </a:prstGeom>
        </p:spPr>
        <p:txBody>
          <a:bodyPr vert="horz" wrap="square" lIns="0" tIns="3175" rIns="0" bIns="0" rtlCol="0">
            <a:spAutoFit/>
          </a:bodyPr>
          <a:lstStyle/>
          <a:p>
            <a:pPr algn="just"/>
            <a:r>
              <a:rPr lang="tr-TR" sz="1150" b="1" dirty="0">
                <a:solidFill>
                  <a:srgbClr val="231F20"/>
                </a:solidFill>
                <a:latin typeface="Times New Roman"/>
                <a:cs typeface="Times New Roman"/>
              </a:rPr>
              <a:t>Balık &amp; Yükselen Balık</a:t>
            </a:r>
          </a:p>
          <a:p>
            <a:pPr algn="just"/>
            <a:endParaRPr lang="tr-TR" sz="1150" b="1" dirty="0">
              <a:solidFill>
                <a:srgbClr val="231F20"/>
              </a:solidFill>
              <a:latin typeface="Times New Roman"/>
              <a:cs typeface="Times New Roman"/>
            </a:endParaRPr>
          </a:p>
          <a:p>
            <a:pPr algn="just"/>
            <a:r>
              <a:rPr lang="tr-TR" sz="1150" dirty="0">
                <a:latin typeface="Times New Roman" panose="02020603050405020304" pitchFamily="18" charset="0"/>
                <a:cs typeface="Times New Roman" panose="02020603050405020304" pitchFamily="18" charset="0"/>
              </a:rPr>
              <a:t>Sezgiler, hayal gücü ve şefkat bu ay güçlü çalışıyor. Yaratıcı projeler ve ruhsal pratikler için verimli bir dönemdesin. Yara-</a:t>
            </a:r>
            <a:r>
              <a:rPr lang="tr-TR" sz="1150" dirty="0" err="1">
                <a:latin typeface="Times New Roman" panose="02020603050405020304" pitchFamily="18" charset="0"/>
                <a:cs typeface="Times New Roman" panose="02020603050405020304" pitchFamily="18" charset="0"/>
              </a:rPr>
              <a:t>tıcılığı</a:t>
            </a:r>
            <a:r>
              <a:rPr lang="tr-TR" sz="1150" dirty="0">
                <a:latin typeface="Times New Roman" panose="02020603050405020304" pitchFamily="18" charset="0"/>
                <a:cs typeface="Times New Roman" panose="02020603050405020304" pitchFamily="18" charset="0"/>
              </a:rPr>
              <a:t> gelire dönüştürme potan-siyeli mevcut. Bunun için </a:t>
            </a:r>
            <a:r>
              <a:rPr lang="tr-TR" sz="1150" dirty="0" err="1">
                <a:latin typeface="Times New Roman" panose="02020603050405020304" pitchFamily="18" charset="0"/>
                <a:cs typeface="Times New Roman" panose="02020603050405020304" pitchFamily="18" charset="0"/>
              </a:rPr>
              <a:t>pro-jeleri</a:t>
            </a:r>
            <a:r>
              <a:rPr lang="tr-TR" sz="1150" dirty="0">
                <a:latin typeface="Times New Roman" panose="02020603050405020304" pitchFamily="18" charset="0"/>
                <a:cs typeface="Times New Roman" panose="02020603050405020304" pitchFamily="18" charset="0"/>
              </a:rPr>
              <a:t> somut hedeflerle destek-</a:t>
            </a:r>
            <a:r>
              <a:rPr lang="tr-TR" sz="1150" dirty="0" err="1">
                <a:latin typeface="Times New Roman" panose="02020603050405020304" pitchFamily="18" charset="0"/>
                <a:cs typeface="Times New Roman" panose="02020603050405020304" pitchFamily="18" charset="0"/>
              </a:rPr>
              <a:t>lemek</a:t>
            </a:r>
            <a:r>
              <a:rPr lang="tr-TR" sz="1150" dirty="0">
                <a:latin typeface="Times New Roman" panose="02020603050405020304" pitchFamily="18" charset="0"/>
                <a:cs typeface="Times New Roman" panose="02020603050405020304" pitchFamily="18" charset="0"/>
              </a:rPr>
              <a:t> önemli. İlişkilerde empati yüksek. </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Başkalarının duygularını hisset-</a:t>
            </a:r>
            <a:r>
              <a:rPr lang="tr-TR" sz="1150" dirty="0" err="1">
                <a:latin typeface="Times New Roman" panose="02020603050405020304" pitchFamily="18" charset="0"/>
                <a:cs typeface="Times New Roman" panose="02020603050405020304" pitchFamily="18" charset="0"/>
              </a:rPr>
              <a:t>mek</a:t>
            </a:r>
            <a:r>
              <a:rPr lang="tr-TR" sz="1150" dirty="0">
                <a:latin typeface="Times New Roman" panose="02020603050405020304" pitchFamily="18" charset="0"/>
                <a:cs typeface="Times New Roman" panose="02020603050405020304" pitchFamily="18" charset="0"/>
              </a:rPr>
              <a:t> bağ kurmayı kolaylaş-</a:t>
            </a:r>
            <a:r>
              <a:rPr lang="tr-TR" sz="1150" dirty="0" err="1">
                <a:latin typeface="Times New Roman" panose="02020603050405020304" pitchFamily="18" charset="0"/>
                <a:cs typeface="Times New Roman" panose="02020603050405020304" pitchFamily="18" charset="0"/>
              </a:rPr>
              <a:t>tırıyor</a:t>
            </a:r>
            <a:r>
              <a:rPr lang="tr-TR" sz="1150" dirty="0">
                <a:latin typeface="Times New Roman" panose="02020603050405020304" pitchFamily="18" charset="0"/>
                <a:cs typeface="Times New Roman" panose="02020603050405020304" pitchFamily="18" charset="0"/>
              </a:rPr>
              <a:t>. Kendi ihtiyaçlarını ifade etmeyi ihmal etmemek dengeyi koruyor. Maddi konularda yar-</a:t>
            </a:r>
            <a:r>
              <a:rPr lang="tr-TR" sz="1150" dirty="0" err="1">
                <a:latin typeface="Times New Roman" panose="02020603050405020304" pitchFamily="18" charset="0"/>
                <a:cs typeface="Times New Roman" panose="02020603050405020304" pitchFamily="18" charset="0"/>
              </a:rPr>
              <a:t>dım</a:t>
            </a:r>
            <a:r>
              <a:rPr lang="tr-TR" sz="1150" dirty="0">
                <a:latin typeface="Times New Roman" panose="02020603050405020304" pitchFamily="18" charset="0"/>
                <a:cs typeface="Times New Roman" panose="02020603050405020304" pitchFamily="18" charset="0"/>
              </a:rPr>
              <a:t> etme isteği artabilir. </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Destek verirken kendi kaynakla-</a:t>
            </a:r>
            <a:r>
              <a:rPr lang="tr-TR" sz="1150" dirty="0" err="1">
                <a:latin typeface="Times New Roman" panose="02020603050405020304" pitchFamily="18" charset="0"/>
                <a:cs typeface="Times New Roman" panose="02020603050405020304" pitchFamily="18" charset="0"/>
              </a:rPr>
              <a:t>rını</a:t>
            </a:r>
            <a:r>
              <a:rPr lang="tr-TR" sz="1150" dirty="0">
                <a:latin typeface="Times New Roman" panose="02020603050405020304" pitchFamily="18" charset="0"/>
                <a:cs typeface="Times New Roman" panose="02020603050405020304" pitchFamily="18" charset="0"/>
              </a:rPr>
              <a:t> gözetmek önemli. Dinlenme ve içe dönüş alanları zihin ve beden dengesini destekliyor. Yaratıcılığı küçük ama düzenli ritüellerle beslemek uzun vadeli üretkenliği artırıyor.</a:t>
            </a:r>
            <a:endParaRPr lang="tr-TR"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657BEBE-87B2-9D4F-FB9D-4A550F48FB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7556500" cy="10693400"/>
          </a:xfrm>
          <a:prstGeom prst="rect">
            <a:avLst/>
          </a:prstGeom>
        </p:spPr>
      </p:pic>
      <p:sp>
        <p:nvSpPr>
          <p:cNvPr id="4" name="object 4">
            <a:extLst>
              <a:ext uri="{FF2B5EF4-FFF2-40B4-BE49-F238E27FC236}">
                <a16:creationId xmlns:a16="http://schemas.microsoft.com/office/drawing/2014/main" id="{2320DA01-C96B-1D00-FEBC-B6FD525103B5}"/>
              </a:ext>
            </a:extLst>
          </p:cNvPr>
          <p:cNvSpPr/>
          <p:nvPr/>
        </p:nvSpPr>
        <p:spPr>
          <a:xfrm>
            <a:off x="196850" y="6261100"/>
            <a:ext cx="6934200" cy="2362200"/>
          </a:xfrm>
          <a:custGeom>
            <a:avLst/>
            <a:gdLst/>
            <a:ahLst/>
            <a:cxnLst/>
            <a:rect l="l" t="t" r="r" b="b"/>
            <a:pathLst>
              <a:path w="4320540" h="1861185">
                <a:moveTo>
                  <a:pt x="4320540" y="0"/>
                </a:moveTo>
                <a:lnTo>
                  <a:pt x="0" y="0"/>
                </a:lnTo>
                <a:lnTo>
                  <a:pt x="0" y="1860803"/>
                </a:lnTo>
                <a:lnTo>
                  <a:pt x="4320540" y="1860803"/>
                </a:lnTo>
                <a:lnTo>
                  <a:pt x="4320540" y="0"/>
                </a:lnTo>
                <a:close/>
              </a:path>
            </a:pathLst>
          </a:custGeom>
          <a:solidFill>
            <a:srgbClr val="231F20">
              <a:alpha val="50000"/>
            </a:srgbClr>
          </a:solidFill>
          <a:scene3d>
            <a:camera prst="orthographicFront"/>
            <a:lightRig rig="threePt" dir="t"/>
          </a:scene3d>
          <a:sp3d>
            <a:bevelT w="190500" h="190500"/>
          </a:sp3d>
        </p:spPr>
        <p:txBody>
          <a:bodyPr wrap="square" lIns="0" tIns="0" rIns="0" bIns="0" rtlCol="0"/>
          <a:lstStyle/>
          <a:p>
            <a:pPr algn="ctr"/>
            <a:endParaRPr lang="tr-TR" dirty="0">
              <a:solidFill>
                <a:schemeClr val="accent5">
                  <a:lumMod val="60000"/>
                  <a:lumOff val="40000"/>
                </a:schemeClr>
              </a:solidFill>
              <a:latin typeface="Times New Roman" panose="02020603050405020304" pitchFamily="18" charset="0"/>
              <a:cs typeface="Times New Roman" panose="02020603050405020304" pitchFamily="18" charset="0"/>
            </a:endParaRPr>
          </a:p>
          <a:p>
            <a:pPr algn="l"/>
            <a:endParaRPr lang="tr-TR" dirty="0">
              <a:solidFill>
                <a:schemeClr val="accent5">
                  <a:lumMod val="60000"/>
                  <a:lumOff val="40000"/>
                </a:schemeClr>
              </a:solidFill>
              <a:latin typeface="Times New Roman" panose="02020603050405020304" pitchFamily="18" charset="0"/>
              <a:cs typeface="Times New Roman" panose="02020603050405020304" pitchFamily="18" charset="0"/>
            </a:endParaRPr>
          </a:p>
          <a:p>
            <a:pPr algn="ctr"/>
            <a:r>
              <a:rPr lang="tr-TR" sz="2400" dirty="0">
                <a:solidFill>
                  <a:schemeClr val="accent5">
                    <a:lumMod val="60000"/>
                    <a:lumOff val="40000"/>
                  </a:schemeClr>
                </a:solidFill>
                <a:latin typeface="Times New Roman" panose="02020603050405020304" pitchFamily="18" charset="0"/>
                <a:cs typeface="Times New Roman" panose="02020603050405020304" pitchFamily="18" charset="0"/>
              </a:rPr>
              <a:t>Ocak ayı, kolektif olarak sadeleşip odağımızı yeniden topladığımız bir dönem. </a:t>
            </a:r>
          </a:p>
          <a:p>
            <a:pPr algn="ctr"/>
            <a:r>
              <a:rPr lang="tr-TR" sz="2400" dirty="0">
                <a:solidFill>
                  <a:schemeClr val="accent5">
                    <a:lumMod val="60000"/>
                    <a:lumOff val="40000"/>
                  </a:schemeClr>
                </a:solidFill>
                <a:latin typeface="Times New Roman" panose="02020603050405020304" pitchFamily="18" charset="0"/>
                <a:cs typeface="Times New Roman" panose="02020603050405020304" pitchFamily="18" charset="0"/>
              </a:rPr>
              <a:t>Küçük ama bilinçli adımlar, yılın geri kalanının yönünü sessizce belirliyor </a:t>
            </a:r>
          </a:p>
        </p:txBody>
      </p:sp>
      <p:pic>
        <p:nvPicPr>
          <p:cNvPr id="2" name="Resim 1">
            <a:extLst>
              <a:ext uri="{FF2B5EF4-FFF2-40B4-BE49-F238E27FC236}">
                <a16:creationId xmlns:a16="http://schemas.microsoft.com/office/drawing/2014/main" id="{CDA6B216-CAC7-900F-7A32-CAEAB7F9F478}"/>
              </a:ext>
            </a:extLst>
          </p:cNvPr>
          <p:cNvPicPr>
            <a:picLocks noChangeAspect="1"/>
          </p:cNvPicPr>
          <p:nvPr/>
        </p:nvPicPr>
        <p:blipFill>
          <a:blip r:embed="rId3"/>
          <a:stretch>
            <a:fillRect/>
          </a:stretch>
        </p:blipFill>
        <p:spPr>
          <a:xfrm>
            <a:off x="6750050" y="165100"/>
            <a:ext cx="536494" cy="542591"/>
          </a:xfrm>
          <a:prstGeom prst="rect">
            <a:avLst/>
          </a:prstGeom>
        </p:spPr>
      </p:pic>
    </p:spTree>
    <p:extLst>
      <p:ext uri="{BB962C8B-B14F-4D97-AF65-F5344CB8AC3E}">
        <p14:creationId xmlns:p14="http://schemas.microsoft.com/office/powerpoint/2010/main" val="4199990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a:extLst>
              <a:ext uri="{28A0092B-C50C-407E-A947-70E740481C1C}">
                <a14:useLocalDpi xmlns:a14="http://schemas.microsoft.com/office/drawing/2010/main" val="0"/>
              </a:ext>
            </a:extLst>
          </a:blip>
          <a:srcRect/>
          <a:stretch/>
        </p:blipFill>
        <p:spPr>
          <a:xfrm>
            <a:off x="0" y="0"/>
            <a:ext cx="7556500" cy="10692003"/>
          </a:xfrm>
          <a:prstGeom prst="rect">
            <a:avLst/>
          </a:prstGeom>
        </p:spPr>
      </p:pic>
      <p:sp>
        <p:nvSpPr>
          <p:cNvPr id="5" name="object 5"/>
          <p:cNvSpPr txBox="1"/>
          <p:nvPr/>
        </p:nvSpPr>
        <p:spPr>
          <a:xfrm>
            <a:off x="898099" y="336686"/>
            <a:ext cx="4458335" cy="182101"/>
          </a:xfrm>
          <a:prstGeom prst="rect">
            <a:avLst/>
          </a:prstGeom>
        </p:spPr>
        <p:txBody>
          <a:bodyPr vert="horz" wrap="square" lIns="0" tIns="12700" rIns="0" bIns="0" rtlCol="0">
            <a:spAutoFit/>
          </a:bodyPr>
          <a:lstStyle/>
          <a:p>
            <a:pPr marL="12700">
              <a:lnSpc>
                <a:spcPct val="100000"/>
              </a:lnSpc>
              <a:spcBef>
                <a:spcPts val="100"/>
              </a:spcBef>
            </a:pPr>
            <a:r>
              <a:rPr lang="tr-TR" sz="1100" spc="-45" dirty="0">
                <a:solidFill>
                  <a:srgbClr val="FFFFFF"/>
                </a:solidFill>
                <a:latin typeface="Arial"/>
                <a:cs typeface="Arial"/>
              </a:rPr>
              <a:t>SİNEM KAYA </a:t>
            </a:r>
            <a:r>
              <a:rPr sz="1100" spc="75" dirty="0">
                <a:solidFill>
                  <a:srgbClr val="FFFFFF"/>
                </a:solidFill>
                <a:latin typeface="Arial"/>
                <a:cs typeface="Arial"/>
              </a:rPr>
              <a:t>/</a:t>
            </a:r>
            <a:r>
              <a:rPr sz="1100" spc="-65" dirty="0">
                <a:solidFill>
                  <a:srgbClr val="FFFFFF"/>
                </a:solidFill>
                <a:latin typeface="Arial"/>
                <a:cs typeface="Arial"/>
              </a:rPr>
              <a:t> </a:t>
            </a:r>
            <a:r>
              <a:rPr sz="1100" spc="-55" dirty="0">
                <a:solidFill>
                  <a:srgbClr val="FFFFFF"/>
                </a:solidFill>
                <a:latin typeface="Arial"/>
                <a:cs typeface="Arial"/>
              </a:rPr>
              <a:t>EZOTERİK</a:t>
            </a:r>
            <a:r>
              <a:rPr sz="1100" spc="-65" dirty="0">
                <a:solidFill>
                  <a:srgbClr val="FFFFFF"/>
                </a:solidFill>
                <a:latin typeface="Arial"/>
                <a:cs typeface="Arial"/>
              </a:rPr>
              <a:t> </a:t>
            </a:r>
            <a:r>
              <a:rPr lang="tr-TR" sz="1100" spc="-65" dirty="0">
                <a:solidFill>
                  <a:srgbClr val="FFFFFF"/>
                </a:solidFill>
                <a:latin typeface="Arial"/>
                <a:cs typeface="Arial"/>
              </a:rPr>
              <a:t> </a:t>
            </a:r>
            <a:r>
              <a:rPr sz="1100" spc="-55" dirty="0">
                <a:solidFill>
                  <a:srgbClr val="FFFFFF"/>
                </a:solidFill>
                <a:latin typeface="Arial"/>
                <a:cs typeface="Arial"/>
              </a:rPr>
              <a:t>VE</a:t>
            </a:r>
            <a:r>
              <a:rPr sz="1100" spc="-20" dirty="0">
                <a:solidFill>
                  <a:srgbClr val="FFFFFF"/>
                </a:solidFill>
                <a:latin typeface="Arial"/>
                <a:cs typeface="Arial"/>
              </a:rPr>
              <a:t> </a:t>
            </a:r>
            <a:r>
              <a:rPr sz="1100" spc="-30" dirty="0">
                <a:solidFill>
                  <a:srgbClr val="FFFFFF"/>
                </a:solidFill>
                <a:latin typeface="Arial"/>
                <a:cs typeface="Arial"/>
              </a:rPr>
              <a:t>KARMA </a:t>
            </a:r>
            <a:r>
              <a:rPr sz="1100" spc="-10" dirty="0">
                <a:solidFill>
                  <a:srgbClr val="FFFFFF"/>
                </a:solidFill>
                <a:latin typeface="Arial"/>
                <a:cs typeface="Arial"/>
              </a:rPr>
              <a:t>ASTROLOG</a:t>
            </a:r>
            <a:endParaRPr sz="1100" dirty="0">
              <a:latin typeface="Arial"/>
              <a:cs typeface="Arial"/>
            </a:endParaRPr>
          </a:p>
        </p:txBody>
      </p:sp>
      <p:sp>
        <p:nvSpPr>
          <p:cNvPr id="6" name="object 6"/>
          <p:cNvSpPr txBox="1"/>
          <p:nvPr/>
        </p:nvSpPr>
        <p:spPr>
          <a:xfrm>
            <a:off x="273050" y="8013700"/>
            <a:ext cx="7010400" cy="1846659"/>
          </a:xfrm>
          <a:prstGeom prst="rect">
            <a:avLst/>
          </a:prstGeom>
          <a:solidFill>
            <a:srgbClr val="7E7971">
              <a:alpha val="75000"/>
            </a:srgbClr>
          </a:solidFill>
          <a:scene3d>
            <a:camera prst="orthographicFront"/>
            <a:lightRig rig="threePt" dir="t"/>
          </a:scene3d>
          <a:sp3d extrusionH="101600" contourW="25400">
            <a:bevelT w="381000" h="381000"/>
            <a:bevelB w="152400" h="152400"/>
            <a:contourClr>
              <a:srgbClr val="B9B9B9"/>
            </a:contourClr>
          </a:sp3d>
        </p:spPr>
        <p:txBody>
          <a:bodyPr vert="horz" wrap="square" lIns="0" tIns="0" rIns="0" bIns="0" rtlCol="0">
            <a:spAutoFit/>
          </a:bodyPr>
          <a:lstStyle/>
          <a:p>
            <a:pPr algn="ctr"/>
            <a:r>
              <a:rPr lang="tr-TR" sz="4000" dirty="0">
                <a:ln w="0"/>
                <a:solidFill>
                  <a:schemeClr val="bg2"/>
                </a:solidFill>
                <a:latin typeface="Times New Roman" panose="02020603050405020304" pitchFamily="18" charset="0"/>
                <a:cs typeface="Times New Roman" panose="02020603050405020304" pitchFamily="18" charset="0"/>
              </a:rPr>
              <a:t>BEYAZ PERDENİN MODERN ROBİN HOOD’U</a:t>
            </a:r>
          </a:p>
          <a:p>
            <a:pPr algn="ctr"/>
            <a:r>
              <a:rPr lang="tr-TR" sz="4000" dirty="0">
                <a:ln w="0"/>
                <a:solidFill>
                  <a:schemeClr val="bg2"/>
                </a:solidFill>
                <a:latin typeface="Times New Roman" panose="02020603050405020304" pitchFamily="18" charset="0"/>
                <a:cs typeface="Times New Roman" panose="02020603050405020304" pitchFamily="18" charset="0"/>
              </a:rPr>
              <a:t>‘ KEANU REEVES ’ </a:t>
            </a:r>
            <a:endParaRPr lang="tr-TR" sz="4000" b="0" cap="none" spc="0" dirty="0">
              <a:ln w="0"/>
              <a:solidFill>
                <a:schemeClr val="bg2"/>
              </a:solidFill>
              <a:effectLst/>
              <a:latin typeface="Times New Roman" panose="02020603050405020304" pitchFamily="18" charset="0"/>
              <a:cs typeface="Times New Roman" panose="02020603050405020304" pitchFamily="18" charset="0"/>
            </a:endParaRPr>
          </a:p>
        </p:txBody>
      </p:sp>
      <p:sp>
        <p:nvSpPr>
          <p:cNvPr id="12" name="object 12"/>
          <p:cNvSpPr txBox="1"/>
          <p:nvPr/>
        </p:nvSpPr>
        <p:spPr>
          <a:xfrm>
            <a:off x="273050" y="10273358"/>
            <a:ext cx="1434465" cy="166712"/>
          </a:xfrm>
          <a:prstGeom prst="rect">
            <a:avLst/>
          </a:prstGeom>
        </p:spPr>
        <p:txBody>
          <a:bodyPr vert="horz" wrap="square" lIns="0" tIns="12700" rIns="0" bIns="0" rtlCol="0">
            <a:spAutoFit/>
          </a:bodyPr>
          <a:lstStyle/>
          <a:p>
            <a:pPr marL="12700">
              <a:lnSpc>
                <a:spcPct val="100000"/>
              </a:lnSpc>
              <a:spcBef>
                <a:spcPts val="100"/>
              </a:spcBef>
            </a:pPr>
            <a:r>
              <a:rPr sz="1000" spc="-10" dirty="0">
                <a:solidFill>
                  <a:schemeClr val="bg1"/>
                </a:solidFill>
                <a:latin typeface="Arial"/>
                <a:cs typeface="Arial"/>
              </a:rPr>
              <a:t>www</a:t>
            </a:r>
            <a:r>
              <a:rPr lang="tr-TR" sz="1000" spc="-10" dirty="0">
                <a:solidFill>
                  <a:schemeClr val="bg1"/>
                </a:solidFill>
                <a:latin typeface="Arial"/>
                <a:cs typeface="Arial"/>
              </a:rPr>
              <a:t>.newspirit.com.tr</a:t>
            </a:r>
            <a:endParaRPr sz="1000" dirty="0">
              <a:solidFill>
                <a:schemeClr val="bg1"/>
              </a:solidFill>
              <a:latin typeface="Arial"/>
              <a:cs typeface="Arial"/>
            </a:endParaRPr>
          </a:p>
        </p:txBody>
      </p:sp>
      <p:pic>
        <p:nvPicPr>
          <p:cNvPr id="14" name="object 14"/>
          <p:cNvPicPr/>
          <p:nvPr/>
        </p:nvPicPr>
        <p:blipFill>
          <a:blip r:embed="rId3" cstate="print"/>
          <a:stretch>
            <a:fillRect/>
          </a:stretch>
        </p:blipFill>
        <p:spPr>
          <a:xfrm>
            <a:off x="143999" y="144003"/>
            <a:ext cx="540403" cy="5431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60309" cy="1069340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lumMod val="65000"/>
              <a:alpha val="29998"/>
            </a:schemeClr>
          </a:solidFill>
        </p:spPr>
        <p:txBody>
          <a:bodyPr wrap="square" lIns="0" tIns="0" rIns="0" bIns="0" rtlCol="0"/>
          <a:lstStyle/>
          <a:p>
            <a:endParaRPr/>
          </a:p>
        </p:txBody>
      </p:sp>
      <p:pic>
        <p:nvPicPr>
          <p:cNvPr id="3" name="object 3"/>
          <p:cNvPicPr/>
          <p:nvPr/>
        </p:nvPicPr>
        <p:blipFill>
          <a:blip r:embed="rId2">
            <a:alphaModFix amt="39000"/>
            <a:extLst>
              <a:ext uri="{28A0092B-C50C-407E-A947-70E740481C1C}">
                <a14:useLocalDpi xmlns:a14="http://schemas.microsoft.com/office/drawing/2010/main" val="0"/>
              </a:ext>
            </a:extLst>
          </a:blip>
          <a:srcRect/>
          <a:stretch/>
        </p:blipFill>
        <p:spPr>
          <a:xfrm>
            <a:off x="21591" y="-2540"/>
            <a:ext cx="7556499" cy="10756900"/>
          </a:xfrm>
          <a:prstGeom prst="rect">
            <a:avLst/>
          </a:prstGeom>
        </p:spPr>
      </p:pic>
      <p:sp>
        <p:nvSpPr>
          <p:cNvPr id="4" name="object 4"/>
          <p:cNvSpPr txBox="1"/>
          <p:nvPr/>
        </p:nvSpPr>
        <p:spPr>
          <a:xfrm>
            <a:off x="1088436" y="989846"/>
            <a:ext cx="1650364" cy="197490"/>
          </a:xfrm>
          <a:prstGeom prst="rect">
            <a:avLst/>
          </a:prstGeom>
        </p:spPr>
        <p:txBody>
          <a:bodyPr vert="horz" wrap="square" lIns="0" tIns="12700" rIns="0" bIns="0" rtlCol="0">
            <a:spAutoFit/>
          </a:bodyPr>
          <a:lstStyle/>
          <a:p>
            <a:pPr marL="12700">
              <a:lnSpc>
                <a:spcPct val="100000"/>
              </a:lnSpc>
              <a:spcBef>
                <a:spcPts val="100"/>
              </a:spcBef>
            </a:pPr>
            <a:r>
              <a:rPr lang="tr-TR" sz="1200" dirty="0" err="1">
                <a:solidFill>
                  <a:srgbClr val="231F20"/>
                </a:solidFill>
                <a:latin typeface="Times New Roman"/>
                <a:cs typeface="Times New Roman"/>
              </a:rPr>
              <a:t>İslamiyette</a:t>
            </a:r>
            <a:r>
              <a:rPr lang="tr-TR" sz="1200" dirty="0">
                <a:solidFill>
                  <a:srgbClr val="231F20"/>
                </a:solidFill>
                <a:latin typeface="Times New Roman"/>
                <a:cs typeface="Times New Roman"/>
              </a:rPr>
              <a:t> cennet yaşı o-</a:t>
            </a:r>
            <a:endParaRPr sz="1200" dirty="0">
              <a:latin typeface="Times New Roman"/>
              <a:cs typeface="Times New Roman"/>
            </a:endParaRPr>
          </a:p>
        </p:txBody>
      </p:sp>
      <p:sp>
        <p:nvSpPr>
          <p:cNvPr id="5" name="object 5" descr="$PPTXTitle"/>
          <p:cNvSpPr txBox="1">
            <a:spLocks noGrp="1"/>
          </p:cNvSpPr>
          <p:nvPr>
            <p:ph type="title"/>
          </p:nvPr>
        </p:nvSpPr>
        <p:spPr>
          <a:xfrm>
            <a:off x="701557" y="940770"/>
            <a:ext cx="1958975" cy="503984"/>
          </a:xfrm>
          <a:prstGeom prst="rect">
            <a:avLst/>
          </a:prstGeom>
        </p:spPr>
        <p:txBody>
          <a:bodyPr vert="horz" wrap="square" lIns="0" tIns="11430" rIns="0" bIns="0" rtlCol="0">
            <a:spAutoFit/>
          </a:bodyPr>
          <a:lstStyle/>
          <a:p>
            <a:pPr marL="12700">
              <a:lnSpc>
                <a:spcPct val="100000"/>
              </a:lnSpc>
              <a:spcBef>
                <a:spcPts val="90"/>
              </a:spcBef>
              <a:tabLst>
                <a:tab pos="976630" algn="l"/>
                <a:tab pos="1556385" algn="l"/>
              </a:tabLst>
            </a:pPr>
            <a:r>
              <a:rPr lang="tr-TR" sz="3200" b="0" spc="-10" dirty="0">
                <a:solidFill>
                  <a:srgbClr val="231F20"/>
                </a:solidFill>
                <a:latin typeface="Times New Roman"/>
                <a:cs typeface="Times New Roman"/>
              </a:rPr>
              <a:t>33</a:t>
            </a:r>
            <a:r>
              <a:rPr lang="tr-TR" sz="1200" b="0" spc="-10" dirty="0">
                <a:solidFill>
                  <a:srgbClr val="231F20"/>
                </a:solidFill>
                <a:latin typeface="Times New Roman"/>
                <a:cs typeface="Times New Roman"/>
              </a:rPr>
              <a:t>larak ifade edilir.</a:t>
            </a:r>
            <a:endParaRPr sz="1200" dirty="0">
              <a:latin typeface="Times New Roman"/>
              <a:cs typeface="Times New Roman"/>
            </a:endParaRPr>
          </a:p>
        </p:txBody>
      </p:sp>
      <p:sp>
        <p:nvSpPr>
          <p:cNvPr id="6" name="object 6"/>
          <p:cNvSpPr txBox="1"/>
          <p:nvPr/>
        </p:nvSpPr>
        <p:spPr>
          <a:xfrm>
            <a:off x="714257" y="1543814"/>
            <a:ext cx="1946275" cy="197490"/>
          </a:xfrm>
          <a:prstGeom prst="rect">
            <a:avLst/>
          </a:prstGeom>
        </p:spPr>
        <p:txBody>
          <a:bodyPr vert="horz" wrap="square" lIns="0" tIns="12700" rIns="0" bIns="0" rtlCol="0">
            <a:spAutoFit/>
          </a:bodyPr>
          <a:lstStyle/>
          <a:p>
            <a:pPr algn="just"/>
            <a:r>
              <a:rPr lang="tr-TR" sz="1200" dirty="0">
                <a:solidFill>
                  <a:srgbClr val="231F20"/>
                </a:solidFill>
                <a:latin typeface="Times New Roman" panose="02020603050405020304" pitchFamily="18" charset="0"/>
                <a:cs typeface="Times New Roman" panose="02020603050405020304" pitchFamily="18" charset="0"/>
              </a:rPr>
              <a:t> </a:t>
            </a:r>
            <a:endParaRPr lang="tr-TR" sz="1200" dirty="0">
              <a:latin typeface="Times New Roman" panose="02020603050405020304" pitchFamily="18" charset="0"/>
              <a:cs typeface="Times New Roman" panose="02020603050405020304" pitchFamily="18" charset="0"/>
            </a:endParaRPr>
          </a:p>
        </p:txBody>
      </p:sp>
      <p:sp>
        <p:nvSpPr>
          <p:cNvPr id="8" name="object 8"/>
          <p:cNvSpPr txBox="1"/>
          <p:nvPr/>
        </p:nvSpPr>
        <p:spPr>
          <a:xfrm>
            <a:off x="677427" y="1476587"/>
            <a:ext cx="1946275" cy="8138125"/>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Ölüm sonrası cennet hayatında herkesin ortak yaşı.</a:t>
            </a:r>
          </a:p>
          <a:p>
            <a:pPr algn="just"/>
            <a:r>
              <a:rPr lang="tr-TR" sz="1200" dirty="0" err="1">
                <a:latin typeface="Times New Roman" panose="02020603050405020304" pitchFamily="18" charset="0"/>
                <a:cs typeface="Times New Roman" panose="02020603050405020304" pitchFamily="18" charset="0"/>
              </a:rPr>
              <a:t>Hristiyanlık’ta</a:t>
            </a:r>
            <a:r>
              <a:rPr lang="tr-TR" sz="1200" dirty="0">
                <a:latin typeface="Times New Roman" panose="02020603050405020304" pitchFamily="18" charset="0"/>
                <a:cs typeface="Times New Roman" panose="02020603050405020304" pitchFamily="18" charset="0"/>
              </a:rPr>
              <a:t> İsa’nın çarmıha gerilip göğe yükseldiği yaş olduğu rivayet edilir.</a:t>
            </a:r>
          </a:p>
          <a:p>
            <a:pPr algn="just"/>
            <a:r>
              <a:rPr lang="tr-TR" sz="1200" dirty="0">
                <a:latin typeface="Times New Roman" panose="02020603050405020304" pitchFamily="18" charset="0"/>
                <a:cs typeface="Times New Roman" panose="02020603050405020304" pitchFamily="18" charset="0"/>
              </a:rPr>
              <a:t>  Astrolojide ise, </a:t>
            </a:r>
            <a:r>
              <a:rPr lang="tr-TR" sz="1200" dirty="0" err="1">
                <a:latin typeface="Times New Roman" panose="02020603050405020304" pitchFamily="18" charset="0"/>
                <a:cs typeface="Times New Roman" panose="02020603050405020304" pitchFamily="18" charset="0"/>
              </a:rPr>
              <a:t>kadersel</a:t>
            </a:r>
            <a:r>
              <a:rPr lang="tr-TR" sz="1200" dirty="0">
                <a:latin typeface="Times New Roman" panose="02020603050405020304" pitchFamily="18" charset="0"/>
                <a:cs typeface="Times New Roman" panose="02020603050405020304" pitchFamily="18" charset="0"/>
              </a:rPr>
              <a:t> bazı işaretler taşır. Örneğin, doğum haritamızda yer alan Güneş, 33 yaşta gökyüzündeki aynı konu-</a:t>
            </a:r>
            <a:r>
              <a:rPr lang="tr-TR" sz="1200" dirty="0" err="1">
                <a:latin typeface="Times New Roman" panose="02020603050405020304" pitchFamily="18" charset="0"/>
                <a:cs typeface="Times New Roman" panose="02020603050405020304" pitchFamily="18" charset="0"/>
              </a:rPr>
              <a:t>muna</a:t>
            </a:r>
            <a:r>
              <a:rPr lang="tr-TR" sz="1200" dirty="0">
                <a:latin typeface="Times New Roman" panose="02020603050405020304" pitchFamily="18" charset="0"/>
                <a:cs typeface="Times New Roman" panose="02020603050405020304" pitchFamily="18" charset="0"/>
              </a:rPr>
              <a:t> gelir. Bu, aynı bedende bir nevi yeniden doğuştur. </a:t>
            </a:r>
            <a:r>
              <a:rPr lang="tr-TR" sz="1200" dirty="0" err="1">
                <a:latin typeface="Times New Roman" panose="02020603050405020304" pitchFamily="18" charset="0"/>
                <a:cs typeface="Times New Roman" panose="02020603050405020304" pitchFamily="18" charset="0"/>
              </a:rPr>
              <a:t>Profeksiyon</a:t>
            </a:r>
            <a:r>
              <a:rPr lang="tr-TR" sz="1200" dirty="0">
                <a:latin typeface="Times New Roman" panose="02020603050405020304" pitchFamily="18" charset="0"/>
                <a:cs typeface="Times New Roman" panose="02020603050405020304" pitchFamily="18" charset="0"/>
              </a:rPr>
              <a:t> haritalarında kari-yer ve toplumsal anlamda görünür olmanın evi, 10.ev konuları yine 33 yaşında aktive olur. Güneş döngüsü harita-</a:t>
            </a:r>
            <a:r>
              <a:rPr lang="tr-TR" sz="1200" dirty="0" err="1">
                <a:latin typeface="Times New Roman" panose="02020603050405020304" pitchFamily="18" charset="0"/>
                <a:cs typeface="Times New Roman" panose="02020603050405020304" pitchFamily="18" charset="0"/>
              </a:rPr>
              <a:t>larında</a:t>
            </a:r>
            <a:r>
              <a:rPr lang="tr-TR" sz="1200" dirty="0">
                <a:latin typeface="Times New Roman" panose="02020603050405020304" pitchFamily="18" charset="0"/>
                <a:cs typeface="Times New Roman" panose="02020603050405020304" pitchFamily="18" charset="0"/>
              </a:rPr>
              <a:t> ise </a:t>
            </a:r>
            <a:r>
              <a:rPr lang="tr-TR" sz="1200" dirty="0" err="1">
                <a:latin typeface="Times New Roman" panose="02020603050405020304" pitchFamily="18" charset="0"/>
                <a:cs typeface="Times New Roman" panose="02020603050405020304" pitchFamily="18" charset="0"/>
              </a:rPr>
              <a:t>nataldeki</a:t>
            </a:r>
            <a:r>
              <a:rPr lang="tr-TR" sz="1200" dirty="0">
                <a:latin typeface="Times New Roman" panose="02020603050405020304" pitchFamily="18" charset="0"/>
                <a:cs typeface="Times New Roman" panose="02020603050405020304" pitchFamily="18" charset="0"/>
              </a:rPr>
              <a:t> yükselen burcumuz </a:t>
            </a:r>
            <a:r>
              <a:rPr lang="tr-TR" sz="1200" dirty="0" err="1">
                <a:latin typeface="Times New Roman" panose="02020603050405020304" pitchFamily="18" charset="0"/>
                <a:cs typeface="Times New Roman" panose="02020603050405020304" pitchFamily="18" charset="0"/>
              </a:rPr>
              <a:t>ASC’de</a:t>
            </a:r>
            <a:r>
              <a:rPr lang="tr-TR" sz="1200" dirty="0">
                <a:latin typeface="Times New Roman" panose="02020603050405020304" pitchFamily="18" charset="0"/>
                <a:cs typeface="Times New Roman" panose="02020603050405020304" pitchFamily="18" charset="0"/>
              </a:rPr>
              <a:t> yerini alır. Kişi kendisi ile, içsel benliği ile bu şekilde belki de ilk defa karşı karşıya gelir. “Bir ben var bende, benden içeri” sözü ruhun ince perdesinde rüzgâr olur, eser. Ay düğümleri açısından da anlamı büyüktür. Kişi 33 yaşa kadar bir nevi konfor alanından yani Güney Ay Düğümünden hayata dahil olurken, 33 yaş itibariyle artık onu Kuzey Ay Düğümü çağırmaya başlar. Doğum haritalarında düğümler kaderin tekâmül yönünü gösteren en temel işaretlerdendir.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Nev-i şahsına münhasır, tılsımı kendinden müteşekkil Beyrut doğumlu </a:t>
            </a:r>
            <a:r>
              <a:rPr lang="tr-TR" sz="1200" dirty="0" err="1">
                <a:latin typeface="Times New Roman" panose="02020603050405020304" pitchFamily="18" charset="0"/>
                <a:cs typeface="Times New Roman" panose="02020603050405020304" pitchFamily="18" charset="0"/>
              </a:rPr>
              <a:t>Keanu</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Reeves</a:t>
            </a:r>
            <a:r>
              <a:rPr lang="tr-TR" sz="1200" dirty="0">
                <a:latin typeface="Times New Roman" panose="02020603050405020304" pitchFamily="18" charset="0"/>
                <a:cs typeface="Times New Roman" panose="02020603050405020304" pitchFamily="18" charset="0"/>
              </a:rPr>
              <a:t> ilk spiritüel film olarak da adlandırılabilen </a:t>
            </a:r>
            <a:r>
              <a:rPr lang="tr-TR" sz="1200" dirty="0" err="1">
                <a:latin typeface="Times New Roman" panose="02020603050405020304" pitchFamily="18" charset="0"/>
                <a:cs typeface="Times New Roman" panose="02020603050405020304" pitchFamily="18" charset="0"/>
              </a:rPr>
              <a:t>Matrix</a:t>
            </a:r>
            <a:r>
              <a:rPr lang="tr-TR" sz="1200" dirty="0">
                <a:latin typeface="Times New Roman" panose="02020603050405020304" pitchFamily="18" charset="0"/>
                <a:cs typeface="Times New Roman" panose="02020603050405020304" pitchFamily="18" charset="0"/>
              </a:rPr>
              <a:t> için 33 yaşında stüdyoya girmiş, 35 yaşında ise film gösterime girmiştir. Annesi İngiliz, babası Çin kökenli </a:t>
            </a:r>
            <a:r>
              <a:rPr lang="tr-TR" sz="1200" dirty="0" err="1">
                <a:latin typeface="Times New Roman" panose="02020603050405020304" pitchFamily="18" charset="0"/>
                <a:cs typeface="Times New Roman" panose="02020603050405020304" pitchFamily="18" charset="0"/>
              </a:rPr>
              <a:t>Hawai</a:t>
            </a:r>
            <a:r>
              <a:rPr lang="tr-TR" sz="1200" dirty="0">
                <a:latin typeface="Times New Roman" panose="02020603050405020304" pitchFamily="18" charset="0"/>
                <a:cs typeface="Times New Roman" panose="02020603050405020304" pitchFamily="18" charset="0"/>
              </a:rPr>
              <a:t> melezidir.  </a:t>
            </a:r>
          </a:p>
        </p:txBody>
      </p:sp>
      <p:sp>
        <p:nvSpPr>
          <p:cNvPr id="10" name="object 10"/>
          <p:cNvSpPr txBox="1"/>
          <p:nvPr/>
        </p:nvSpPr>
        <p:spPr>
          <a:xfrm>
            <a:off x="2934448" y="7339515"/>
            <a:ext cx="2067304" cy="2228815"/>
          </a:xfrm>
          <a:prstGeom prst="rect">
            <a:avLst/>
          </a:prstGeom>
        </p:spPr>
        <p:txBody>
          <a:bodyPr vert="horz" wrap="square" lIns="0" tIns="12700" rIns="0" bIns="0" rtlCol="0">
            <a:spAutoFit/>
          </a:bodyPr>
          <a:lstStyle/>
          <a:p>
            <a:r>
              <a:rPr lang="tr-TR" sz="1200" dirty="0">
                <a:latin typeface="Times New Roman" panose="02020603050405020304" pitchFamily="18" charset="0"/>
                <a:cs typeface="Times New Roman" panose="02020603050405020304" pitchFamily="18" charset="0"/>
              </a:rPr>
              <a:t>Sentezin böylesi dediğinizi duyar gibiyim. Hayatının büyük bölü-mü Kanada’da geçen </a:t>
            </a:r>
            <a:r>
              <a:rPr lang="tr-TR" sz="1200" dirty="0" err="1">
                <a:latin typeface="Times New Roman" panose="02020603050405020304" pitchFamily="18" charset="0"/>
                <a:cs typeface="Times New Roman" panose="02020603050405020304" pitchFamily="18" charset="0"/>
              </a:rPr>
              <a:t>Reeves</a:t>
            </a:r>
            <a:r>
              <a:rPr lang="tr-TR" sz="1200" dirty="0">
                <a:latin typeface="Times New Roman" panose="02020603050405020304" pitchFamily="18" charset="0"/>
                <a:cs typeface="Times New Roman" panose="02020603050405020304" pitchFamily="18" charset="0"/>
              </a:rPr>
              <a:t> o-</a:t>
            </a:r>
            <a:r>
              <a:rPr lang="tr-TR" sz="1200" dirty="0" err="1">
                <a:latin typeface="Times New Roman" panose="02020603050405020304" pitchFamily="18" charset="0"/>
                <a:cs typeface="Times New Roman" panose="02020603050405020304" pitchFamily="18" charset="0"/>
              </a:rPr>
              <a:t>yuncu</a:t>
            </a:r>
            <a:r>
              <a:rPr lang="tr-TR" sz="1200" dirty="0">
                <a:latin typeface="Times New Roman" panose="02020603050405020304" pitchFamily="18" charset="0"/>
                <a:cs typeface="Times New Roman" panose="02020603050405020304" pitchFamily="18" charset="0"/>
              </a:rPr>
              <a:t>, yönetmen, müzisyen ve yapımcıdır. Ruhu böylesine derin bir ruh da yine bu derinlikli çeşit-</a:t>
            </a:r>
            <a:r>
              <a:rPr lang="tr-TR" sz="1200" dirty="0" err="1">
                <a:latin typeface="Times New Roman" panose="02020603050405020304" pitchFamily="18" charset="0"/>
                <a:cs typeface="Times New Roman" panose="02020603050405020304" pitchFamily="18" charset="0"/>
              </a:rPr>
              <a:t>liliğe</a:t>
            </a:r>
            <a:r>
              <a:rPr lang="tr-TR" sz="1200" dirty="0">
                <a:latin typeface="Times New Roman" panose="02020603050405020304" pitchFamily="18" charset="0"/>
                <a:cs typeface="Times New Roman" panose="02020603050405020304" pitchFamily="18" charset="0"/>
              </a:rPr>
              <a:t> uygun bir aile ve doğum haritasını seçerek gelmiş. Aldığı sayısız ödülün arasında, “En İyi Oyuncu Satürn Ödülü” gibi </a:t>
            </a:r>
            <a:r>
              <a:rPr lang="tr-TR" sz="1200" dirty="0" err="1">
                <a:latin typeface="Times New Roman" panose="02020603050405020304" pitchFamily="18" charset="0"/>
                <a:cs typeface="Times New Roman" panose="02020603050405020304" pitchFamily="18" charset="0"/>
              </a:rPr>
              <a:t>adıy</a:t>
            </a:r>
            <a:r>
              <a:rPr lang="tr-TR" sz="1200" dirty="0">
                <a:latin typeface="Times New Roman" panose="02020603050405020304" pitchFamily="18" charset="0"/>
                <a:cs typeface="Times New Roman" panose="02020603050405020304" pitchFamily="18" charset="0"/>
              </a:rPr>
              <a:t>-la bile ağırlığını belli edenlerin yanı sıra “En İyi Dövüş Sahnesi </a:t>
            </a:r>
            <a:endParaRPr lang="tr-TR" sz="1200" dirty="0"/>
          </a:p>
        </p:txBody>
      </p:sp>
      <p:sp>
        <p:nvSpPr>
          <p:cNvPr id="13" name="object 13"/>
          <p:cNvSpPr txBox="1"/>
          <p:nvPr/>
        </p:nvSpPr>
        <p:spPr>
          <a:xfrm>
            <a:off x="5149849" y="7339514"/>
            <a:ext cx="2302559" cy="2013372"/>
          </a:xfrm>
          <a:prstGeom prst="rect">
            <a:avLst/>
          </a:prstGeom>
        </p:spPr>
        <p:txBody>
          <a:bodyPr vert="horz" wrap="square" lIns="0" tIns="12700" rIns="0" bIns="0" rtlCol="0">
            <a:spAutoFit/>
          </a:bodyPr>
          <a:lstStyle/>
          <a:p>
            <a:r>
              <a:rPr lang="tr-TR" sz="1200" dirty="0">
                <a:latin typeface="Times New Roman" panose="02020603050405020304" pitchFamily="18" charset="0"/>
                <a:cs typeface="Times New Roman" panose="02020603050405020304" pitchFamily="18" charset="0"/>
              </a:rPr>
              <a:t>Ödülü” ve Göl Evi (Lake House) filmiyle gençlerden aldığı “En Sıkı Öpüşme Ödülü” de ona ait.</a:t>
            </a:r>
          </a:p>
          <a:p>
            <a:endParaRPr lang="tr-TR" sz="1200" dirty="0">
              <a:latin typeface="Times New Roman" panose="02020603050405020304" pitchFamily="18" charset="0"/>
              <a:cs typeface="Times New Roman" panose="02020603050405020304" pitchFamily="18" charset="0"/>
            </a:endParaRPr>
          </a:p>
          <a:p>
            <a:r>
              <a:rPr lang="tr-TR" sz="1200" dirty="0">
                <a:latin typeface="Times New Roman" panose="02020603050405020304" pitchFamily="18" charset="0"/>
                <a:cs typeface="Times New Roman" panose="02020603050405020304" pitchFamily="18" charset="0"/>
              </a:rPr>
              <a:t>1964 yılındaki 17 Yengeç burcun-</a:t>
            </a:r>
            <a:r>
              <a:rPr lang="tr-TR" sz="1200" dirty="0" err="1">
                <a:latin typeface="Times New Roman" panose="02020603050405020304" pitchFamily="18" charset="0"/>
                <a:cs typeface="Times New Roman" panose="02020603050405020304" pitchFamily="18" charset="0"/>
              </a:rPr>
              <a:t>daki</a:t>
            </a:r>
            <a:r>
              <a:rPr lang="tr-TR" sz="1200" dirty="0">
                <a:latin typeface="Times New Roman" panose="02020603050405020304" pitchFamily="18" charset="0"/>
                <a:cs typeface="Times New Roman" panose="02020603050405020304" pitchFamily="18" charset="0"/>
              </a:rPr>
              <a:t> parçalı Güneş Tutulması </a:t>
            </a:r>
            <a:r>
              <a:rPr lang="tr-TR" sz="1200" dirty="0" err="1">
                <a:latin typeface="Times New Roman" panose="02020603050405020304" pitchFamily="18" charset="0"/>
                <a:cs typeface="Times New Roman" panose="02020603050405020304" pitchFamily="18" charset="0"/>
              </a:rPr>
              <a:t>Ree-ves’in</a:t>
            </a:r>
            <a:r>
              <a:rPr lang="tr-TR" sz="1200" dirty="0">
                <a:latin typeface="Times New Roman" panose="02020603050405020304" pitchFamily="18" charset="0"/>
                <a:cs typeface="Times New Roman" panose="02020603050405020304" pitchFamily="18" charset="0"/>
              </a:rPr>
              <a:t> anne karnın-da aldığı son tu-</a:t>
            </a:r>
            <a:r>
              <a:rPr lang="tr-TR" sz="1200" dirty="0" err="1">
                <a:latin typeface="Times New Roman" panose="02020603050405020304" pitchFamily="18" charset="0"/>
                <a:cs typeface="Times New Roman" panose="02020603050405020304" pitchFamily="18" charset="0"/>
              </a:rPr>
              <a:t>tulma</a:t>
            </a:r>
            <a:r>
              <a:rPr lang="tr-TR" sz="1200" dirty="0">
                <a:latin typeface="Times New Roman" panose="02020603050405020304" pitchFamily="18" charset="0"/>
                <a:cs typeface="Times New Roman" panose="02020603050405020304" pitchFamily="18" charset="0"/>
              </a:rPr>
              <a:t> olup (</a:t>
            </a:r>
            <a:r>
              <a:rPr lang="tr-TR" sz="1200" dirty="0" err="1">
                <a:latin typeface="Times New Roman" panose="02020603050405020304" pitchFamily="18" charset="0"/>
                <a:cs typeface="Times New Roman" panose="02020603050405020304" pitchFamily="18" charset="0"/>
              </a:rPr>
              <a:t>pre-natal</a:t>
            </a:r>
            <a:r>
              <a:rPr lang="tr-TR" sz="1200" dirty="0">
                <a:latin typeface="Times New Roman" panose="02020603050405020304" pitchFamily="18" charset="0"/>
                <a:cs typeface="Times New Roman" panose="02020603050405020304" pitchFamily="18" charset="0"/>
              </a:rPr>
              <a:t> tutulma) Ay’ </a:t>
            </a:r>
            <a:r>
              <a:rPr lang="tr-TR" sz="1200" dirty="0" err="1">
                <a:latin typeface="Times New Roman" panose="02020603050405020304" pitchFamily="18" charset="0"/>
                <a:cs typeface="Times New Roman" panose="02020603050405020304" pitchFamily="18" charset="0"/>
              </a:rPr>
              <a:t>ına</a:t>
            </a:r>
            <a:r>
              <a:rPr lang="tr-TR" sz="1200" dirty="0">
                <a:latin typeface="Times New Roman" panose="02020603050405020304" pitchFamily="18" charset="0"/>
                <a:cs typeface="Times New Roman" panose="02020603050405020304" pitchFamily="18" charset="0"/>
              </a:rPr>
              <a:t> 3 derece, Mars’ına 4 derece </a:t>
            </a:r>
            <a:r>
              <a:rPr lang="tr-TR" sz="1200" dirty="0" err="1">
                <a:latin typeface="Times New Roman" panose="02020603050405020304" pitchFamily="18" charset="0"/>
                <a:cs typeface="Times New Roman" panose="02020603050405020304" pitchFamily="18" charset="0"/>
              </a:rPr>
              <a:t>orb</a:t>
            </a:r>
            <a:r>
              <a:rPr lang="tr-TR" sz="1200" dirty="0">
                <a:latin typeface="Times New Roman" panose="02020603050405020304" pitchFamily="18" charset="0"/>
                <a:cs typeface="Times New Roman" panose="02020603050405020304" pitchFamily="18" charset="0"/>
              </a:rPr>
              <a:t>-la kavuşumdadır</a:t>
            </a:r>
            <a:r>
              <a:rPr lang="tr-TR" sz="1000" dirty="0">
                <a:latin typeface="Times New Roman" panose="02020603050405020304" pitchFamily="18" charset="0"/>
                <a:cs typeface="Times New Roman" panose="02020603050405020304" pitchFamily="18" charset="0"/>
              </a:rPr>
              <a:t>.</a:t>
            </a:r>
          </a:p>
          <a:p>
            <a:endParaRPr lang="tr-TR" sz="1000" dirty="0">
              <a:latin typeface="Times New Roman" panose="02020603050405020304" pitchFamily="18" charset="0"/>
              <a:cs typeface="Times New Roman" panose="02020603050405020304" pitchFamily="18" charset="0"/>
            </a:endParaRPr>
          </a:p>
        </p:txBody>
      </p:sp>
      <p:sp>
        <p:nvSpPr>
          <p:cNvPr id="24" name="object 24"/>
          <p:cNvSpPr txBox="1"/>
          <p:nvPr/>
        </p:nvSpPr>
        <p:spPr>
          <a:xfrm>
            <a:off x="5583895" y="10113987"/>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25" name="object 25"/>
          <p:cNvPicPr/>
          <p:nvPr/>
        </p:nvPicPr>
        <p:blipFill>
          <a:blip r:embed="rId3" cstate="print"/>
          <a:stretch>
            <a:fillRect/>
          </a:stretch>
        </p:blipFill>
        <p:spPr>
          <a:xfrm>
            <a:off x="6911999" y="144003"/>
            <a:ext cx="540410" cy="543153"/>
          </a:xfrm>
          <a:prstGeom prst="rect">
            <a:avLst/>
          </a:prstGeom>
        </p:spPr>
      </p:pic>
      <p:sp>
        <p:nvSpPr>
          <p:cNvPr id="12" name="Metin kutusu 11">
            <a:extLst>
              <a:ext uri="{FF2B5EF4-FFF2-40B4-BE49-F238E27FC236}">
                <a16:creationId xmlns:a16="http://schemas.microsoft.com/office/drawing/2014/main" id="{4867D2D2-CE2C-542A-DBC3-D0A93D10658E}"/>
              </a:ext>
            </a:extLst>
          </p:cNvPr>
          <p:cNvSpPr txBox="1"/>
          <p:nvPr/>
        </p:nvSpPr>
        <p:spPr>
          <a:xfrm>
            <a:off x="6894750" y="10069167"/>
            <a:ext cx="508000" cy="261610"/>
          </a:xfrm>
          <a:prstGeom prst="rect">
            <a:avLst/>
          </a:prstGeom>
          <a:noFill/>
        </p:spPr>
        <p:txBody>
          <a:bodyPr wrap="square">
            <a:spAutoFit/>
          </a:bodyPr>
          <a:lstStyle/>
          <a:p>
            <a:pPr marL="12700">
              <a:lnSpc>
                <a:spcPct val="100000"/>
              </a:lnSpc>
              <a:spcBef>
                <a:spcPts val="100"/>
              </a:spcBef>
            </a:pPr>
            <a:r>
              <a:rPr lang="tr-TR" sz="1100" spc="-25" dirty="0">
                <a:solidFill>
                  <a:srgbClr val="231F20"/>
                </a:solidFill>
                <a:latin typeface="Arial"/>
                <a:cs typeface="Arial"/>
              </a:rPr>
              <a:t>15</a:t>
            </a:r>
            <a:endParaRPr lang="tr-TR" sz="1100" dirty="0">
              <a:latin typeface="Arial"/>
              <a:cs typeface="Arial"/>
            </a:endParaRPr>
          </a:p>
        </p:txBody>
      </p:sp>
      <p:pic>
        <p:nvPicPr>
          <p:cNvPr id="9" name="Resim 8">
            <a:extLst>
              <a:ext uri="{FF2B5EF4-FFF2-40B4-BE49-F238E27FC236}">
                <a16:creationId xmlns:a16="http://schemas.microsoft.com/office/drawing/2014/main" id="{DC0AC2EC-9C0D-7179-94A1-8E99A0F58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651" y="902994"/>
            <a:ext cx="4585999" cy="634348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1C8B0B4-B6F7-B30F-D759-D0EF55B74D2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F806C26-738B-81DB-D0A2-7190BE509A6E}"/>
              </a:ext>
            </a:extLst>
          </p:cNvPr>
          <p:cNvSpPr/>
          <p:nvPr/>
        </p:nvSpPr>
        <p:spPr>
          <a:xfrm>
            <a:off x="1" y="0"/>
            <a:ext cx="7556499" cy="1070610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lumMod val="75000"/>
              <a:alpha val="50000"/>
            </a:schemeClr>
          </a:solidFill>
        </p:spPr>
        <p:txBody>
          <a:bodyPr wrap="square" lIns="0" tIns="0" rIns="0" bIns="0" rtlCol="0"/>
          <a:lstStyle/>
          <a:p>
            <a:endParaRPr/>
          </a:p>
        </p:txBody>
      </p:sp>
      <p:pic>
        <p:nvPicPr>
          <p:cNvPr id="3" name="object 3">
            <a:extLst>
              <a:ext uri="{FF2B5EF4-FFF2-40B4-BE49-F238E27FC236}">
                <a16:creationId xmlns:a16="http://schemas.microsoft.com/office/drawing/2014/main" id="{FF15965F-1A45-CB51-CF8F-4E16F1D73994}"/>
              </a:ext>
            </a:extLst>
          </p:cNvPr>
          <p:cNvPicPr/>
          <p:nvPr/>
        </p:nvPicPr>
        <p:blipFill>
          <a:blip r:embed="rId2">
            <a:alphaModFix amt="36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r="47983"/>
          <a:stretch>
            <a:fillRect/>
          </a:stretch>
        </p:blipFill>
        <p:spPr>
          <a:xfrm>
            <a:off x="6350" y="-139699"/>
            <a:ext cx="3930650" cy="10843942"/>
          </a:xfrm>
          <a:prstGeom prst="rect">
            <a:avLst/>
          </a:prstGeom>
          <a:effectLst>
            <a:reflection endPos="65000" dir="5400000" sy="-100000" algn="bl" rotWithShape="0"/>
            <a:softEdge rad="558800"/>
          </a:effectLst>
        </p:spPr>
      </p:pic>
      <p:sp>
        <p:nvSpPr>
          <p:cNvPr id="7" name="object 7">
            <a:extLst>
              <a:ext uri="{FF2B5EF4-FFF2-40B4-BE49-F238E27FC236}">
                <a16:creationId xmlns:a16="http://schemas.microsoft.com/office/drawing/2014/main" id="{6FC8A350-56C5-D690-EF32-4F5D478A0230}"/>
              </a:ext>
            </a:extLst>
          </p:cNvPr>
          <p:cNvSpPr txBox="1"/>
          <p:nvPr/>
        </p:nvSpPr>
        <p:spPr>
          <a:xfrm>
            <a:off x="718622" y="767886"/>
            <a:ext cx="1947545" cy="9246121"/>
          </a:xfrm>
          <a:prstGeom prst="rect">
            <a:avLst/>
          </a:prstGeom>
        </p:spPr>
        <p:txBody>
          <a:bodyPr vert="horz" wrap="square" lIns="0" tIns="12700" rIns="0" bIns="0" rtlCol="0">
            <a:spAutoFit/>
          </a:bodyPr>
          <a:lstStyle/>
          <a:p>
            <a:pPr algn="just"/>
            <a:r>
              <a:rPr lang="tr-TR" sz="1200" b="0" spc="-10" dirty="0">
                <a:solidFill>
                  <a:schemeClr val="tx1"/>
                </a:solidFill>
                <a:latin typeface="Times New Roman"/>
                <a:cs typeface="Times New Roman"/>
              </a:rPr>
              <a:t>Bu tutulma, </a:t>
            </a:r>
            <a:r>
              <a:rPr lang="tr-TR" sz="1200" b="0" spc="-10" dirty="0" err="1">
                <a:solidFill>
                  <a:schemeClr val="tx1"/>
                </a:solidFill>
                <a:latin typeface="Times New Roman"/>
                <a:cs typeface="Times New Roman"/>
              </a:rPr>
              <a:t>Reeves’in</a:t>
            </a:r>
            <a:r>
              <a:rPr lang="tr-TR" sz="1200" b="0" spc="-10" dirty="0">
                <a:solidFill>
                  <a:schemeClr val="tx1"/>
                </a:solidFill>
                <a:latin typeface="Times New Roman"/>
                <a:cs typeface="Times New Roman"/>
              </a:rPr>
              <a:t> hayatına en genel anlamıyla mücadeleci bir ton katmış ve duygusal yoğunluklu tekamülünün altını çizmiştir. Biraz daha detaya inecek olursak; arkadaşlıklar veya ilişkilerle ilgili talihsiz gelişmelere neden olabilen zorlu bir tutulma serisi. Ayrılık veya bir birlikteliğin sona ermesi gibi temalar ön planda. Tutulma aktifken tablo ağır görünse de sonuçların olumluya dönebileceğini belirtir. Kişi ne yapması gerektiğini hemen kavrar ve hızla aksiyona geçer; bu da kişinin hayatına iyi sonuçları davet eder. </a:t>
            </a:r>
          </a:p>
          <a:p>
            <a:pPr algn="just"/>
            <a:endParaRPr lang="tr-TR" sz="1200" b="0" spc="-10" dirty="0">
              <a:solidFill>
                <a:schemeClr val="tx1"/>
              </a:solidFill>
              <a:latin typeface="Times New Roman"/>
              <a:cs typeface="Times New Roman"/>
            </a:endParaRPr>
          </a:p>
          <a:p>
            <a:pPr algn="just"/>
            <a:r>
              <a:rPr lang="tr-TR" sz="1200" b="0" spc="-10" dirty="0">
                <a:solidFill>
                  <a:schemeClr val="tx1"/>
                </a:solidFill>
                <a:latin typeface="Times New Roman"/>
                <a:cs typeface="Times New Roman"/>
              </a:rPr>
              <a:t>Mütevazı ve içe dönük oyuncunun hayatı maalesef belirgin trajedilerle geçmiştir. Babasının </a:t>
            </a:r>
            <a:r>
              <a:rPr lang="tr-TR" sz="1200" b="0" spc="-10" dirty="0" err="1">
                <a:solidFill>
                  <a:schemeClr val="tx1"/>
                </a:solidFill>
                <a:latin typeface="Times New Roman"/>
                <a:cs typeface="Times New Roman"/>
              </a:rPr>
              <a:t>Reeves</a:t>
            </a:r>
            <a:r>
              <a:rPr lang="tr-TR" sz="1200" b="0" spc="-10" dirty="0">
                <a:solidFill>
                  <a:schemeClr val="tx1"/>
                </a:solidFill>
                <a:latin typeface="Times New Roman"/>
                <a:cs typeface="Times New Roman"/>
              </a:rPr>
              <a:t> üç yaşında iken evi terk etmesi, babasını en son Satürn- Satürn karşıtlığında (13 yaşında iken görmesi), yakın bir arkadaşının uyuştu-</a:t>
            </a:r>
            <a:r>
              <a:rPr lang="tr-TR" sz="1200" b="0" spc="-10" dirty="0" err="1">
                <a:solidFill>
                  <a:schemeClr val="tx1"/>
                </a:solidFill>
                <a:latin typeface="Times New Roman"/>
                <a:cs typeface="Times New Roman"/>
              </a:rPr>
              <a:t>rucudan</a:t>
            </a:r>
            <a:r>
              <a:rPr lang="tr-TR" sz="1200" b="0" spc="-10" dirty="0">
                <a:solidFill>
                  <a:schemeClr val="tx1"/>
                </a:solidFill>
                <a:latin typeface="Times New Roman"/>
                <a:cs typeface="Times New Roman"/>
              </a:rPr>
              <a:t> ölmesi, </a:t>
            </a:r>
            <a:r>
              <a:rPr lang="tr-TR" sz="1200" b="0" spc="-10" dirty="0" err="1">
                <a:solidFill>
                  <a:schemeClr val="tx1"/>
                </a:solidFill>
                <a:latin typeface="Times New Roman"/>
                <a:cs typeface="Times New Roman"/>
              </a:rPr>
              <a:t>Matrix’in</a:t>
            </a:r>
            <a:r>
              <a:rPr lang="tr-TR" sz="1200" b="0" spc="-10" dirty="0">
                <a:solidFill>
                  <a:schemeClr val="tx1"/>
                </a:solidFill>
                <a:latin typeface="Times New Roman"/>
                <a:cs typeface="Times New Roman"/>
              </a:rPr>
              <a:t> çekimi sırasında bebeğinin sekiz aylıkken ölü doğması, eşi ile ayrılması ve eşinin bu ayrılıktan iki yıl sonra hatta tekrar birlikte olmaya başla-</a:t>
            </a:r>
            <a:r>
              <a:rPr lang="tr-TR" sz="1200" b="0" spc="-10" dirty="0" err="1">
                <a:solidFill>
                  <a:schemeClr val="tx1"/>
                </a:solidFill>
                <a:latin typeface="Times New Roman"/>
                <a:cs typeface="Times New Roman"/>
              </a:rPr>
              <a:t>dıkları</a:t>
            </a:r>
            <a:r>
              <a:rPr lang="tr-TR" sz="1200" b="0" spc="-10" dirty="0">
                <a:solidFill>
                  <a:schemeClr val="tx1"/>
                </a:solidFill>
                <a:latin typeface="Times New Roman"/>
                <a:cs typeface="Times New Roman"/>
              </a:rPr>
              <a:t> günün ertesinde trafik kazasında vefat etmesi ilk akla gelenlerden. Eşinin de tabutunu taşıyarak, kızlarının yanına </a:t>
            </a:r>
            <a:r>
              <a:rPr lang="tr-TR" sz="1200" b="0" spc="-10" dirty="0" err="1">
                <a:solidFill>
                  <a:schemeClr val="tx1"/>
                </a:solidFill>
                <a:latin typeface="Times New Roman"/>
                <a:cs typeface="Times New Roman"/>
              </a:rPr>
              <a:t>gö-mülmesine</a:t>
            </a:r>
            <a:r>
              <a:rPr lang="tr-TR" sz="1200" b="0" spc="-10" dirty="0">
                <a:solidFill>
                  <a:schemeClr val="tx1"/>
                </a:solidFill>
                <a:latin typeface="Times New Roman"/>
                <a:cs typeface="Times New Roman"/>
              </a:rPr>
              <a:t> şahit olması... İnsan düşünmeden edemiyor; sanki bir defterin kapanması için o ilişki tekrar başlamıştı. Tanıklık etmesi gereken ve kendisini ruhsal tekamülünde derinden etkileyecek bu kader-sel olayı uzağında tutamamıştı, elbette. </a:t>
            </a:r>
          </a:p>
          <a:p>
            <a:pPr algn="just"/>
            <a:endParaRPr lang="tr-TR" sz="1200" b="0" spc="-10" dirty="0">
              <a:solidFill>
                <a:schemeClr val="tx1"/>
              </a:solidFill>
              <a:latin typeface="Times New Roman"/>
              <a:cs typeface="Times New Roman"/>
            </a:endParaRPr>
          </a:p>
          <a:p>
            <a:pPr algn="just"/>
            <a:r>
              <a:rPr lang="tr-TR" sz="1200" b="0" spc="-10" dirty="0">
                <a:solidFill>
                  <a:schemeClr val="tx1"/>
                </a:solidFill>
                <a:latin typeface="Times New Roman"/>
                <a:cs typeface="Times New Roman"/>
              </a:rPr>
              <a:t>Harita yönetici gezegeni de (</a:t>
            </a:r>
            <a:r>
              <a:rPr lang="tr-TR" sz="1200" b="0" spc="-10" dirty="0" err="1">
                <a:solidFill>
                  <a:schemeClr val="tx1"/>
                </a:solidFill>
                <a:latin typeface="Times New Roman"/>
                <a:cs typeface="Times New Roman"/>
              </a:rPr>
              <a:t>almuten</a:t>
            </a:r>
            <a:r>
              <a:rPr lang="tr-TR" sz="1200" b="0" spc="-10" dirty="0">
                <a:solidFill>
                  <a:schemeClr val="tx1"/>
                </a:solidFill>
                <a:latin typeface="Times New Roman"/>
                <a:cs typeface="Times New Roman"/>
              </a:rPr>
              <a:t>) Venüs olunca yaşam bu haritada ilişkiler, sanat, uyum ve estetik ile nefes alır. </a:t>
            </a:r>
          </a:p>
        </p:txBody>
      </p:sp>
      <p:sp>
        <p:nvSpPr>
          <p:cNvPr id="8" name="object 8">
            <a:extLst>
              <a:ext uri="{FF2B5EF4-FFF2-40B4-BE49-F238E27FC236}">
                <a16:creationId xmlns:a16="http://schemas.microsoft.com/office/drawing/2014/main" id="{C22145EC-290C-5D40-5119-7F6F556E5F29}"/>
              </a:ext>
            </a:extLst>
          </p:cNvPr>
          <p:cNvSpPr txBox="1"/>
          <p:nvPr/>
        </p:nvSpPr>
        <p:spPr>
          <a:xfrm>
            <a:off x="2793147" y="770426"/>
            <a:ext cx="2051903" cy="9430787"/>
          </a:xfrm>
          <a:prstGeom prst="rect">
            <a:avLst/>
          </a:prstGeom>
        </p:spPr>
        <p:txBody>
          <a:bodyPr vert="horz" wrap="square" lIns="0" tIns="12700" rIns="0" bIns="0" rtlCol="0">
            <a:spAutoFit/>
          </a:bodyPr>
          <a:lstStyle/>
          <a:p>
            <a:pPr algn="just"/>
            <a:r>
              <a:rPr lang="tr-TR" sz="1200" dirty="0">
                <a:solidFill>
                  <a:schemeClr val="tx1"/>
                </a:solidFill>
                <a:latin typeface="Times New Roman" panose="02020603050405020304" pitchFamily="18" charset="0"/>
                <a:cs typeface="Times New Roman" panose="02020603050405020304" pitchFamily="18" charset="0"/>
              </a:rPr>
              <a:t>Başka bir deyişle, kişi ilişkilerle tekâmül eder, aile, arkadaşlık, ikili ve profesyonel ilişkiler mercek altındadır. Bir işin zorluğu değil, nasıl ve kiminle yapıldığıdır önemli olan. Uyum içinde mi, çatışma ile mi? Enerji üreten mi yoksa enerji tüketen şekilde mi? </a:t>
            </a:r>
          </a:p>
          <a:p>
            <a:pPr algn="just"/>
            <a:r>
              <a:rPr lang="tr-TR" sz="1200" dirty="0" err="1">
                <a:solidFill>
                  <a:schemeClr val="tx1"/>
                </a:solidFill>
                <a:latin typeface="Times New Roman" panose="02020603050405020304" pitchFamily="18" charset="0"/>
                <a:cs typeface="Times New Roman" panose="02020603050405020304" pitchFamily="18" charset="0"/>
              </a:rPr>
              <a:t>Reeves’in</a:t>
            </a:r>
            <a:r>
              <a:rPr lang="tr-TR" sz="1200" dirty="0">
                <a:solidFill>
                  <a:schemeClr val="tx1"/>
                </a:solidFill>
                <a:latin typeface="Times New Roman" panose="02020603050405020304" pitchFamily="18" charset="0"/>
                <a:cs typeface="Times New Roman" panose="02020603050405020304" pitchFamily="18" charset="0"/>
              </a:rPr>
              <a:t> doğum haritası elementler ve nitelikler açısından incelendiğinde hava elementinin olmadığı ve gölge burcunun Kova olduğu göze çarpıyor. Hava elementinin olmaması zekasını içe dönük çalıştırdığını, hayatı göstermelik ve gözler önünde yaşamak istemeyişini (buna Ay, Venüs ve Mars Yengeç yerleşimi de eklenince) bize anlatıyor. Kova burcu bir hava burcu olmakla birlikte, insanlığa hizmet etmenin akıllıca ve katkısı bol yönüdür. Haritasında Kova burcunda hiç-bir yerleşimi olmayan oyuncu, burcun gölgesini ışığa çevirerek gönülden, gözlerden uzak, topluma ve insana özenli, faydalı sayısız güzelliğe imza atmıştır. Bunları kendi ağzından da duymayız, bazen sinemada ona koltuk gösteren bir çalışandan, bazen kendi filminin galasına girmek için dakikalarca sıra bekleyişini anlatan bir görev-</a:t>
            </a:r>
            <a:r>
              <a:rPr lang="tr-TR" sz="1200" dirty="0" err="1">
                <a:solidFill>
                  <a:schemeClr val="tx1"/>
                </a:solidFill>
                <a:latin typeface="Times New Roman" panose="02020603050405020304" pitchFamily="18" charset="0"/>
                <a:cs typeface="Times New Roman" panose="02020603050405020304" pitchFamily="18" charset="0"/>
              </a:rPr>
              <a:t>liden</a:t>
            </a:r>
            <a:r>
              <a:rPr lang="tr-TR" sz="1200" dirty="0">
                <a:solidFill>
                  <a:schemeClr val="tx1"/>
                </a:solidFill>
                <a:latin typeface="Times New Roman" panose="02020603050405020304" pitchFamily="18" charset="0"/>
                <a:cs typeface="Times New Roman" panose="02020603050405020304" pitchFamily="18" charset="0"/>
              </a:rPr>
              <a:t> ve metroda bir kadına yer vermesini kayda alan bir hay-</a:t>
            </a:r>
            <a:r>
              <a:rPr lang="tr-TR" sz="1200" dirty="0" err="1">
                <a:solidFill>
                  <a:schemeClr val="tx1"/>
                </a:solidFill>
                <a:latin typeface="Times New Roman" panose="02020603050405020304" pitchFamily="18" charset="0"/>
                <a:cs typeface="Times New Roman" panose="02020603050405020304" pitchFamily="18" charset="0"/>
              </a:rPr>
              <a:t>ranının</a:t>
            </a:r>
            <a:r>
              <a:rPr lang="tr-TR" sz="1200" dirty="0">
                <a:solidFill>
                  <a:schemeClr val="tx1"/>
                </a:solidFill>
                <a:latin typeface="Times New Roman" panose="02020603050405020304" pitchFamily="18" charset="0"/>
                <a:cs typeface="Times New Roman" panose="02020603050405020304" pitchFamily="18" charset="0"/>
              </a:rPr>
              <a:t> gözünden öğreniriz.</a:t>
            </a:r>
          </a:p>
          <a:p>
            <a:pPr algn="just"/>
            <a:r>
              <a:rPr lang="tr-TR" sz="1200" dirty="0">
                <a:solidFill>
                  <a:schemeClr val="tx1"/>
                </a:solidFill>
                <a:latin typeface="Times New Roman" panose="02020603050405020304" pitchFamily="18" charset="0"/>
                <a:cs typeface="Times New Roman" panose="02020603050405020304" pitchFamily="18" charset="0"/>
              </a:rPr>
              <a:t>Kova burcuna has olan o farklı egoyu onda ziyadesiyle içe dönük bir yerden izliyoruz. Zira, gölge burcun özelliklerini bazen de kontrolsüz ve orantısız bir yerden yaşarız. </a:t>
            </a:r>
          </a:p>
          <a:p>
            <a:pPr algn="just"/>
            <a:r>
              <a:rPr lang="tr-TR" sz="1200" dirty="0" err="1">
                <a:solidFill>
                  <a:schemeClr val="tx1"/>
                </a:solidFill>
                <a:latin typeface="Times New Roman" panose="02020603050405020304" pitchFamily="18" charset="0"/>
                <a:cs typeface="Times New Roman" panose="02020603050405020304" pitchFamily="18" charset="0"/>
              </a:rPr>
              <a:t>Reeves’in</a:t>
            </a:r>
            <a:r>
              <a:rPr lang="tr-TR" sz="1200" dirty="0">
                <a:solidFill>
                  <a:schemeClr val="tx1"/>
                </a:solidFill>
                <a:latin typeface="Times New Roman" panose="02020603050405020304" pitchFamily="18" charset="0"/>
                <a:cs typeface="Times New Roman" panose="02020603050405020304" pitchFamily="18" charset="0"/>
              </a:rPr>
              <a:t> hizmet bilincine bir de bu açıdan bakabilirsiniz. </a:t>
            </a:r>
          </a:p>
          <a:p>
            <a:pPr algn="just"/>
            <a:r>
              <a:rPr lang="tr-TR" sz="1200" dirty="0" err="1">
                <a:solidFill>
                  <a:schemeClr val="tx1"/>
                </a:solidFill>
                <a:latin typeface="Times New Roman" panose="02020603050405020304" pitchFamily="18" charset="0"/>
                <a:cs typeface="Times New Roman" panose="02020603050405020304" pitchFamily="18" charset="0"/>
              </a:rPr>
              <a:t>Reeves’in</a:t>
            </a:r>
            <a:r>
              <a:rPr lang="tr-TR" sz="1200" dirty="0">
                <a:solidFill>
                  <a:schemeClr val="tx1"/>
                </a:solidFill>
                <a:latin typeface="Times New Roman" panose="02020603050405020304" pitchFamily="18" charset="0"/>
                <a:cs typeface="Times New Roman" panose="02020603050405020304" pitchFamily="18" charset="0"/>
              </a:rPr>
              <a:t> doğum haritasına kuş bakışı baktığımızda, üç odak  dikkat </a:t>
            </a:r>
            <a:r>
              <a:rPr lang="tr-TR" sz="1200" dirty="0" err="1">
                <a:solidFill>
                  <a:schemeClr val="tx1"/>
                </a:solidFill>
                <a:latin typeface="Times New Roman" panose="02020603050405020304" pitchFamily="18" charset="0"/>
                <a:cs typeface="Times New Roman" panose="02020603050405020304" pitchFamily="18" charset="0"/>
              </a:rPr>
              <a:t>çekiyor.Biri</a:t>
            </a:r>
            <a:r>
              <a:rPr lang="tr-TR" sz="1200" dirty="0">
                <a:solidFill>
                  <a:schemeClr val="tx1"/>
                </a:solidFill>
                <a:latin typeface="Times New Roman" panose="02020603050405020304" pitchFamily="18" charset="0"/>
                <a:cs typeface="Times New Roman" panose="02020603050405020304" pitchFamily="18" charset="0"/>
              </a:rPr>
              <a:t> Venüs, Ay ve</a:t>
            </a:r>
          </a:p>
        </p:txBody>
      </p:sp>
      <p:sp>
        <p:nvSpPr>
          <p:cNvPr id="11" name="object 11">
            <a:extLst>
              <a:ext uri="{FF2B5EF4-FFF2-40B4-BE49-F238E27FC236}">
                <a16:creationId xmlns:a16="http://schemas.microsoft.com/office/drawing/2014/main" id="{48728724-BB22-3043-167C-E6765FCC38BD}"/>
              </a:ext>
            </a:extLst>
          </p:cNvPr>
          <p:cNvSpPr txBox="1"/>
          <p:nvPr/>
        </p:nvSpPr>
        <p:spPr>
          <a:xfrm>
            <a:off x="4964454" y="767886"/>
            <a:ext cx="2090396" cy="9430787"/>
          </a:xfrm>
          <a:prstGeom prst="rect">
            <a:avLst/>
          </a:prstGeom>
        </p:spPr>
        <p:txBody>
          <a:bodyPr vert="horz" wrap="square" lIns="0" tIns="12700" rIns="0" bIns="0" rtlCol="0">
            <a:spAutoFit/>
          </a:bodyPr>
          <a:lstStyle/>
          <a:p>
            <a:pPr algn="just"/>
            <a:r>
              <a:rPr lang="tr-TR" sz="1200" dirty="0">
                <a:solidFill>
                  <a:schemeClr val="tx1"/>
                </a:solidFill>
                <a:latin typeface="Times New Roman" panose="02020603050405020304" pitchFamily="18" charset="0"/>
                <a:cs typeface="Times New Roman" panose="02020603050405020304" pitchFamily="18" charset="0"/>
              </a:rPr>
              <a:t>Mars’ın Yengeç burcunda yoğun-</a:t>
            </a:r>
            <a:r>
              <a:rPr lang="tr-TR" sz="1200" dirty="0" err="1">
                <a:solidFill>
                  <a:schemeClr val="tx1"/>
                </a:solidFill>
                <a:latin typeface="Times New Roman" panose="02020603050405020304" pitchFamily="18" charset="0"/>
                <a:cs typeface="Times New Roman" panose="02020603050405020304" pitchFamily="18" charset="0"/>
              </a:rPr>
              <a:t>luğu</a:t>
            </a:r>
            <a:r>
              <a:rPr lang="tr-TR" sz="1200" dirty="0">
                <a:solidFill>
                  <a:schemeClr val="tx1"/>
                </a:solidFill>
                <a:latin typeface="Times New Roman" panose="02020603050405020304" pitchFamily="18" charset="0"/>
                <a:cs typeface="Times New Roman" panose="02020603050405020304" pitchFamily="18" charset="0"/>
              </a:rPr>
              <a:t>, diğeri Başak burcunda bir </a:t>
            </a:r>
            <a:r>
              <a:rPr lang="tr-TR" sz="1200" dirty="0" err="1">
                <a:solidFill>
                  <a:schemeClr val="tx1"/>
                </a:solidFill>
                <a:latin typeface="Times New Roman" panose="02020603050405020304" pitchFamily="18" charset="0"/>
                <a:cs typeface="Times New Roman" panose="02020603050405020304" pitchFamily="18" charset="0"/>
              </a:rPr>
              <a:t>stelyum</a:t>
            </a:r>
            <a:r>
              <a:rPr lang="tr-TR" sz="1200" dirty="0">
                <a:solidFill>
                  <a:schemeClr val="tx1"/>
                </a:solidFill>
                <a:latin typeface="Times New Roman" panose="02020603050405020304" pitchFamily="18" charset="0"/>
                <a:cs typeface="Times New Roman" panose="02020603050405020304" pitchFamily="18" charset="0"/>
              </a:rPr>
              <a:t> (Güneş, Retro Merkür, Uranüs ve Plüton ile) ki buraya tekrar döneceğiz zira burası </a:t>
            </a:r>
            <a:r>
              <a:rPr lang="tr-TR" sz="1200" dirty="0" err="1">
                <a:solidFill>
                  <a:schemeClr val="tx1"/>
                </a:solidFill>
                <a:latin typeface="Times New Roman" panose="02020603050405020304" pitchFamily="18" charset="0"/>
                <a:cs typeface="Times New Roman" panose="02020603050405020304" pitchFamily="18" charset="0"/>
              </a:rPr>
              <a:t>cazimi</a:t>
            </a:r>
            <a:r>
              <a:rPr lang="tr-TR" sz="1200" dirty="0">
                <a:solidFill>
                  <a:schemeClr val="tx1"/>
                </a:solidFill>
                <a:latin typeface="Times New Roman" panose="02020603050405020304" pitchFamily="18" charset="0"/>
                <a:cs typeface="Times New Roman" panose="02020603050405020304" pitchFamily="18" charset="0"/>
              </a:rPr>
              <a:t> Merkür olarak kendini 9 derecede gösteriyor. Son olarak da Satürn’ün 1 derece Balık ret-</a:t>
            </a:r>
            <a:r>
              <a:rPr lang="tr-TR" sz="1200" dirty="0" err="1">
                <a:solidFill>
                  <a:schemeClr val="tx1"/>
                </a:solidFill>
                <a:latin typeface="Times New Roman" panose="02020603050405020304" pitchFamily="18" charset="0"/>
                <a:cs typeface="Times New Roman" panose="02020603050405020304" pitchFamily="18" charset="0"/>
              </a:rPr>
              <a:t>rosu.Klasik</a:t>
            </a:r>
            <a:r>
              <a:rPr lang="tr-TR" sz="1200" dirty="0">
                <a:solidFill>
                  <a:schemeClr val="tx1"/>
                </a:solidFill>
                <a:latin typeface="Times New Roman" panose="02020603050405020304" pitchFamily="18" charset="0"/>
                <a:cs typeface="Times New Roman" panose="02020603050405020304" pitchFamily="18" charset="0"/>
              </a:rPr>
              <a:t> astrolojide, Merkür-’ün retro olup, aynı derecede ve 16-17 dakika farkla Güneş ile kavuş-</a:t>
            </a:r>
            <a:r>
              <a:rPr lang="tr-TR" sz="1200" dirty="0" err="1">
                <a:solidFill>
                  <a:schemeClr val="tx1"/>
                </a:solidFill>
                <a:latin typeface="Times New Roman" panose="02020603050405020304" pitchFamily="18" charset="0"/>
                <a:cs typeface="Times New Roman" panose="02020603050405020304" pitchFamily="18" charset="0"/>
              </a:rPr>
              <a:t>masına</a:t>
            </a:r>
            <a:r>
              <a:rPr lang="tr-TR" sz="1200" dirty="0">
                <a:solidFill>
                  <a:schemeClr val="tx1"/>
                </a:solidFill>
                <a:latin typeface="Times New Roman" panose="02020603050405020304" pitchFamily="18" charset="0"/>
                <a:cs typeface="Times New Roman" panose="02020603050405020304" pitchFamily="18" charset="0"/>
              </a:rPr>
              <a:t> </a:t>
            </a:r>
            <a:r>
              <a:rPr lang="tr-TR" sz="1200" dirty="0" err="1">
                <a:solidFill>
                  <a:schemeClr val="tx1"/>
                </a:solidFill>
                <a:latin typeface="Times New Roman" panose="02020603050405020304" pitchFamily="18" charset="0"/>
                <a:cs typeface="Times New Roman" panose="02020603050405020304" pitchFamily="18" charset="0"/>
              </a:rPr>
              <a:t>cazimi</a:t>
            </a:r>
            <a:r>
              <a:rPr lang="tr-TR" sz="1200" dirty="0">
                <a:solidFill>
                  <a:schemeClr val="tx1"/>
                </a:solidFill>
                <a:latin typeface="Times New Roman" panose="02020603050405020304" pitchFamily="18" charset="0"/>
                <a:cs typeface="Times New Roman" panose="02020603050405020304" pitchFamily="18" charset="0"/>
              </a:rPr>
              <a:t> Merkür de-</a:t>
            </a:r>
            <a:r>
              <a:rPr lang="tr-TR" sz="1200" dirty="0" err="1">
                <a:solidFill>
                  <a:schemeClr val="tx1"/>
                </a:solidFill>
                <a:latin typeface="Times New Roman" panose="02020603050405020304" pitchFamily="18" charset="0"/>
                <a:cs typeface="Times New Roman" panose="02020603050405020304" pitchFamily="18" charset="0"/>
              </a:rPr>
              <a:t>nir</a:t>
            </a:r>
            <a:r>
              <a:rPr lang="tr-TR" sz="1200" dirty="0">
                <a:solidFill>
                  <a:schemeClr val="tx1"/>
                </a:solidFill>
                <a:latin typeface="Times New Roman" panose="02020603050405020304" pitchFamily="18" charset="0"/>
                <a:cs typeface="Times New Roman" panose="02020603050405020304" pitchFamily="18" charset="0"/>
              </a:rPr>
              <a:t>. </a:t>
            </a:r>
            <a:r>
              <a:rPr lang="tr-TR" sz="1200" dirty="0" err="1">
                <a:solidFill>
                  <a:schemeClr val="tx1"/>
                </a:solidFill>
                <a:latin typeface="Times New Roman" panose="02020603050405020304" pitchFamily="18" charset="0"/>
                <a:cs typeface="Times New Roman" panose="02020603050405020304" pitchFamily="18" charset="0"/>
              </a:rPr>
              <a:t>Arapça’da</a:t>
            </a:r>
            <a:r>
              <a:rPr lang="tr-TR" sz="1200" dirty="0">
                <a:solidFill>
                  <a:schemeClr val="tx1"/>
                </a:solidFill>
                <a:latin typeface="Times New Roman" panose="02020603050405020304" pitchFamily="18" charset="0"/>
                <a:cs typeface="Times New Roman" panose="02020603050405020304" pitchFamily="18" charset="0"/>
              </a:rPr>
              <a:t>, merkezde olmak, içine almak anlamlarına gelen </a:t>
            </a:r>
            <a:r>
              <a:rPr lang="tr-TR" sz="1200" dirty="0" err="1">
                <a:solidFill>
                  <a:schemeClr val="tx1"/>
                </a:solidFill>
                <a:latin typeface="Times New Roman" panose="02020603050405020304" pitchFamily="18" charset="0"/>
                <a:cs typeface="Times New Roman" panose="02020603050405020304" pitchFamily="18" charset="0"/>
              </a:rPr>
              <a:t>kazmiyy</a:t>
            </a:r>
            <a:r>
              <a:rPr lang="tr-TR" sz="1200" dirty="0">
                <a:solidFill>
                  <a:schemeClr val="tx1"/>
                </a:solidFill>
                <a:latin typeface="Times New Roman" panose="02020603050405020304" pitchFamily="18" charset="0"/>
                <a:cs typeface="Times New Roman" panose="02020603050405020304" pitchFamily="18" charset="0"/>
              </a:rPr>
              <a:t> kelimesinden kökenini alır. Böyle bir Merkür algı, iletişim ve çok yönlülük gibi </a:t>
            </a:r>
            <a:r>
              <a:rPr lang="tr-TR" sz="1200" dirty="0" err="1">
                <a:solidFill>
                  <a:schemeClr val="tx1"/>
                </a:solidFill>
                <a:latin typeface="Times New Roman" panose="02020603050405020304" pitchFamily="18" charset="0"/>
                <a:cs typeface="Times New Roman" panose="02020603050405020304" pitchFamily="18" charset="0"/>
              </a:rPr>
              <a:t>Merküryen</a:t>
            </a:r>
            <a:r>
              <a:rPr lang="tr-TR" sz="1200" dirty="0">
                <a:solidFill>
                  <a:schemeClr val="tx1"/>
                </a:solidFill>
                <a:latin typeface="Times New Roman" panose="02020603050405020304" pitchFamily="18" charset="0"/>
                <a:cs typeface="Times New Roman" panose="02020603050405020304" pitchFamily="18" charset="0"/>
              </a:rPr>
              <a:t> konularda parlak ve verimli çalışır. Uranüs ve Plüton ile de birlikte çalışan bu yerleşim, sıra dışı ve insan üstü bir ton katar. </a:t>
            </a:r>
            <a:r>
              <a:rPr lang="tr-TR" sz="1200" dirty="0" err="1">
                <a:solidFill>
                  <a:schemeClr val="tx1"/>
                </a:solidFill>
                <a:latin typeface="Times New Roman" panose="02020603050405020304" pitchFamily="18" charset="0"/>
                <a:cs typeface="Times New Roman" panose="02020603050405020304" pitchFamily="18" charset="0"/>
              </a:rPr>
              <a:t>Cazimi</a:t>
            </a:r>
            <a:r>
              <a:rPr lang="tr-TR" sz="1200" dirty="0">
                <a:solidFill>
                  <a:schemeClr val="tx1"/>
                </a:solidFill>
                <a:latin typeface="Times New Roman" panose="02020603050405020304" pitchFamily="18" charset="0"/>
                <a:cs typeface="Times New Roman" panose="02020603050405020304" pitchFamily="18" charset="0"/>
              </a:rPr>
              <a:t> Merkür’ün </a:t>
            </a:r>
            <a:r>
              <a:rPr lang="tr-TR" sz="1200" dirty="0" err="1">
                <a:solidFill>
                  <a:schemeClr val="tx1"/>
                </a:solidFill>
                <a:latin typeface="Times New Roman" panose="02020603050405020304" pitchFamily="18" charset="0"/>
                <a:cs typeface="Times New Roman" panose="02020603050405020304" pitchFamily="18" charset="0"/>
              </a:rPr>
              <a:t>Alioth</a:t>
            </a:r>
            <a:r>
              <a:rPr lang="tr-TR" sz="1200" dirty="0">
                <a:solidFill>
                  <a:schemeClr val="tx1"/>
                </a:solidFill>
                <a:latin typeface="Times New Roman" panose="02020603050405020304" pitchFamily="18" charset="0"/>
                <a:cs typeface="Times New Roman" panose="02020603050405020304" pitchFamily="18" charset="0"/>
              </a:rPr>
              <a:t> sabit yıldızında yerleşmesi, doğum ve hamilelik gibi konu-</a:t>
            </a:r>
            <a:r>
              <a:rPr lang="tr-TR" sz="1200" dirty="0" err="1">
                <a:solidFill>
                  <a:schemeClr val="tx1"/>
                </a:solidFill>
                <a:latin typeface="Times New Roman" panose="02020603050405020304" pitchFamily="18" charset="0"/>
                <a:cs typeface="Times New Roman" panose="02020603050405020304" pitchFamily="18" charset="0"/>
              </a:rPr>
              <a:t>larda</a:t>
            </a:r>
            <a:r>
              <a:rPr lang="tr-TR" sz="1200" dirty="0">
                <a:solidFill>
                  <a:schemeClr val="tx1"/>
                </a:solidFill>
                <a:latin typeface="Times New Roman" panose="02020603050405020304" pitchFamily="18" charset="0"/>
                <a:cs typeface="Times New Roman" panose="02020603050405020304" pitchFamily="18" charset="0"/>
              </a:rPr>
              <a:t> üzüntü, hayal kırıklığı veri-yor ve </a:t>
            </a:r>
            <a:r>
              <a:rPr lang="tr-TR" sz="1200" dirty="0" err="1">
                <a:solidFill>
                  <a:schemeClr val="tx1"/>
                </a:solidFill>
                <a:latin typeface="Times New Roman" panose="02020603050405020304" pitchFamily="18" charset="0"/>
                <a:cs typeface="Times New Roman" panose="02020603050405020304" pitchFamily="18" charset="0"/>
              </a:rPr>
              <a:t>Chiron</a:t>
            </a:r>
            <a:r>
              <a:rPr lang="tr-TR" sz="1200" dirty="0">
                <a:solidFill>
                  <a:schemeClr val="tx1"/>
                </a:solidFill>
                <a:latin typeface="Times New Roman" panose="02020603050405020304" pitchFamily="18" charset="0"/>
                <a:cs typeface="Times New Roman" panose="02020603050405020304" pitchFamily="18" charset="0"/>
              </a:rPr>
              <a:t> karşıtlığında da yer alması kendi baba travmasına da işaret ediyor. </a:t>
            </a:r>
          </a:p>
          <a:p>
            <a:pPr algn="just"/>
            <a:r>
              <a:rPr lang="tr-TR" sz="1200" dirty="0">
                <a:solidFill>
                  <a:schemeClr val="tx1"/>
                </a:solidFill>
                <a:latin typeface="Times New Roman" panose="02020603050405020304" pitchFamily="18" charset="0"/>
                <a:cs typeface="Times New Roman" panose="02020603050405020304" pitchFamily="18" charset="0"/>
              </a:rPr>
              <a:t>Ay’ındaki </a:t>
            </a:r>
            <a:r>
              <a:rPr lang="tr-TR" sz="1200" dirty="0" err="1">
                <a:solidFill>
                  <a:schemeClr val="tx1"/>
                </a:solidFill>
                <a:latin typeface="Times New Roman" panose="02020603050405020304" pitchFamily="18" charset="0"/>
                <a:cs typeface="Times New Roman" panose="02020603050405020304" pitchFamily="18" charset="0"/>
              </a:rPr>
              <a:t>Castor</a:t>
            </a:r>
            <a:r>
              <a:rPr lang="tr-TR" sz="1200" dirty="0">
                <a:solidFill>
                  <a:schemeClr val="tx1"/>
                </a:solidFill>
                <a:latin typeface="Times New Roman" panose="02020603050405020304" pitchFamily="18" charset="0"/>
                <a:cs typeface="Times New Roman" panose="02020603050405020304" pitchFamily="18" charset="0"/>
              </a:rPr>
              <a:t> sabit yıldızı ona güzel bir şöhret, uzun ömürlü bir tanınma, toplum nezdinde saygı-değer bir duruş, yaptığı işlerde ve hayatta güvenilir bir kumaşı işaret ediyor. Mars ve Venüs’ü de dahil edersek </a:t>
            </a:r>
            <a:r>
              <a:rPr lang="tr-TR" sz="1200" dirty="0" err="1">
                <a:solidFill>
                  <a:schemeClr val="tx1"/>
                </a:solidFill>
                <a:latin typeface="Times New Roman" panose="02020603050405020304" pitchFamily="18" charset="0"/>
                <a:cs typeface="Times New Roman" panose="02020603050405020304" pitchFamily="18" charset="0"/>
              </a:rPr>
              <a:t>Pollux</a:t>
            </a:r>
            <a:r>
              <a:rPr lang="tr-TR" sz="1200" dirty="0">
                <a:solidFill>
                  <a:schemeClr val="tx1"/>
                </a:solidFill>
                <a:latin typeface="Times New Roman" panose="02020603050405020304" pitchFamily="18" charset="0"/>
                <a:cs typeface="Times New Roman" panose="02020603050405020304" pitchFamily="18" charset="0"/>
              </a:rPr>
              <a:t> ve </a:t>
            </a:r>
            <a:r>
              <a:rPr lang="tr-TR" sz="1200" dirty="0" err="1">
                <a:solidFill>
                  <a:schemeClr val="tx1"/>
                </a:solidFill>
                <a:latin typeface="Times New Roman" panose="02020603050405020304" pitchFamily="18" charset="0"/>
                <a:cs typeface="Times New Roman" panose="02020603050405020304" pitchFamily="18" charset="0"/>
              </a:rPr>
              <a:t>Gomesia</a:t>
            </a:r>
            <a:r>
              <a:rPr lang="tr-TR" sz="1200" dirty="0">
                <a:solidFill>
                  <a:schemeClr val="tx1"/>
                </a:solidFill>
                <a:latin typeface="Times New Roman" panose="02020603050405020304" pitchFamily="18" charset="0"/>
                <a:cs typeface="Times New Roman" panose="02020603050405020304" pitchFamily="18" charset="0"/>
              </a:rPr>
              <a:t> sabitlerini de görüyoruz; hayvan sevgisi ve kötücül olay ve ener-</a:t>
            </a:r>
            <a:r>
              <a:rPr lang="tr-TR" sz="1200" dirty="0" err="1">
                <a:solidFill>
                  <a:schemeClr val="tx1"/>
                </a:solidFill>
                <a:latin typeface="Times New Roman" panose="02020603050405020304" pitchFamily="18" charset="0"/>
                <a:cs typeface="Times New Roman" panose="02020603050405020304" pitchFamily="18" charset="0"/>
              </a:rPr>
              <a:t>jilerle</a:t>
            </a:r>
            <a:r>
              <a:rPr lang="tr-TR" sz="1200" dirty="0">
                <a:solidFill>
                  <a:schemeClr val="tx1"/>
                </a:solidFill>
                <a:latin typeface="Times New Roman" panose="02020603050405020304" pitchFamily="18" charset="0"/>
                <a:cs typeface="Times New Roman" panose="02020603050405020304" pitchFamily="18" charset="0"/>
              </a:rPr>
              <a:t> mücadele anlamına gelir. </a:t>
            </a:r>
          </a:p>
          <a:p>
            <a:pPr algn="just"/>
            <a:r>
              <a:rPr lang="tr-TR" sz="1200" dirty="0">
                <a:solidFill>
                  <a:schemeClr val="tx1"/>
                </a:solidFill>
                <a:latin typeface="Times New Roman" panose="02020603050405020304" pitchFamily="18" charset="0"/>
                <a:cs typeface="Times New Roman" panose="02020603050405020304" pitchFamily="18" charset="0"/>
              </a:rPr>
              <a:t>Ay düğümleri ise Yay’dan İkizlere </a:t>
            </a:r>
            <a:r>
              <a:rPr lang="tr-TR" sz="1200" dirty="0" err="1">
                <a:solidFill>
                  <a:schemeClr val="tx1"/>
                </a:solidFill>
                <a:latin typeface="Times New Roman" panose="02020603050405020304" pitchFamily="18" charset="0"/>
                <a:cs typeface="Times New Roman" panose="02020603050405020304" pitchFamily="18" charset="0"/>
              </a:rPr>
              <a:t>Betelgeuse</a:t>
            </a:r>
            <a:r>
              <a:rPr lang="tr-TR" sz="1200" dirty="0">
                <a:solidFill>
                  <a:schemeClr val="tx1"/>
                </a:solidFill>
                <a:latin typeface="Times New Roman" panose="02020603050405020304" pitchFamily="18" charset="0"/>
                <a:cs typeface="Times New Roman" panose="02020603050405020304" pitchFamily="18" charset="0"/>
              </a:rPr>
              <a:t> sabit yıldızı ile kavuşumda; bu yıldız Fatma Ananın Eli olarak geçen, Hamsa sembolünü de akla getiren, kadın-</a:t>
            </a:r>
            <a:r>
              <a:rPr lang="tr-TR" sz="1200" dirty="0" err="1">
                <a:solidFill>
                  <a:schemeClr val="tx1"/>
                </a:solidFill>
                <a:latin typeface="Times New Roman" panose="02020603050405020304" pitchFamily="18" charset="0"/>
                <a:cs typeface="Times New Roman" panose="02020603050405020304" pitchFamily="18" charset="0"/>
              </a:rPr>
              <a:t>lardan</a:t>
            </a:r>
            <a:r>
              <a:rPr lang="tr-TR" sz="1200" dirty="0">
                <a:solidFill>
                  <a:schemeClr val="tx1"/>
                </a:solidFill>
                <a:latin typeface="Times New Roman" panose="02020603050405020304" pitchFamily="18" charset="0"/>
                <a:cs typeface="Times New Roman" panose="02020603050405020304" pitchFamily="18" charset="0"/>
              </a:rPr>
              <a:t> gelen destek anlamına gelir. Satürn’den aldığı iyicil açı da karmada kendini feda edişleri ile yer yer kurban bilincini sergileyip bu hayatta iyi karması sebebiyle yine desteklendiğini gösterir. </a:t>
            </a:r>
          </a:p>
          <a:p>
            <a:pPr algn="just"/>
            <a:endParaRPr lang="tr-TR" sz="1200" dirty="0">
              <a:solidFill>
                <a:schemeClr val="tx1"/>
              </a:solidFill>
              <a:latin typeface="Times New Roman" panose="02020603050405020304" pitchFamily="18" charset="0"/>
              <a:cs typeface="Times New Roman" panose="02020603050405020304" pitchFamily="18" charset="0"/>
            </a:endParaRPr>
          </a:p>
        </p:txBody>
      </p:sp>
      <p:sp>
        <p:nvSpPr>
          <p:cNvPr id="17" name="object 17">
            <a:extLst>
              <a:ext uri="{FF2B5EF4-FFF2-40B4-BE49-F238E27FC236}">
                <a16:creationId xmlns:a16="http://schemas.microsoft.com/office/drawing/2014/main" id="{0DB6B3E4-985A-D7FD-9C45-A8BD2A6555F1}"/>
              </a:ext>
            </a:extLst>
          </p:cNvPr>
          <p:cNvSpPr txBox="1"/>
          <p:nvPr/>
        </p:nvSpPr>
        <p:spPr>
          <a:xfrm>
            <a:off x="631932" y="10198673"/>
            <a:ext cx="173379" cy="182101"/>
          </a:xfrm>
          <a:prstGeom prst="rect">
            <a:avLst/>
          </a:prstGeom>
        </p:spPr>
        <p:txBody>
          <a:bodyPr vert="horz" wrap="square" lIns="0" tIns="12700" rIns="0" bIns="0" rtlCol="0">
            <a:spAutoFit/>
          </a:bodyPr>
          <a:lstStyle/>
          <a:p>
            <a:pPr marL="12700">
              <a:lnSpc>
                <a:spcPct val="100000"/>
              </a:lnSpc>
              <a:spcBef>
                <a:spcPts val="100"/>
              </a:spcBef>
            </a:pPr>
            <a:r>
              <a:rPr lang="tr-TR" sz="1100" spc="-50" dirty="0">
                <a:solidFill>
                  <a:srgbClr val="231F20"/>
                </a:solidFill>
                <a:latin typeface="Arial"/>
                <a:cs typeface="Arial"/>
              </a:rPr>
              <a:t>16</a:t>
            </a:r>
            <a:endParaRPr sz="1100" dirty="0">
              <a:latin typeface="Arial"/>
              <a:cs typeface="Arial"/>
            </a:endParaRPr>
          </a:p>
        </p:txBody>
      </p:sp>
      <p:sp>
        <p:nvSpPr>
          <p:cNvPr id="18" name="object 18">
            <a:extLst>
              <a:ext uri="{FF2B5EF4-FFF2-40B4-BE49-F238E27FC236}">
                <a16:creationId xmlns:a16="http://schemas.microsoft.com/office/drawing/2014/main" id="{01FFC9F5-BA81-5341-F829-7FFFB5D62A7E}"/>
              </a:ext>
            </a:extLst>
          </p:cNvPr>
          <p:cNvSpPr txBox="1"/>
          <p:nvPr/>
        </p:nvSpPr>
        <p:spPr>
          <a:xfrm>
            <a:off x="936690" y="10198673"/>
            <a:ext cx="1434465" cy="166712"/>
          </a:xfrm>
          <a:prstGeom prst="rect">
            <a:avLst/>
          </a:prstGeom>
        </p:spPr>
        <p:txBody>
          <a:bodyPr vert="horz" wrap="square" lIns="0" tIns="12700" rIns="0" bIns="0" rtlCol="0">
            <a:spAutoFit/>
          </a:bodyPr>
          <a:lstStyle/>
          <a:p>
            <a:pPr marL="12700">
              <a:lnSpc>
                <a:spcPct val="100000"/>
              </a:lnSpc>
              <a:spcBef>
                <a:spcPts val="100"/>
              </a:spcBef>
            </a:pPr>
            <a:r>
              <a:rPr lang="tr-TR" sz="1000" spc="-10" dirty="0">
                <a:solidFill>
                  <a:schemeClr val="tx1"/>
                </a:solidFill>
                <a:latin typeface="Arial"/>
                <a:cs typeface="Arial"/>
              </a:rPr>
              <a:t>www.newspirit.com.tr</a:t>
            </a:r>
            <a:endParaRPr sz="1000" dirty="0">
              <a:solidFill>
                <a:schemeClr val="tx1"/>
              </a:solidFill>
              <a:latin typeface="Arial"/>
              <a:cs typeface="Arial"/>
            </a:endParaRPr>
          </a:p>
        </p:txBody>
      </p:sp>
      <p:pic>
        <p:nvPicPr>
          <p:cNvPr id="19" name="object 19">
            <a:extLst>
              <a:ext uri="{FF2B5EF4-FFF2-40B4-BE49-F238E27FC236}">
                <a16:creationId xmlns:a16="http://schemas.microsoft.com/office/drawing/2014/main" id="{054C2887-E852-2D51-BC92-D5EA59AE958E}"/>
              </a:ext>
            </a:extLst>
          </p:cNvPr>
          <p:cNvPicPr/>
          <p:nvPr/>
        </p:nvPicPr>
        <p:blipFill>
          <a:blip r:embed="rId4" cstate="print"/>
          <a:stretch>
            <a:fillRect/>
          </a:stretch>
        </p:blipFill>
        <p:spPr>
          <a:xfrm>
            <a:off x="178212" y="106499"/>
            <a:ext cx="540410" cy="543153"/>
          </a:xfrm>
          <a:prstGeom prst="rect">
            <a:avLst/>
          </a:prstGeom>
        </p:spPr>
      </p:pic>
    </p:spTree>
    <p:extLst>
      <p:ext uri="{BB962C8B-B14F-4D97-AF65-F5344CB8AC3E}">
        <p14:creationId xmlns:p14="http://schemas.microsoft.com/office/powerpoint/2010/main" val="3022682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67B10BE-2A98-2859-6AA6-014ACF9DF97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1E74757-C0F6-4F5C-9B31-52A74CA615C6}"/>
              </a:ext>
            </a:extLst>
          </p:cNvPr>
          <p:cNvSpPr/>
          <p:nvPr/>
        </p:nvSpPr>
        <p:spPr>
          <a:xfrm>
            <a:off x="1" y="1"/>
            <a:ext cx="7556499" cy="1069340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lumMod val="75000"/>
              <a:alpha val="50000"/>
            </a:schemeClr>
          </a:solidFill>
        </p:spPr>
        <p:txBody>
          <a:bodyPr wrap="square" lIns="0" tIns="0" rIns="0" bIns="0" rtlCol="0"/>
          <a:lstStyle/>
          <a:p>
            <a:endParaRPr lang="tr-TR" dirty="0"/>
          </a:p>
        </p:txBody>
      </p:sp>
      <p:sp>
        <p:nvSpPr>
          <p:cNvPr id="7" name="object 7">
            <a:extLst>
              <a:ext uri="{FF2B5EF4-FFF2-40B4-BE49-F238E27FC236}">
                <a16:creationId xmlns:a16="http://schemas.microsoft.com/office/drawing/2014/main" id="{F5E9C8EF-5314-F4C2-EFEC-A49C364E6495}"/>
              </a:ext>
            </a:extLst>
          </p:cNvPr>
          <p:cNvSpPr txBox="1"/>
          <p:nvPr/>
        </p:nvSpPr>
        <p:spPr>
          <a:xfrm>
            <a:off x="501650" y="7936693"/>
            <a:ext cx="6781800" cy="1674817"/>
          </a:xfrm>
          <a:prstGeom prst="rect">
            <a:avLst/>
          </a:prstGeom>
        </p:spPr>
        <p:txBody>
          <a:bodyPr vert="horz" wrap="square" lIns="0" tIns="12700" rIns="0" bIns="0" rtlCol="0">
            <a:spAutoFit/>
          </a:bodyPr>
          <a:lstStyle/>
          <a:p>
            <a:pPr algn="just"/>
            <a:r>
              <a:rPr lang="tr-TR" sz="1200" b="0" spc="-10" dirty="0">
                <a:solidFill>
                  <a:schemeClr val="tx1"/>
                </a:solidFill>
                <a:latin typeface="Times New Roman"/>
                <a:cs typeface="Times New Roman"/>
              </a:rPr>
              <a:t>Bir doğum haritası katman </a:t>
            </a:r>
            <a:r>
              <a:rPr lang="tr-TR" sz="1200" b="0" spc="-10" dirty="0" err="1">
                <a:solidFill>
                  <a:schemeClr val="tx1"/>
                </a:solidFill>
                <a:latin typeface="Times New Roman"/>
                <a:cs typeface="Times New Roman"/>
              </a:rPr>
              <a:t>katman</a:t>
            </a:r>
            <a:r>
              <a:rPr lang="tr-TR" sz="1200" b="0" spc="-10" dirty="0">
                <a:solidFill>
                  <a:schemeClr val="tx1"/>
                </a:solidFill>
                <a:latin typeface="Times New Roman"/>
                <a:cs typeface="Times New Roman"/>
              </a:rPr>
              <a:t> açılırken her şeye rağmen sahibinin kuantum alandaki izni oranında incelenir. Bu anlamda, bize ayrılan sürenin sonuna gelirken Güney Ay Düğümü Yay olan, münzevi ve felsefi yaşamlardan bugüne gelen oyuncunun Küçük Buda filmi elbette yine tesadüf diye bir şey olmadığını kulağıma fısıldıyor. </a:t>
            </a:r>
          </a:p>
          <a:p>
            <a:pPr algn="just"/>
            <a:r>
              <a:rPr lang="tr-TR" sz="1200" b="0" spc="-10" dirty="0">
                <a:solidFill>
                  <a:schemeClr val="tx1"/>
                </a:solidFill>
                <a:latin typeface="Times New Roman"/>
                <a:cs typeface="Times New Roman"/>
              </a:rPr>
              <a:t> </a:t>
            </a:r>
          </a:p>
          <a:p>
            <a:pPr algn="just"/>
            <a:r>
              <a:rPr lang="tr-TR" sz="1200" b="0" spc="-10" dirty="0">
                <a:solidFill>
                  <a:schemeClr val="tx1"/>
                </a:solidFill>
                <a:latin typeface="Times New Roman"/>
                <a:cs typeface="Times New Roman"/>
              </a:rPr>
              <a:t>Sayısız filminin arasında </a:t>
            </a:r>
            <a:r>
              <a:rPr lang="tr-TR" sz="1200" b="0" spc="-10" dirty="0" err="1">
                <a:solidFill>
                  <a:schemeClr val="tx1"/>
                </a:solidFill>
                <a:latin typeface="Times New Roman"/>
                <a:cs typeface="Times New Roman"/>
              </a:rPr>
              <a:t>Matrix</a:t>
            </a:r>
            <a:r>
              <a:rPr lang="tr-TR" sz="1200" b="0" spc="-10" dirty="0">
                <a:solidFill>
                  <a:schemeClr val="tx1"/>
                </a:solidFill>
                <a:latin typeface="Times New Roman"/>
                <a:cs typeface="Times New Roman"/>
              </a:rPr>
              <a:t>, Göl Evi, Şeytanın Avukatı, John </a:t>
            </a:r>
            <a:r>
              <a:rPr lang="tr-TR" sz="1200" b="0" spc="-10" dirty="0" err="1">
                <a:solidFill>
                  <a:schemeClr val="tx1"/>
                </a:solidFill>
                <a:latin typeface="Times New Roman"/>
                <a:cs typeface="Times New Roman"/>
              </a:rPr>
              <a:t>Wick</a:t>
            </a:r>
            <a:r>
              <a:rPr lang="tr-TR" sz="1200" b="0" spc="-10" dirty="0">
                <a:solidFill>
                  <a:schemeClr val="tx1"/>
                </a:solidFill>
                <a:latin typeface="Times New Roman"/>
                <a:cs typeface="Times New Roman"/>
              </a:rPr>
              <a:t>, Hız Tuzağı, Küçük Buda filmleri oyuncunun sıra dışı ve ruhani kişiliği hakkında ipucu veriyor. Zira hiçbir film oyuncusuna rastgele gelmez, harita konuşur ve kayıt başlar. </a:t>
            </a:r>
          </a:p>
          <a:p>
            <a:pPr algn="just"/>
            <a:endParaRPr lang="tr-TR" sz="1200" b="0" spc="-10" dirty="0">
              <a:solidFill>
                <a:schemeClr val="tx1"/>
              </a:solidFill>
              <a:latin typeface="Times New Roman"/>
              <a:cs typeface="Times New Roman"/>
            </a:endParaRPr>
          </a:p>
          <a:p>
            <a:pPr algn="just"/>
            <a:endParaRPr lang="tr-TR" sz="1200" b="0" spc="-10" dirty="0">
              <a:solidFill>
                <a:schemeClr val="tx1"/>
              </a:solidFill>
              <a:latin typeface="Times New Roman"/>
              <a:cs typeface="Times New Roman"/>
            </a:endParaRPr>
          </a:p>
        </p:txBody>
      </p:sp>
      <p:sp>
        <p:nvSpPr>
          <p:cNvPr id="17" name="object 17">
            <a:extLst>
              <a:ext uri="{FF2B5EF4-FFF2-40B4-BE49-F238E27FC236}">
                <a16:creationId xmlns:a16="http://schemas.microsoft.com/office/drawing/2014/main" id="{0E747F82-6AE0-85C4-4E7D-494DA8D3E0D5}"/>
              </a:ext>
            </a:extLst>
          </p:cNvPr>
          <p:cNvSpPr txBox="1"/>
          <p:nvPr/>
        </p:nvSpPr>
        <p:spPr>
          <a:xfrm>
            <a:off x="7000874" y="10165508"/>
            <a:ext cx="173379" cy="182101"/>
          </a:xfrm>
          <a:prstGeom prst="rect">
            <a:avLst/>
          </a:prstGeom>
        </p:spPr>
        <p:txBody>
          <a:bodyPr vert="horz" wrap="square" lIns="0" tIns="12700" rIns="0" bIns="0" rtlCol="0">
            <a:spAutoFit/>
          </a:bodyPr>
          <a:lstStyle/>
          <a:p>
            <a:pPr marL="12700">
              <a:lnSpc>
                <a:spcPct val="100000"/>
              </a:lnSpc>
              <a:spcBef>
                <a:spcPts val="100"/>
              </a:spcBef>
            </a:pPr>
            <a:r>
              <a:rPr lang="tr-TR" sz="1100" spc="-50" dirty="0">
                <a:solidFill>
                  <a:srgbClr val="231F20"/>
                </a:solidFill>
                <a:latin typeface="Arial"/>
                <a:cs typeface="Arial"/>
              </a:rPr>
              <a:t>17</a:t>
            </a:r>
            <a:endParaRPr sz="1100" dirty="0">
              <a:latin typeface="Arial"/>
              <a:cs typeface="Arial"/>
            </a:endParaRPr>
          </a:p>
        </p:txBody>
      </p:sp>
      <p:sp>
        <p:nvSpPr>
          <p:cNvPr id="18" name="object 18">
            <a:extLst>
              <a:ext uri="{FF2B5EF4-FFF2-40B4-BE49-F238E27FC236}">
                <a16:creationId xmlns:a16="http://schemas.microsoft.com/office/drawing/2014/main" id="{722375C1-DAD6-43AD-33B5-B6579619987D}"/>
              </a:ext>
            </a:extLst>
          </p:cNvPr>
          <p:cNvSpPr txBox="1"/>
          <p:nvPr/>
        </p:nvSpPr>
        <p:spPr>
          <a:xfrm>
            <a:off x="5667647" y="10156869"/>
            <a:ext cx="1434465" cy="166712"/>
          </a:xfrm>
          <a:prstGeom prst="rect">
            <a:avLst/>
          </a:prstGeom>
        </p:spPr>
        <p:txBody>
          <a:bodyPr vert="horz" wrap="square" lIns="0" tIns="12700" rIns="0" bIns="0" rtlCol="0">
            <a:spAutoFit/>
          </a:bodyPr>
          <a:lstStyle/>
          <a:p>
            <a:pPr marL="12700">
              <a:lnSpc>
                <a:spcPct val="100000"/>
              </a:lnSpc>
              <a:spcBef>
                <a:spcPts val="100"/>
              </a:spcBef>
            </a:pPr>
            <a:r>
              <a:rPr lang="tr-TR" sz="1000" spc="-10" dirty="0">
                <a:solidFill>
                  <a:schemeClr val="tx1"/>
                </a:solidFill>
                <a:latin typeface="Arial"/>
                <a:cs typeface="Arial"/>
              </a:rPr>
              <a:t>www.newspirit.com.tr</a:t>
            </a:r>
            <a:endParaRPr sz="1000" dirty="0">
              <a:solidFill>
                <a:schemeClr val="tx1"/>
              </a:solidFill>
              <a:latin typeface="Arial"/>
              <a:cs typeface="Arial"/>
            </a:endParaRPr>
          </a:p>
        </p:txBody>
      </p:sp>
      <p:pic>
        <p:nvPicPr>
          <p:cNvPr id="19" name="object 19">
            <a:extLst>
              <a:ext uri="{FF2B5EF4-FFF2-40B4-BE49-F238E27FC236}">
                <a16:creationId xmlns:a16="http://schemas.microsoft.com/office/drawing/2014/main" id="{0CFADA16-E375-A206-4C9B-EB9EE0370914}"/>
              </a:ext>
            </a:extLst>
          </p:cNvPr>
          <p:cNvPicPr/>
          <p:nvPr/>
        </p:nvPicPr>
        <p:blipFill>
          <a:blip r:embed="rId2" cstate="print"/>
          <a:stretch>
            <a:fillRect/>
          </a:stretch>
        </p:blipFill>
        <p:spPr>
          <a:xfrm>
            <a:off x="6911999" y="144003"/>
            <a:ext cx="540410" cy="543153"/>
          </a:xfrm>
          <a:prstGeom prst="rect">
            <a:avLst/>
          </a:prstGeom>
        </p:spPr>
      </p:pic>
      <p:pic>
        <p:nvPicPr>
          <p:cNvPr id="9" name="Resim 8">
            <a:extLst>
              <a:ext uri="{FF2B5EF4-FFF2-40B4-BE49-F238E27FC236}">
                <a16:creationId xmlns:a16="http://schemas.microsoft.com/office/drawing/2014/main" id="{508BC7EE-97F3-BF65-F8C9-07D4DCDA705C}"/>
              </a:ext>
            </a:extLst>
          </p:cNvPr>
          <p:cNvPicPr>
            <a:picLocks noChangeAspect="1"/>
          </p:cNvPicPr>
          <p:nvPr/>
        </p:nvPicPr>
        <p:blipFill>
          <a:blip r:embed="rId3">
            <a:alphaModFix/>
            <a:extLst>
              <a:ext uri="{28A0092B-C50C-407E-A947-70E740481C1C}">
                <a14:useLocalDpi xmlns:a14="http://schemas.microsoft.com/office/drawing/2010/main" val="0"/>
              </a:ext>
            </a:extLst>
          </a:blip>
          <a:srcRect t="9928" b="9928"/>
          <a:stretch/>
        </p:blipFill>
        <p:spPr>
          <a:xfrm>
            <a:off x="501650" y="648885"/>
            <a:ext cx="6781800" cy="7244479"/>
          </a:xfrm>
          <a:prstGeom prst="rect">
            <a:avLst/>
          </a:prstGeom>
          <a:effectLst>
            <a:softEdge rad="177800"/>
          </a:effectLst>
        </p:spPr>
      </p:pic>
      <p:pic>
        <p:nvPicPr>
          <p:cNvPr id="10" name="Resim 9">
            <a:extLst>
              <a:ext uri="{FF2B5EF4-FFF2-40B4-BE49-F238E27FC236}">
                <a16:creationId xmlns:a16="http://schemas.microsoft.com/office/drawing/2014/main" id="{A0F9221F-28BB-092D-4A69-FBAEAA78B1B0}"/>
              </a:ext>
            </a:extLst>
          </p:cNvPr>
          <p:cNvPicPr>
            <a:picLocks noChangeAspect="1"/>
          </p:cNvPicPr>
          <p:nvPr/>
        </p:nvPicPr>
        <p:blipFill>
          <a:blip r:embed="rId4"/>
          <a:stretch>
            <a:fillRect/>
          </a:stretch>
        </p:blipFill>
        <p:spPr>
          <a:xfrm>
            <a:off x="1225023" y="5891821"/>
            <a:ext cx="5686976" cy="1821053"/>
          </a:xfrm>
          <a:prstGeom prst="rect">
            <a:avLst/>
          </a:prstGeom>
          <a:effectLst>
            <a:glow rad="292100">
              <a:schemeClr val="bg2">
                <a:alpha val="40000"/>
              </a:schemeClr>
            </a:glow>
            <a:softEdge rad="38100"/>
          </a:effectLst>
          <a:scene3d>
            <a:camera prst="orthographicFront"/>
            <a:lightRig rig="threePt" dir="t"/>
          </a:scene3d>
          <a:sp3d>
            <a:bevelT w="190500" h="190500"/>
          </a:sp3d>
        </p:spPr>
      </p:pic>
    </p:spTree>
    <p:extLst>
      <p:ext uri="{BB962C8B-B14F-4D97-AF65-F5344CB8AC3E}">
        <p14:creationId xmlns:p14="http://schemas.microsoft.com/office/powerpoint/2010/main" val="187174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428"/>
            <a:ext cx="7556500" cy="10693400"/>
            <a:chOff x="371443" y="0"/>
            <a:chExt cx="6817116" cy="10692003"/>
          </a:xfrm>
        </p:grpSpPr>
        <p:pic>
          <p:nvPicPr>
            <p:cNvPr id="3" name="object 3"/>
            <p:cNvPicPr/>
            <p:nvPr/>
          </p:nvPicPr>
          <p:blipFill>
            <a:blip r:embed="rId2">
              <a:extLst>
                <a:ext uri="{28A0092B-C50C-407E-A947-70E740481C1C}">
                  <a14:useLocalDpi xmlns:a14="http://schemas.microsoft.com/office/drawing/2010/main" val="0"/>
                </a:ext>
              </a:extLst>
            </a:blip>
            <a:srcRect/>
            <a:stretch/>
          </p:blipFill>
          <p:spPr>
            <a:xfrm>
              <a:off x="371443" y="0"/>
              <a:ext cx="6817116" cy="10692003"/>
            </a:xfrm>
            <a:prstGeom prst="rect">
              <a:avLst/>
            </a:prstGeom>
          </p:spPr>
        </p:pic>
        <p:pic>
          <p:nvPicPr>
            <p:cNvPr id="4" name="object 4"/>
            <p:cNvPicPr/>
            <p:nvPr/>
          </p:nvPicPr>
          <p:blipFill>
            <a:blip r:embed="rId3" cstate="print"/>
            <a:stretch>
              <a:fillRect/>
            </a:stretch>
          </p:blipFill>
          <p:spPr>
            <a:xfrm>
              <a:off x="719999" y="360003"/>
              <a:ext cx="155155" cy="153390"/>
            </a:xfrm>
            <a:prstGeom prst="rect">
              <a:avLst/>
            </a:prstGeom>
          </p:spPr>
        </p:pic>
      </p:grpSp>
      <p:sp>
        <p:nvSpPr>
          <p:cNvPr id="5" name="object 5"/>
          <p:cNvSpPr txBox="1"/>
          <p:nvPr/>
        </p:nvSpPr>
        <p:spPr>
          <a:xfrm>
            <a:off x="898099" y="336686"/>
            <a:ext cx="3067050" cy="182101"/>
          </a:xfrm>
          <a:prstGeom prst="rect">
            <a:avLst/>
          </a:prstGeom>
        </p:spPr>
        <p:txBody>
          <a:bodyPr vert="horz" wrap="square" lIns="0" tIns="12700" rIns="0" bIns="0" rtlCol="0">
            <a:spAutoFit/>
          </a:bodyPr>
          <a:lstStyle/>
          <a:p>
            <a:pPr marL="12700">
              <a:lnSpc>
                <a:spcPct val="100000"/>
              </a:lnSpc>
              <a:spcBef>
                <a:spcPts val="100"/>
              </a:spcBef>
            </a:pPr>
            <a:r>
              <a:rPr lang="tr-TR" sz="1100" spc="-60" dirty="0">
                <a:solidFill>
                  <a:srgbClr val="FFFFFF"/>
                </a:solidFill>
                <a:latin typeface="Arial"/>
                <a:cs typeface="Arial"/>
              </a:rPr>
              <a:t>DR.ÖMER  ÖZÜMER</a:t>
            </a:r>
            <a:endParaRPr sz="1100" dirty="0">
              <a:latin typeface="Arial"/>
              <a:cs typeface="Arial"/>
            </a:endParaRPr>
          </a:p>
        </p:txBody>
      </p:sp>
      <p:sp>
        <p:nvSpPr>
          <p:cNvPr id="6" name="object 6"/>
          <p:cNvSpPr/>
          <p:nvPr/>
        </p:nvSpPr>
        <p:spPr>
          <a:xfrm>
            <a:off x="414200" y="6290949"/>
            <a:ext cx="6785637" cy="2791373"/>
          </a:xfrm>
          <a:custGeom>
            <a:avLst/>
            <a:gdLst/>
            <a:ahLst/>
            <a:cxnLst/>
            <a:rect l="l" t="t" r="r" b="b"/>
            <a:pathLst>
              <a:path w="6423659" h="1152525">
                <a:moveTo>
                  <a:pt x="6423659" y="0"/>
                </a:moveTo>
                <a:lnTo>
                  <a:pt x="0" y="0"/>
                </a:lnTo>
                <a:lnTo>
                  <a:pt x="0" y="1152144"/>
                </a:lnTo>
                <a:lnTo>
                  <a:pt x="6423659" y="1152144"/>
                </a:lnTo>
                <a:lnTo>
                  <a:pt x="6423659" y="0"/>
                </a:lnTo>
                <a:close/>
              </a:path>
            </a:pathLst>
          </a:custGeom>
          <a:solidFill>
            <a:srgbClr val="231F20">
              <a:alpha val="40000"/>
            </a:srgbClr>
          </a:solidFill>
          <a:scene3d>
            <a:camera prst="orthographicFront"/>
            <a:lightRig rig="threePt" dir="t"/>
          </a:scene3d>
          <a:sp3d extrusionH="101600" contourW="88900">
            <a:bevelT w="381000" h="381000"/>
            <a:bevelB w="152400" h="152400"/>
            <a:contourClr>
              <a:srgbClr val="6E847D"/>
            </a:contourClr>
          </a:sp3d>
        </p:spPr>
        <p:txBody>
          <a:bodyPr wrap="square" lIns="0" tIns="0" rIns="0" bIns="0" rtlCol="0"/>
          <a:lstStyle/>
          <a:p>
            <a:endParaRPr dirty="0">
              <a:solidFill>
                <a:srgbClr val="8F9179"/>
              </a:solidFill>
              <a:latin typeface="Sylfaen" panose="010A0502050306030303" pitchFamily="18" charset="0"/>
            </a:endParaRPr>
          </a:p>
        </p:txBody>
      </p:sp>
      <p:sp>
        <p:nvSpPr>
          <p:cNvPr id="7" name="object 7" descr="$PPTXTitle"/>
          <p:cNvSpPr txBox="1">
            <a:spLocks noGrp="1"/>
          </p:cNvSpPr>
          <p:nvPr>
            <p:ph type="title"/>
          </p:nvPr>
        </p:nvSpPr>
        <p:spPr>
          <a:xfrm>
            <a:off x="912069" y="6489700"/>
            <a:ext cx="5535976" cy="2379498"/>
          </a:xfrm>
          <a:prstGeom prst="rect">
            <a:avLst/>
          </a:prstGeom>
          <a:scene3d>
            <a:camera prst="orthographicFront"/>
            <a:lightRig rig="threePt" dir="t"/>
          </a:scene3d>
          <a:sp3d extrusionH="101600">
            <a:bevelT w="381000" h="381000"/>
            <a:bevelB w="152400" h="152400"/>
          </a:sp3d>
        </p:spPr>
        <p:txBody>
          <a:bodyPr vert="horz" wrap="square" lIns="0" tIns="70485" rIns="0" bIns="0" rtlCol="0">
            <a:spAutoFit/>
          </a:bodyPr>
          <a:lstStyle/>
          <a:p>
            <a:pPr algn="l"/>
            <a:r>
              <a:rPr lang="tr-TR" sz="3000" b="0" dirty="0">
                <a:ln w="0"/>
                <a:solidFill>
                  <a:srgbClr val="FF0000"/>
                </a:solidFill>
                <a:latin typeface="Times New Roman" panose="02020603050405020304" pitchFamily="18" charset="0"/>
                <a:cs typeface="Times New Roman" panose="02020603050405020304" pitchFamily="18" charset="0"/>
              </a:rPr>
              <a:t>YARALI BİR RUHA;</a:t>
            </a:r>
            <a:br>
              <a:rPr lang="tr-TR" sz="3000" b="0" dirty="0">
                <a:ln w="0"/>
                <a:solidFill>
                  <a:srgbClr val="FF0000"/>
                </a:solidFill>
                <a:latin typeface="Times New Roman" panose="02020603050405020304" pitchFamily="18" charset="0"/>
                <a:cs typeface="Times New Roman" panose="02020603050405020304" pitchFamily="18" charset="0"/>
              </a:rPr>
            </a:br>
            <a:r>
              <a:rPr lang="tr-TR" sz="3000" b="0" dirty="0">
                <a:ln w="0"/>
                <a:solidFill>
                  <a:srgbClr val="FF0000"/>
                </a:solidFill>
                <a:latin typeface="Times New Roman" panose="02020603050405020304" pitchFamily="18" charset="0"/>
                <a:cs typeface="Times New Roman" panose="02020603050405020304" pitchFamily="18" charset="0"/>
              </a:rPr>
              <a:t>ÖĞÜT VERİLMEZ , </a:t>
            </a:r>
            <a:br>
              <a:rPr lang="tr-TR" sz="3000" b="0" dirty="0">
                <a:ln w="0"/>
                <a:solidFill>
                  <a:srgbClr val="FF0000"/>
                </a:solidFill>
                <a:latin typeface="Times New Roman" panose="02020603050405020304" pitchFamily="18" charset="0"/>
                <a:cs typeface="Times New Roman" panose="02020603050405020304" pitchFamily="18" charset="0"/>
              </a:rPr>
            </a:br>
            <a:r>
              <a:rPr lang="tr-TR" sz="3000" b="0" dirty="0">
                <a:ln w="0"/>
                <a:solidFill>
                  <a:srgbClr val="FF0000"/>
                </a:solidFill>
                <a:latin typeface="Times New Roman" panose="02020603050405020304" pitchFamily="18" charset="0"/>
                <a:cs typeface="Times New Roman" panose="02020603050405020304" pitchFamily="18" charset="0"/>
              </a:rPr>
              <a:t>ANALİZ YAPILMAZ , </a:t>
            </a:r>
            <a:br>
              <a:rPr lang="tr-TR" sz="3000" b="0" dirty="0">
                <a:ln w="0"/>
                <a:solidFill>
                  <a:srgbClr val="FF0000"/>
                </a:solidFill>
                <a:latin typeface="Times New Roman" panose="02020603050405020304" pitchFamily="18" charset="0"/>
                <a:cs typeface="Times New Roman" panose="02020603050405020304" pitchFamily="18" charset="0"/>
              </a:rPr>
            </a:br>
            <a:r>
              <a:rPr lang="tr-TR" sz="3000" b="0" dirty="0">
                <a:ln w="0"/>
                <a:solidFill>
                  <a:srgbClr val="FF0000"/>
                </a:solidFill>
                <a:latin typeface="Times New Roman" panose="02020603050405020304" pitchFamily="18" charset="0"/>
                <a:cs typeface="Times New Roman" panose="02020603050405020304" pitchFamily="18" charset="0"/>
              </a:rPr>
              <a:t>ACELE ETTİRİLMEZ , </a:t>
            </a:r>
            <a:br>
              <a:rPr lang="tr-TR" sz="3000" b="0" dirty="0">
                <a:ln w="0"/>
                <a:solidFill>
                  <a:srgbClr val="FF0000"/>
                </a:solidFill>
                <a:latin typeface="Times New Roman" panose="02020603050405020304" pitchFamily="18" charset="0"/>
                <a:cs typeface="Times New Roman" panose="02020603050405020304" pitchFamily="18" charset="0"/>
              </a:rPr>
            </a:br>
            <a:r>
              <a:rPr lang="tr-TR" sz="3000" b="0" dirty="0">
                <a:ln w="0"/>
                <a:solidFill>
                  <a:srgbClr val="FF0000"/>
                </a:solidFill>
                <a:latin typeface="Times New Roman" panose="02020603050405020304" pitchFamily="18" charset="0"/>
                <a:cs typeface="Times New Roman" panose="02020603050405020304" pitchFamily="18" charset="0"/>
              </a:rPr>
              <a:t>UYAN ARTIK DENMEZ..”</a:t>
            </a:r>
          </a:p>
        </p:txBody>
      </p:sp>
      <p:sp>
        <p:nvSpPr>
          <p:cNvPr id="13" name="object 13"/>
          <p:cNvSpPr txBox="1"/>
          <p:nvPr/>
        </p:nvSpPr>
        <p:spPr>
          <a:xfrm>
            <a:off x="414200" y="10333350"/>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sp>
        <p:nvSpPr>
          <p:cNvPr id="14" name="object 14"/>
          <p:cNvSpPr txBox="1"/>
          <p:nvPr/>
        </p:nvSpPr>
        <p:spPr>
          <a:xfrm>
            <a:off x="903499" y="10188092"/>
            <a:ext cx="190500" cy="193040"/>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16</a:t>
            </a:r>
            <a:endParaRPr sz="1100">
              <a:latin typeface="Arial"/>
              <a:cs typeface="Arial"/>
            </a:endParaRPr>
          </a:p>
        </p:txBody>
      </p:sp>
      <p:pic>
        <p:nvPicPr>
          <p:cNvPr id="15" name="object 15"/>
          <p:cNvPicPr/>
          <p:nvPr/>
        </p:nvPicPr>
        <p:blipFill>
          <a:blip r:embed="rId4" cstate="print"/>
          <a:stretch>
            <a:fillRect/>
          </a:stretch>
        </p:blipFill>
        <p:spPr>
          <a:xfrm>
            <a:off x="143999" y="144003"/>
            <a:ext cx="540403" cy="54314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alphaModFix amt="40000"/>
            <a:extLst>
              <a:ext uri="{28A0092B-C50C-407E-A947-70E740481C1C}">
                <a14:useLocalDpi xmlns:a14="http://schemas.microsoft.com/office/drawing/2010/main" val="0"/>
              </a:ext>
            </a:extLst>
          </a:blip>
          <a:srcRect b="6373"/>
          <a:stretch>
            <a:fillRect/>
          </a:stretch>
        </p:blipFill>
        <p:spPr>
          <a:xfrm>
            <a:off x="0" y="-249334"/>
            <a:ext cx="7556500" cy="10942734"/>
          </a:xfrm>
          <a:prstGeom prst="rect">
            <a:avLst/>
          </a:prstGeom>
        </p:spPr>
      </p:pic>
      <p:sp>
        <p:nvSpPr>
          <p:cNvPr id="3" name="object 3"/>
          <p:cNvSpPr txBox="1"/>
          <p:nvPr/>
        </p:nvSpPr>
        <p:spPr>
          <a:xfrm>
            <a:off x="577850" y="622300"/>
            <a:ext cx="469702" cy="843821"/>
          </a:xfrm>
          <a:prstGeom prst="rect">
            <a:avLst/>
          </a:prstGeom>
        </p:spPr>
        <p:txBody>
          <a:bodyPr vert="horz" wrap="square" lIns="0" tIns="12700" rIns="0" bIns="0" rtlCol="0">
            <a:spAutoFit/>
          </a:bodyPr>
          <a:lstStyle/>
          <a:p>
            <a:pPr marL="12700">
              <a:lnSpc>
                <a:spcPct val="100000"/>
              </a:lnSpc>
              <a:spcBef>
                <a:spcPts val="100"/>
              </a:spcBef>
            </a:pPr>
            <a:r>
              <a:rPr lang="tr-TR" sz="5400" dirty="0">
                <a:solidFill>
                  <a:srgbClr val="231F20"/>
                </a:solidFill>
                <a:latin typeface="Times New Roman"/>
                <a:cs typeface="Times New Roman"/>
              </a:rPr>
              <a:t>R</a:t>
            </a:r>
            <a:endParaRPr sz="5400" dirty="0">
              <a:latin typeface="Times New Roman" panose="02020603050405020304" pitchFamily="18" charset="0"/>
              <a:cs typeface="Times New Roman" panose="02020603050405020304" pitchFamily="18" charset="0"/>
            </a:endParaRPr>
          </a:p>
        </p:txBody>
      </p:sp>
      <p:sp>
        <p:nvSpPr>
          <p:cNvPr id="5" name="object 5"/>
          <p:cNvSpPr txBox="1"/>
          <p:nvPr/>
        </p:nvSpPr>
        <p:spPr>
          <a:xfrm>
            <a:off x="657837" y="1466121"/>
            <a:ext cx="1947545" cy="7953459"/>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Kendi acısını taşımakta bile zorlanan, yaraya tahammülü olmayan kalabalıklar, başkası-</a:t>
            </a:r>
            <a:r>
              <a:rPr lang="tr-TR" sz="1200" dirty="0" err="1">
                <a:latin typeface="Times New Roman" panose="02020603050405020304" pitchFamily="18" charset="0"/>
                <a:cs typeface="Times New Roman" panose="02020603050405020304" pitchFamily="18" charset="0"/>
              </a:rPr>
              <a:t>nın</a:t>
            </a:r>
            <a:r>
              <a:rPr lang="tr-TR" sz="1200" dirty="0">
                <a:latin typeface="Times New Roman" panose="02020603050405020304" pitchFamily="18" charset="0"/>
                <a:cs typeface="Times New Roman" panose="02020603050405020304" pitchFamily="18" charset="0"/>
              </a:rPr>
              <a:t> yarasına çözüm dayatırlar. Çünkü acı susmazsa, düzenleri bozulur.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Bu yüzden ilk söyledikleri hep aynıdır: “Geçti artık…” </a:t>
            </a:r>
          </a:p>
          <a:p>
            <a:pPr algn="just"/>
            <a:r>
              <a:rPr lang="tr-TR" sz="1200" dirty="0">
                <a:latin typeface="Times New Roman" panose="02020603050405020304" pitchFamily="18" charset="0"/>
                <a:cs typeface="Times New Roman" panose="02020603050405020304" pitchFamily="18" charset="0"/>
              </a:rPr>
              <a:t>Oysa bazı sorular yaşanarak </a:t>
            </a:r>
            <a:r>
              <a:rPr lang="tr-TR" sz="1200" dirty="0" err="1">
                <a:latin typeface="Times New Roman" panose="02020603050405020304" pitchFamily="18" charset="0"/>
                <a:cs typeface="Times New Roman" panose="02020603050405020304" pitchFamily="18" charset="0"/>
              </a:rPr>
              <a:t>cevaplanır.Yara</a:t>
            </a:r>
            <a:r>
              <a:rPr lang="tr-TR" sz="1200" dirty="0">
                <a:latin typeface="Times New Roman" panose="02020603050405020304" pitchFamily="18" charset="0"/>
                <a:cs typeface="Times New Roman" panose="02020603050405020304" pitchFamily="18" charset="0"/>
              </a:rPr>
              <a:t> da bir sorudur; zamanla değil, temasla cevap-</a:t>
            </a:r>
            <a:r>
              <a:rPr lang="tr-TR" sz="1200" dirty="0" err="1">
                <a:latin typeface="Times New Roman" panose="02020603050405020304" pitchFamily="18" charset="0"/>
                <a:cs typeface="Times New Roman" panose="02020603050405020304" pitchFamily="18" charset="0"/>
              </a:rPr>
              <a:t>lanır</a:t>
            </a:r>
            <a:r>
              <a:rPr lang="tr-TR" sz="1200" dirty="0">
                <a:latin typeface="Times New Roman" panose="02020603050405020304" pitchFamily="18" charset="0"/>
                <a:cs typeface="Times New Roman" panose="02020603050405020304" pitchFamily="18" charset="0"/>
              </a:rPr>
              <a:t>. Zaman her şeyi iyileştir-</a:t>
            </a:r>
            <a:r>
              <a:rPr lang="tr-TR" sz="1200" dirty="0" err="1">
                <a:latin typeface="Times New Roman" panose="02020603050405020304" pitchFamily="18" charset="0"/>
                <a:cs typeface="Times New Roman" panose="02020603050405020304" pitchFamily="18" charset="0"/>
              </a:rPr>
              <a:t>mez</a:t>
            </a:r>
            <a:r>
              <a:rPr lang="tr-TR" sz="1200" dirty="0">
                <a:latin typeface="Times New Roman" panose="02020603050405020304" pitchFamily="18" charset="0"/>
                <a:cs typeface="Times New Roman" panose="02020603050405020304" pitchFamily="18" charset="0"/>
              </a:rPr>
              <a:t>; bazı şeyler ancak adlandı-</a:t>
            </a:r>
            <a:r>
              <a:rPr lang="tr-TR" sz="1200" dirty="0" err="1">
                <a:latin typeface="Times New Roman" panose="02020603050405020304" pitchFamily="18" charset="0"/>
                <a:cs typeface="Times New Roman" panose="02020603050405020304" pitchFamily="18" charset="0"/>
              </a:rPr>
              <a:t>rıldığında</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çözülür.Adını</a:t>
            </a:r>
            <a:r>
              <a:rPr lang="tr-TR" sz="1200" dirty="0">
                <a:latin typeface="Times New Roman" panose="02020603050405020304" pitchFamily="18" charset="0"/>
                <a:cs typeface="Times New Roman" panose="02020603050405020304" pitchFamily="18" charset="0"/>
              </a:rPr>
              <a:t> koy-</a:t>
            </a:r>
            <a:r>
              <a:rPr lang="tr-TR" sz="1200" dirty="0" err="1">
                <a:latin typeface="Times New Roman" panose="02020603050405020304" pitchFamily="18" charset="0"/>
                <a:cs typeface="Times New Roman" panose="02020603050405020304" pitchFamily="18" charset="0"/>
              </a:rPr>
              <a:t>madığın</a:t>
            </a:r>
            <a:r>
              <a:rPr lang="tr-TR" sz="1200" dirty="0">
                <a:latin typeface="Times New Roman" panose="02020603050405020304" pitchFamily="18" charset="0"/>
                <a:cs typeface="Times New Roman" panose="02020603050405020304" pitchFamily="18" charset="0"/>
              </a:rPr>
              <a:t> acı ise bedeninde yuva yapar.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“Güçlü ol,” derler. Bu, bir temenni değil, bir tehdit: Da-</a:t>
            </a:r>
            <a:r>
              <a:rPr lang="tr-TR" sz="1200" dirty="0" err="1">
                <a:latin typeface="Times New Roman" panose="02020603050405020304" pitchFamily="18" charset="0"/>
                <a:cs typeface="Times New Roman" panose="02020603050405020304" pitchFamily="18" charset="0"/>
              </a:rPr>
              <a:t>ğılma</a:t>
            </a:r>
            <a:r>
              <a:rPr lang="tr-TR" sz="1200" dirty="0">
                <a:latin typeface="Times New Roman" panose="02020603050405020304" pitchFamily="18" charset="0"/>
                <a:cs typeface="Times New Roman" panose="02020603050405020304" pitchFamily="18" charset="0"/>
              </a:rPr>
              <a:t>, bana yük olma </a:t>
            </a:r>
            <a:r>
              <a:rPr lang="tr-TR" sz="1200" dirty="0" err="1">
                <a:latin typeface="Times New Roman" panose="02020603050405020304" pitchFamily="18" charset="0"/>
                <a:cs typeface="Times New Roman" panose="02020603050405020304" pitchFamily="18" charset="0"/>
              </a:rPr>
              <a:t>ba-bında</a:t>
            </a:r>
            <a:r>
              <a:rPr lang="tr-TR" sz="1200" dirty="0">
                <a:latin typeface="Times New Roman" panose="02020603050405020304" pitchFamily="18" charset="0"/>
                <a:cs typeface="Times New Roman" panose="02020603050405020304" pitchFamily="18" charset="0"/>
              </a:rPr>
              <a:t>… Oysa insan en çok, güçlü görünmeye çalışırken </a:t>
            </a:r>
            <a:r>
              <a:rPr lang="tr-TR" sz="1200" dirty="0" err="1">
                <a:latin typeface="Times New Roman" panose="02020603050405020304" pitchFamily="18" charset="0"/>
                <a:cs typeface="Times New Roman" panose="02020603050405020304" pitchFamily="18" charset="0"/>
              </a:rPr>
              <a:t>tü-kenir</a:t>
            </a:r>
            <a:r>
              <a:rPr lang="tr-TR" sz="1200" dirty="0">
                <a:latin typeface="Times New Roman" panose="02020603050405020304" pitchFamily="18" charset="0"/>
                <a:cs typeface="Times New Roman" panose="02020603050405020304" pitchFamily="18" charset="0"/>
              </a:rPr>
              <a:t>. Acıyı yaşayarak aşarsın. Yaşanmamış acı erdem üretmez; yalnızca bedenine çöker.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“Takma kafana,” derler. Sanki acı, zihnin şımarıklığıymış </a:t>
            </a:r>
            <a:r>
              <a:rPr lang="tr-TR" sz="1200" dirty="0" err="1">
                <a:latin typeface="Times New Roman" panose="02020603050405020304" pitchFamily="18" charset="0"/>
                <a:cs typeface="Times New Roman" panose="02020603050405020304" pitchFamily="18" charset="0"/>
              </a:rPr>
              <a:t>gi-bi</a:t>
            </a:r>
            <a:r>
              <a:rPr lang="tr-TR" sz="1200" dirty="0">
                <a:latin typeface="Times New Roman" panose="02020603050405020304" pitchFamily="18" charset="0"/>
                <a:cs typeface="Times New Roman" panose="02020603050405020304" pitchFamily="18" charset="0"/>
              </a:rPr>
              <a:t>… Oysa travma, hatırlamak değil; yeniden yaşamaktır. Sinir sistemi, tehlike geçmeden susmaz. Beynin acını tekrar e-der; çünkü bir daha olmaması için çıkış yolu arar, seni koru-maya çalışır.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Bu zayıflık değil; hayatta kalma refleksidir. Freud, “Bastırılan geri döner,” der; hem de daha sert, daha karanlık bir yerden.</a:t>
            </a:r>
          </a:p>
        </p:txBody>
      </p:sp>
      <p:sp>
        <p:nvSpPr>
          <p:cNvPr id="7" name="object 7"/>
          <p:cNvSpPr txBox="1"/>
          <p:nvPr/>
        </p:nvSpPr>
        <p:spPr>
          <a:xfrm>
            <a:off x="2744286" y="1469202"/>
            <a:ext cx="1947545" cy="8322791"/>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“Affet, özgürleş” cümlesi çağın en cilalı yalanıdır. Af, bir hedef değil, bir sonuçtur. </a:t>
            </a:r>
          </a:p>
          <a:p>
            <a:pPr algn="just"/>
            <a:endParaRPr lang="tr-TR" sz="1200" dirty="0">
              <a:latin typeface="Times New Roman" panose="02020603050405020304" pitchFamily="18" charset="0"/>
              <a:cs typeface="Times New Roman" panose="02020603050405020304" pitchFamily="18" charset="0"/>
            </a:endParaRPr>
          </a:p>
          <a:p>
            <a:r>
              <a:rPr lang="tr-TR" sz="1200" dirty="0">
                <a:latin typeface="Times New Roman" panose="02020603050405020304" pitchFamily="18" charset="0"/>
                <a:cs typeface="Times New Roman" panose="02020603050405020304" pitchFamily="18" charset="0"/>
              </a:rPr>
              <a:t>Zorla affedilen her şey, Jung-’un dediği gibi “gölgeye” itilir ve insanın en zayıf anında geri döner. Acıyı sindirmeden </a:t>
            </a:r>
            <a:r>
              <a:rPr lang="tr-TR" sz="1200" dirty="0" err="1">
                <a:latin typeface="Times New Roman" panose="02020603050405020304" pitchFamily="18" charset="0"/>
                <a:cs typeface="Times New Roman" panose="02020603050405020304" pitchFamily="18" charset="0"/>
              </a:rPr>
              <a:t>söy-lenen</a:t>
            </a:r>
            <a:r>
              <a:rPr lang="tr-TR" sz="1200" dirty="0">
                <a:latin typeface="Times New Roman" panose="02020603050405020304" pitchFamily="18" charset="0"/>
                <a:cs typeface="Times New Roman" panose="02020603050405020304" pitchFamily="18" charset="0"/>
              </a:rPr>
              <a:t> her af, ruhun altına </a:t>
            </a:r>
            <a:r>
              <a:rPr lang="tr-TR" sz="1200" dirty="0" err="1">
                <a:latin typeface="Times New Roman" panose="02020603050405020304" pitchFamily="18" charset="0"/>
                <a:cs typeface="Times New Roman" panose="02020603050405020304" pitchFamily="18" charset="0"/>
              </a:rPr>
              <a:t>süpü-rülür</a:t>
            </a:r>
            <a:r>
              <a:rPr lang="tr-TR" sz="1200" dirty="0">
                <a:latin typeface="Times New Roman" panose="02020603050405020304" pitchFamily="18" charset="0"/>
                <a:cs typeface="Times New Roman" panose="02020603050405020304" pitchFamily="18" charset="0"/>
              </a:rPr>
              <a:t> ve gece uykuda geri döner.</a:t>
            </a:r>
          </a:p>
          <a:p>
            <a:endParaRPr lang="tr-TR" sz="1200" dirty="0">
              <a:latin typeface="Times New Roman" panose="02020603050405020304" pitchFamily="18" charset="0"/>
              <a:cs typeface="Times New Roman" panose="02020603050405020304" pitchFamily="18" charset="0"/>
            </a:endParaRPr>
          </a:p>
          <a:p>
            <a:r>
              <a:rPr lang="tr-TR" sz="1200" dirty="0">
                <a:latin typeface="Times New Roman" panose="02020603050405020304" pitchFamily="18" charset="0"/>
                <a:cs typeface="Times New Roman" panose="02020603050405020304" pitchFamily="18" charset="0"/>
              </a:rPr>
              <a:t>Bazı yaralar iyileşmek için değil, bilgelik üretmek için vardır. Bazı acılar ise sadece yıkar; bilgelik de üretmez. Ama yaralı şifacı, kendine hemen merhem sürmez. Önce yarasıyla karşılıklı oturur. Bazı acılar ders değildir; sadece mağdur eder. Olan şey sadece haksızlıktır ve haksızlık kutsanmaz. </a:t>
            </a:r>
            <a:r>
              <a:rPr lang="tr-TR" sz="1200" dirty="0" err="1">
                <a:latin typeface="Times New Roman" panose="02020603050405020304" pitchFamily="18" charset="0"/>
                <a:cs typeface="Times New Roman" panose="02020603050405020304" pitchFamily="18" charset="0"/>
              </a:rPr>
              <a:t>İnanna’nın</a:t>
            </a:r>
            <a:r>
              <a:rPr lang="tr-TR" sz="1200" dirty="0">
                <a:latin typeface="Times New Roman" panose="02020603050405020304" pitchFamily="18" charset="0"/>
                <a:cs typeface="Times New Roman" panose="02020603050405020304" pitchFamily="18" charset="0"/>
              </a:rPr>
              <a:t> yeraltı-</a:t>
            </a:r>
            <a:r>
              <a:rPr lang="tr-TR" sz="1200" dirty="0" err="1">
                <a:latin typeface="Times New Roman" panose="02020603050405020304" pitchFamily="18" charset="0"/>
                <a:cs typeface="Times New Roman" panose="02020603050405020304" pitchFamily="18" charset="0"/>
              </a:rPr>
              <a:t>na</a:t>
            </a:r>
            <a:r>
              <a:rPr lang="tr-TR" sz="1200" dirty="0">
                <a:latin typeface="Times New Roman" panose="02020603050405020304" pitchFamily="18" charset="0"/>
                <a:cs typeface="Times New Roman" panose="02020603050405020304" pitchFamily="18" charset="0"/>
              </a:rPr>
              <a:t> inişinde tanrıça </a:t>
            </a:r>
            <a:r>
              <a:rPr lang="tr-TR" sz="1200" dirty="0" err="1">
                <a:latin typeface="Times New Roman" panose="02020603050405020304" pitchFamily="18" charset="0"/>
                <a:cs typeface="Times New Roman" panose="02020603050405020304" pitchFamily="18" charset="0"/>
              </a:rPr>
              <a:t>soyulur,güç-lerinden</a:t>
            </a:r>
            <a:r>
              <a:rPr lang="tr-TR" sz="1200" dirty="0">
                <a:latin typeface="Times New Roman" panose="02020603050405020304" pitchFamily="18" charset="0"/>
                <a:cs typeface="Times New Roman" panose="02020603050405020304" pitchFamily="18" charset="0"/>
              </a:rPr>
              <a:t> arındırılır, ölü gibi asılır. </a:t>
            </a:r>
          </a:p>
          <a:p>
            <a:r>
              <a:rPr lang="tr-TR" sz="1200" dirty="0">
                <a:latin typeface="Times New Roman" panose="02020603050405020304" pitchFamily="18" charset="0"/>
                <a:cs typeface="Times New Roman" panose="02020603050405020304" pitchFamily="18" charset="0"/>
              </a:rPr>
              <a:t>Kimse ona “dersini al” demez. Beklerler. Çünkü dönüş aceleye </a:t>
            </a:r>
            <a:r>
              <a:rPr lang="tr-TR" sz="1200" dirty="0" err="1">
                <a:latin typeface="Times New Roman" panose="02020603050405020304" pitchFamily="18" charset="0"/>
                <a:cs typeface="Times New Roman" panose="02020603050405020304" pitchFamily="18" charset="0"/>
              </a:rPr>
              <a:t>gelmez.“Pozitif</a:t>
            </a:r>
            <a:r>
              <a:rPr lang="tr-TR" sz="1200" dirty="0">
                <a:latin typeface="Times New Roman" panose="02020603050405020304" pitchFamily="18" charset="0"/>
                <a:cs typeface="Times New Roman" panose="02020603050405020304" pitchFamily="18" charset="0"/>
              </a:rPr>
              <a:t> düşün”  Çağın en toksik duası. Pozitif-</a:t>
            </a:r>
            <a:r>
              <a:rPr lang="tr-TR" sz="1200" dirty="0" err="1">
                <a:latin typeface="Times New Roman" panose="02020603050405020304" pitchFamily="18" charset="0"/>
                <a:cs typeface="Times New Roman" panose="02020603050405020304" pitchFamily="18" charset="0"/>
              </a:rPr>
              <a:t>lik</a:t>
            </a:r>
            <a:r>
              <a:rPr lang="tr-TR" sz="1200" dirty="0">
                <a:latin typeface="Times New Roman" panose="02020603050405020304" pitchFamily="18" charset="0"/>
                <a:cs typeface="Times New Roman" panose="02020603050405020304" pitchFamily="18" charset="0"/>
              </a:rPr>
              <a:t>, acının üstüne sürülen par-lak bir kaplama. Altında çürü-me </a:t>
            </a:r>
            <a:r>
              <a:rPr lang="tr-TR" sz="1200" dirty="0" err="1">
                <a:latin typeface="Times New Roman" panose="02020603050405020304" pitchFamily="18" charset="0"/>
                <a:cs typeface="Times New Roman" panose="02020603050405020304" pitchFamily="18" charset="0"/>
              </a:rPr>
              <a:t>varsa,ışık</a:t>
            </a:r>
            <a:r>
              <a:rPr lang="tr-TR" sz="1200" dirty="0">
                <a:latin typeface="Times New Roman" panose="02020603050405020304" pitchFamily="18" charset="0"/>
                <a:cs typeface="Times New Roman" panose="02020603050405020304" pitchFamily="18" charset="0"/>
              </a:rPr>
              <a:t> kokuyu gizlemez. Bastırılan duygu yok olmaz; ya bedene iner ya dile sertleşerek çıkar.</a:t>
            </a:r>
          </a:p>
          <a:p>
            <a:endParaRPr lang="tr-TR" sz="1200" dirty="0">
              <a:latin typeface="Times New Roman" panose="02020603050405020304" pitchFamily="18" charset="0"/>
              <a:cs typeface="Times New Roman" panose="02020603050405020304" pitchFamily="18" charset="0"/>
            </a:endParaRPr>
          </a:p>
          <a:p>
            <a:r>
              <a:rPr lang="tr-TR" sz="1200" dirty="0">
                <a:latin typeface="Times New Roman" panose="02020603050405020304" pitchFamily="18" charset="0"/>
                <a:cs typeface="Times New Roman" panose="02020603050405020304" pitchFamily="18" charset="0"/>
              </a:rPr>
              <a:t>“Ben olsam takmazdım”: Şefkatli görünen ama kibirli bir cümle. “Ben senden güçlüyüm” demenin daha kibar hâli. Yaralı insan bunu duyduğu an susar. Çünkü anlaşılmayacağını bilir.</a:t>
            </a:r>
          </a:p>
          <a:p>
            <a:endParaRPr lang="tr-TR" sz="1200" dirty="0">
              <a:latin typeface="Times New Roman" panose="02020603050405020304" pitchFamily="18" charset="0"/>
              <a:cs typeface="Times New Roman" panose="02020603050405020304" pitchFamily="18" charset="0"/>
            </a:endParaRPr>
          </a:p>
          <a:p>
            <a:endParaRPr sz="1200" dirty="0">
              <a:latin typeface="Times New Roman" panose="02020603050405020304" pitchFamily="18" charset="0"/>
              <a:cs typeface="Times New Roman" panose="02020603050405020304" pitchFamily="18" charset="0"/>
            </a:endParaRPr>
          </a:p>
        </p:txBody>
      </p:sp>
      <p:sp>
        <p:nvSpPr>
          <p:cNvPr id="8" name="object 8"/>
          <p:cNvSpPr txBox="1"/>
          <p:nvPr/>
        </p:nvSpPr>
        <p:spPr>
          <a:xfrm>
            <a:off x="5401789" y="5152416"/>
            <a:ext cx="1947545" cy="194284"/>
          </a:xfrm>
          <a:prstGeom prst="rect">
            <a:avLst/>
          </a:prstGeom>
        </p:spPr>
        <p:txBody>
          <a:bodyPr vert="horz" wrap="square" lIns="0" tIns="12700" rIns="0" bIns="0" rtlCol="0">
            <a:spAutoFit/>
          </a:bodyPr>
          <a:lstStyle/>
          <a:p>
            <a:pPr marL="12700" marR="5080" algn="just">
              <a:lnSpc>
                <a:spcPct val="105400"/>
              </a:lnSpc>
              <a:spcBef>
                <a:spcPts val="100"/>
              </a:spcBef>
            </a:pPr>
            <a:r>
              <a:rPr lang="tr-TR" sz="1200" dirty="0">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p:txBody>
      </p:sp>
      <p:sp>
        <p:nvSpPr>
          <p:cNvPr id="14" name="object 14"/>
          <p:cNvSpPr txBox="1"/>
          <p:nvPr/>
        </p:nvSpPr>
        <p:spPr>
          <a:xfrm>
            <a:off x="6891159" y="10133185"/>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19</a:t>
            </a:r>
            <a:endParaRPr sz="1100" dirty="0">
              <a:latin typeface="Arial"/>
              <a:cs typeface="Arial"/>
            </a:endParaRPr>
          </a:p>
        </p:txBody>
      </p:sp>
      <p:sp>
        <p:nvSpPr>
          <p:cNvPr id="15" name="object 15"/>
          <p:cNvSpPr txBox="1"/>
          <p:nvPr/>
        </p:nvSpPr>
        <p:spPr>
          <a:xfrm>
            <a:off x="5335789" y="10133185"/>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16" name="object 16"/>
          <p:cNvPicPr/>
          <p:nvPr/>
        </p:nvPicPr>
        <p:blipFill>
          <a:blip r:embed="rId3" cstate="print"/>
          <a:stretch>
            <a:fillRect/>
          </a:stretch>
        </p:blipFill>
        <p:spPr>
          <a:xfrm>
            <a:off x="6911999" y="144003"/>
            <a:ext cx="540410" cy="543153"/>
          </a:xfrm>
          <a:prstGeom prst="rect">
            <a:avLst/>
          </a:prstGeom>
        </p:spPr>
      </p:pic>
      <p:sp>
        <p:nvSpPr>
          <p:cNvPr id="19" name="object 3">
            <a:extLst>
              <a:ext uri="{FF2B5EF4-FFF2-40B4-BE49-F238E27FC236}">
                <a16:creationId xmlns:a16="http://schemas.microsoft.com/office/drawing/2014/main" id="{5ACB9B08-A607-B9D9-FC3C-4BD75A2F3BAD}"/>
              </a:ext>
            </a:extLst>
          </p:cNvPr>
          <p:cNvSpPr txBox="1"/>
          <p:nvPr/>
        </p:nvSpPr>
        <p:spPr>
          <a:xfrm>
            <a:off x="1082257" y="773019"/>
            <a:ext cx="1662029" cy="566822"/>
          </a:xfrm>
          <a:prstGeom prst="rect">
            <a:avLst/>
          </a:prstGeom>
        </p:spPr>
        <p:txBody>
          <a:bodyPr vert="horz" wrap="square" lIns="0" tIns="12700" rIns="0" bIns="0" rtlCol="0">
            <a:spAutoFit/>
          </a:bodyPr>
          <a:lstStyle/>
          <a:p>
            <a:pPr marL="12700">
              <a:lnSpc>
                <a:spcPct val="100000"/>
              </a:lnSpc>
              <a:spcBef>
                <a:spcPts val="100"/>
              </a:spcBef>
            </a:pPr>
            <a:r>
              <a:rPr lang="tr-TR" sz="1200" dirty="0" err="1">
                <a:solidFill>
                  <a:srgbClr val="231F20"/>
                </a:solidFill>
                <a:latin typeface="Times New Roman"/>
                <a:cs typeface="Times New Roman"/>
              </a:rPr>
              <a:t>uhu</a:t>
            </a:r>
            <a:r>
              <a:rPr lang="tr-TR" sz="1200" dirty="0">
                <a:solidFill>
                  <a:srgbClr val="231F20"/>
                </a:solidFill>
                <a:latin typeface="Times New Roman"/>
                <a:cs typeface="Times New Roman"/>
              </a:rPr>
              <a:t> yaralıya ‘ UYAN ’ demek </a:t>
            </a:r>
            <a:r>
              <a:rPr lang="tr-TR" sz="1200" dirty="0" err="1">
                <a:solidFill>
                  <a:srgbClr val="231F20"/>
                </a:solidFill>
                <a:latin typeface="Times New Roman"/>
                <a:cs typeface="Times New Roman"/>
              </a:rPr>
              <a:t>Odin’in</a:t>
            </a:r>
            <a:r>
              <a:rPr lang="tr-TR" sz="1200" dirty="0">
                <a:solidFill>
                  <a:srgbClr val="231F20"/>
                </a:solidFill>
                <a:latin typeface="Times New Roman"/>
                <a:cs typeface="Times New Roman"/>
              </a:rPr>
              <a:t> bile kaçındığı bir küstahlıktır.</a:t>
            </a:r>
            <a:endParaRPr sz="1200" dirty="0">
              <a:latin typeface="Times New Roman" panose="02020603050405020304" pitchFamily="18" charset="0"/>
              <a:cs typeface="Times New Roman" panose="02020603050405020304" pitchFamily="18" charset="0"/>
            </a:endParaRPr>
          </a:p>
        </p:txBody>
      </p:sp>
      <p:grpSp>
        <p:nvGrpSpPr>
          <p:cNvPr id="22" name="object 16">
            <a:extLst>
              <a:ext uri="{FF2B5EF4-FFF2-40B4-BE49-F238E27FC236}">
                <a16:creationId xmlns:a16="http://schemas.microsoft.com/office/drawing/2014/main" id="{6B933C26-D6A8-F448-4163-E02A0B897213}"/>
              </a:ext>
            </a:extLst>
          </p:cNvPr>
          <p:cNvGrpSpPr/>
          <p:nvPr/>
        </p:nvGrpSpPr>
        <p:grpSpPr>
          <a:xfrm>
            <a:off x="7081659" y="3490797"/>
            <a:ext cx="348117" cy="294497"/>
            <a:chOff x="4011025" y="4550029"/>
            <a:chExt cx="626745" cy="526415"/>
          </a:xfrm>
          <a:solidFill>
            <a:srgbClr val="FF0000"/>
          </a:solidFill>
        </p:grpSpPr>
        <p:sp>
          <p:nvSpPr>
            <p:cNvPr id="23" name="object 17">
              <a:extLst>
                <a:ext uri="{FF2B5EF4-FFF2-40B4-BE49-F238E27FC236}">
                  <a16:creationId xmlns:a16="http://schemas.microsoft.com/office/drawing/2014/main" id="{859F70E3-F05E-AF34-392A-ED9F5C722532}"/>
                </a:ext>
              </a:extLst>
            </p:cNvPr>
            <p:cNvSpPr/>
            <p:nvPr/>
          </p:nvSpPr>
          <p:spPr>
            <a:xfrm>
              <a:off x="4303435" y="4550029"/>
              <a:ext cx="334010" cy="526415"/>
            </a:xfrm>
            <a:custGeom>
              <a:avLst/>
              <a:gdLst/>
              <a:ahLst/>
              <a:cxnLst/>
              <a:rect l="l" t="t" r="r" b="b"/>
              <a:pathLst>
                <a:path w="334010" h="526414">
                  <a:moveTo>
                    <a:pt x="161582" y="0"/>
                  </a:moveTo>
                  <a:lnTo>
                    <a:pt x="98752" y="10990"/>
                  </a:lnTo>
                  <a:lnTo>
                    <a:pt x="46685" y="43992"/>
                  </a:lnTo>
                  <a:lnTo>
                    <a:pt x="11674" y="94022"/>
                  </a:lnTo>
                  <a:lnTo>
                    <a:pt x="0" y="156197"/>
                  </a:lnTo>
                  <a:lnTo>
                    <a:pt x="2583" y="187771"/>
                  </a:lnTo>
                  <a:lnTo>
                    <a:pt x="23236" y="241186"/>
                  </a:lnTo>
                  <a:lnTo>
                    <a:pt x="63637" y="280908"/>
                  </a:lnTo>
                  <a:lnTo>
                    <a:pt x="118383" y="302893"/>
                  </a:lnTo>
                  <a:lnTo>
                    <a:pt x="150799" y="306997"/>
                  </a:lnTo>
                  <a:lnTo>
                    <a:pt x="134988" y="341543"/>
                  </a:lnTo>
                  <a:lnTo>
                    <a:pt x="112663" y="378793"/>
                  </a:lnTo>
                  <a:lnTo>
                    <a:pt x="83825" y="418743"/>
                  </a:lnTo>
                  <a:lnTo>
                    <a:pt x="48475" y="461391"/>
                  </a:lnTo>
                  <a:lnTo>
                    <a:pt x="120281" y="526021"/>
                  </a:lnTo>
                  <a:lnTo>
                    <a:pt x="157518" y="495813"/>
                  </a:lnTo>
                  <a:lnTo>
                    <a:pt x="191670" y="464106"/>
                  </a:lnTo>
                  <a:lnTo>
                    <a:pt x="222732" y="430896"/>
                  </a:lnTo>
                  <a:lnTo>
                    <a:pt x="250703" y="396180"/>
                  </a:lnTo>
                  <a:lnTo>
                    <a:pt x="275577" y="359956"/>
                  </a:lnTo>
                  <a:lnTo>
                    <a:pt x="301109" y="314559"/>
                  </a:lnTo>
                  <a:lnTo>
                    <a:pt x="319341" y="270854"/>
                  </a:lnTo>
                  <a:lnTo>
                    <a:pt x="330276" y="228837"/>
                  </a:lnTo>
                  <a:lnTo>
                    <a:pt x="333921" y="188506"/>
                  </a:lnTo>
                  <a:lnTo>
                    <a:pt x="330891" y="149058"/>
                  </a:lnTo>
                  <a:lnTo>
                    <a:pt x="306655" y="81283"/>
                  </a:lnTo>
                  <a:lnTo>
                    <a:pt x="259530" y="29789"/>
                  </a:lnTo>
                  <a:lnTo>
                    <a:pt x="197598" y="3309"/>
                  </a:lnTo>
                  <a:lnTo>
                    <a:pt x="161582" y="0"/>
                  </a:lnTo>
                  <a:close/>
                </a:path>
              </a:pathLst>
            </a:custGeom>
            <a:solidFill>
              <a:srgbClr val="C00000"/>
            </a:solidFill>
          </p:spPr>
          <p:txBody>
            <a:bodyPr wrap="square" lIns="0" tIns="0" rIns="0" bIns="0" rtlCol="0"/>
            <a:lstStyle/>
            <a:p>
              <a:endParaRPr dirty="0"/>
            </a:p>
          </p:txBody>
        </p:sp>
        <p:sp>
          <p:nvSpPr>
            <p:cNvPr id="24" name="object 18">
              <a:extLst>
                <a:ext uri="{FF2B5EF4-FFF2-40B4-BE49-F238E27FC236}">
                  <a16:creationId xmlns:a16="http://schemas.microsoft.com/office/drawing/2014/main" id="{AC29E9D6-DDAB-F1B3-2847-13ACD71EDE2F}"/>
                </a:ext>
              </a:extLst>
            </p:cNvPr>
            <p:cNvSpPr/>
            <p:nvPr/>
          </p:nvSpPr>
          <p:spPr>
            <a:xfrm>
              <a:off x="4011025" y="4550029"/>
              <a:ext cx="334010" cy="526415"/>
            </a:xfrm>
            <a:custGeom>
              <a:avLst/>
              <a:gdLst/>
              <a:ahLst/>
              <a:cxnLst/>
              <a:rect l="l" t="t" r="r" b="b"/>
              <a:pathLst>
                <a:path w="334010" h="526414">
                  <a:moveTo>
                    <a:pt x="161582" y="0"/>
                  </a:moveTo>
                  <a:lnTo>
                    <a:pt x="98752" y="10990"/>
                  </a:lnTo>
                  <a:lnTo>
                    <a:pt x="46685" y="43992"/>
                  </a:lnTo>
                  <a:lnTo>
                    <a:pt x="11674" y="94022"/>
                  </a:lnTo>
                  <a:lnTo>
                    <a:pt x="0" y="156197"/>
                  </a:lnTo>
                  <a:lnTo>
                    <a:pt x="2583" y="187771"/>
                  </a:lnTo>
                  <a:lnTo>
                    <a:pt x="23236" y="241186"/>
                  </a:lnTo>
                  <a:lnTo>
                    <a:pt x="63637" y="280908"/>
                  </a:lnTo>
                  <a:lnTo>
                    <a:pt x="118383" y="302893"/>
                  </a:lnTo>
                  <a:lnTo>
                    <a:pt x="150799" y="306997"/>
                  </a:lnTo>
                  <a:lnTo>
                    <a:pt x="134988" y="341543"/>
                  </a:lnTo>
                  <a:lnTo>
                    <a:pt x="112663" y="378793"/>
                  </a:lnTo>
                  <a:lnTo>
                    <a:pt x="83825" y="418743"/>
                  </a:lnTo>
                  <a:lnTo>
                    <a:pt x="48475" y="461391"/>
                  </a:lnTo>
                  <a:lnTo>
                    <a:pt x="120281" y="526021"/>
                  </a:lnTo>
                  <a:lnTo>
                    <a:pt x="157518" y="495813"/>
                  </a:lnTo>
                  <a:lnTo>
                    <a:pt x="191670" y="464106"/>
                  </a:lnTo>
                  <a:lnTo>
                    <a:pt x="222732" y="430896"/>
                  </a:lnTo>
                  <a:lnTo>
                    <a:pt x="250703" y="396180"/>
                  </a:lnTo>
                  <a:lnTo>
                    <a:pt x="275577" y="359956"/>
                  </a:lnTo>
                  <a:lnTo>
                    <a:pt x="301109" y="314559"/>
                  </a:lnTo>
                  <a:lnTo>
                    <a:pt x="319341" y="270854"/>
                  </a:lnTo>
                  <a:lnTo>
                    <a:pt x="330276" y="228837"/>
                  </a:lnTo>
                  <a:lnTo>
                    <a:pt x="333921" y="188506"/>
                  </a:lnTo>
                  <a:lnTo>
                    <a:pt x="330891" y="149058"/>
                  </a:lnTo>
                  <a:lnTo>
                    <a:pt x="306655" y="81283"/>
                  </a:lnTo>
                  <a:lnTo>
                    <a:pt x="259530" y="29789"/>
                  </a:lnTo>
                  <a:lnTo>
                    <a:pt x="197598" y="3309"/>
                  </a:lnTo>
                  <a:lnTo>
                    <a:pt x="161582" y="0"/>
                  </a:lnTo>
                  <a:close/>
                </a:path>
              </a:pathLst>
            </a:custGeom>
            <a:grpFill/>
          </p:spPr>
          <p:txBody>
            <a:bodyPr wrap="square" lIns="0" tIns="0" rIns="0" bIns="0" rtlCol="0"/>
            <a:lstStyle/>
            <a:p>
              <a:endParaRPr/>
            </a:p>
          </p:txBody>
        </p:sp>
      </p:grpSp>
      <p:grpSp>
        <p:nvGrpSpPr>
          <p:cNvPr id="32" name="object 13">
            <a:extLst>
              <a:ext uri="{FF2B5EF4-FFF2-40B4-BE49-F238E27FC236}">
                <a16:creationId xmlns:a16="http://schemas.microsoft.com/office/drawing/2014/main" id="{8385233D-A9F5-0ECB-C266-E62181DAC8EE}"/>
              </a:ext>
            </a:extLst>
          </p:cNvPr>
          <p:cNvGrpSpPr/>
          <p:nvPr/>
        </p:nvGrpSpPr>
        <p:grpSpPr>
          <a:xfrm>
            <a:off x="4806110" y="1148763"/>
            <a:ext cx="334106" cy="317358"/>
            <a:chOff x="2873361" y="900000"/>
            <a:chExt cx="626745" cy="526415"/>
          </a:xfrm>
        </p:grpSpPr>
        <p:sp>
          <p:nvSpPr>
            <p:cNvPr id="33" name="object 14">
              <a:extLst>
                <a:ext uri="{FF2B5EF4-FFF2-40B4-BE49-F238E27FC236}">
                  <a16:creationId xmlns:a16="http://schemas.microsoft.com/office/drawing/2014/main" id="{60CC2C41-A84F-7B89-2E7E-73D7102A3036}"/>
                </a:ext>
              </a:extLst>
            </p:cNvPr>
            <p:cNvSpPr/>
            <p:nvPr/>
          </p:nvSpPr>
          <p:spPr>
            <a:xfrm>
              <a:off x="2873361" y="900000"/>
              <a:ext cx="334010" cy="526415"/>
            </a:xfrm>
            <a:custGeom>
              <a:avLst/>
              <a:gdLst/>
              <a:ahLst/>
              <a:cxnLst/>
              <a:rect l="l" t="t" r="r" b="b"/>
              <a:pathLst>
                <a:path w="334010" h="526415">
                  <a:moveTo>
                    <a:pt x="213639" y="0"/>
                  </a:moveTo>
                  <a:lnTo>
                    <a:pt x="176402" y="30202"/>
                  </a:lnTo>
                  <a:lnTo>
                    <a:pt x="142250" y="61909"/>
                  </a:lnTo>
                  <a:lnTo>
                    <a:pt x="111188" y="95121"/>
                  </a:lnTo>
                  <a:lnTo>
                    <a:pt x="83217" y="129839"/>
                  </a:lnTo>
                  <a:lnTo>
                    <a:pt x="58343" y="166065"/>
                  </a:lnTo>
                  <a:lnTo>
                    <a:pt x="32811" y="211461"/>
                  </a:lnTo>
                  <a:lnTo>
                    <a:pt x="14579" y="255166"/>
                  </a:lnTo>
                  <a:lnTo>
                    <a:pt x="3644" y="297183"/>
                  </a:lnTo>
                  <a:lnTo>
                    <a:pt x="0" y="337515"/>
                  </a:lnTo>
                  <a:lnTo>
                    <a:pt x="3029" y="376962"/>
                  </a:lnTo>
                  <a:lnTo>
                    <a:pt x="27265" y="444737"/>
                  </a:lnTo>
                  <a:lnTo>
                    <a:pt x="74391" y="496231"/>
                  </a:lnTo>
                  <a:lnTo>
                    <a:pt x="136322" y="522711"/>
                  </a:lnTo>
                  <a:lnTo>
                    <a:pt x="172338" y="526021"/>
                  </a:lnTo>
                  <a:lnTo>
                    <a:pt x="205100" y="523274"/>
                  </a:lnTo>
                  <a:lnTo>
                    <a:pt x="262546" y="501284"/>
                  </a:lnTo>
                  <a:lnTo>
                    <a:pt x="307657" y="458529"/>
                  </a:lnTo>
                  <a:lnTo>
                    <a:pt x="331002" y="402431"/>
                  </a:lnTo>
                  <a:lnTo>
                    <a:pt x="333921" y="369824"/>
                  </a:lnTo>
                  <a:lnTo>
                    <a:pt x="331338" y="338249"/>
                  </a:lnTo>
                  <a:lnTo>
                    <a:pt x="310684" y="284834"/>
                  </a:lnTo>
                  <a:lnTo>
                    <a:pt x="270283" y="245113"/>
                  </a:lnTo>
                  <a:lnTo>
                    <a:pt x="215537" y="223127"/>
                  </a:lnTo>
                  <a:lnTo>
                    <a:pt x="183121" y="219024"/>
                  </a:lnTo>
                  <a:lnTo>
                    <a:pt x="198932" y="184477"/>
                  </a:lnTo>
                  <a:lnTo>
                    <a:pt x="221257" y="147227"/>
                  </a:lnTo>
                  <a:lnTo>
                    <a:pt x="250095" y="107278"/>
                  </a:lnTo>
                  <a:lnTo>
                    <a:pt x="285445" y="64630"/>
                  </a:lnTo>
                  <a:lnTo>
                    <a:pt x="213639" y="0"/>
                  </a:lnTo>
                  <a:close/>
                </a:path>
              </a:pathLst>
            </a:custGeom>
            <a:solidFill>
              <a:srgbClr val="C00000"/>
            </a:solidFill>
          </p:spPr>
          <p:txBody>
            <a:bodyPr wrap="square" lIns="0" tIns="0" rIns="0" bIns="0" rtlCol="0"/>
            <a:lstStyle/>
            <a:p>
              <a:endParaRPr/>
            </a:p>
          </p:txBody>
        </p:sp>
        <p:sp>
          <p:nvSpPr>
            <p:cNvPr id="34" name="object 15">
              <a:extLst>
                <a:ext uri="{FF2B5EF4-FFF2-40B4-BE49-F238E27FC236}">
                  <a16:creationId xmlns:a16="http://schemas.microsoft.com/office/drawing/2014/main" id="{F007AD0C-EF59-2731-EA40-559B8DAEDA58}"/>
                </a:ext>
              </a:extLst>
            </p:cNvPr>
            <p:cNvSpPr/>
            <p:nvPr/>
          </p:nvSpPr>
          <p:spPr>
            <a:xfrm>
              <a:off x="3165772" y="900000"/>
              <a:ext cx="334010" cy="526415"/>
            </a:xfrm>
            <a:custGeom>
              <a:avLst/>
              <a:gdLst/>
              <a:ahLst/>
              <a:cxnLst/>
              <a:rect l="l" t="t" r="r" b="b"/>
              <a:pathLst>
                <a:path w="334010" h="526415">
                  <a:moveTo>
                    <a:pt x="213639" y="0"/>
                  </a:moveTo>
                  <a:lnTo>
                    <a:pt x="176402" y="30202"/>
                  </a:lnTo>
                  <a:lnTo>
                    <a:pt x="142250" y="61909"/>
                  </a:lnTo>
                  <a:lnTo>
                    <a:pt x="111188" y="95121"/>
                  </a:lnTo>
                  <a:lnTo>
                    <a:pt x="83217" y="129839"/>
                  </a:lnTo>
                  <a:lnTo>
                    <a:pt x="58343" y="166065"/>
                  </a:lnTo>
                  <a:lnTo>
                    <a:pt x="32811" y="211461"/>
                  </a:lnTo>
                  <a:lnTo>
                    <a:pt x="14579" y="255166"/>
                  </a:lnTo>
                  <a:lnTo>
                    <a:pt x="3644" y="297183"/>
                  </a:lnTo>
                  <a:lnTo>
                    <a:pt x="0" y="337515"/>
                  </a:lnTo>
                  <a:lnTo>
                    <a:pt x="3029" y="376962"/>
                  </a:lnTo>
                  <a:lnTo>
                    <a:pt x="27265" y="444737"/>
                  </a:lnTo>
                  <a:lnTo>
                    <a:pt x="74391" y="496231"/>
                  </a:lnTo>
                  <a:lnTo>
                    <a:pt x="136322" y="522711"/>
                  </a:lnTo>
                  <a:lnTo>
                    <a:pt x="172338" y="526021"/>
                  </a:lnTo>
                  <a:lnTo>
                    <a:pt x="205100" y="523274"/>
                  </a:lnTo>
                  <a:lnTo>
                    <a:pt x="262546" y="501284"/>
                  </a:lnTo>
                  <a:lnTo>
                    <a:pt x="307657" y="458529"/>
                  </a:lnTo>
                  <a:lnTo>
                    <a:pt x="331002" y="402431"/>
                  </a:lnTo>
                  <a:lnTo>
                    <a:pt x="333921" y="369824"/>
                  </a:lnTo>
                  <a:lnTo>
                    <a:pt x="331338" y="338249"/>
                  </a:lnTo>
                  <a:lnTo>
                    <a:pt x="310684" y="284834"/>
                  </a:lnTo>
                  <a:lnTo>
                    <a:pt x="270283" y="245113"/>
                  </a:lnTo>
                  <a:lnTo>
                    <a:pt x="215537" y="223127"/>
                  </a:lnTo>
                  <a:lnTo>
                    <a:pt x="183121" y="219024"/>
                  </a:lnTo>
                  <a:lnTo>
                    <a:pt x="198932" y="184477"/>
                  </a:lnTo>
                  <a:lnTo>
                    <a:pt x="221257" y="147227"/>
                  </a:lnTo>
                  <a:lnTo>
                    <a:pt x="250095" y="107278"/>
                  </a:lnTo>
                  <a:lnTo>
                    <a:pt x="285445" y="64630"/>
                  </a:lnTo>
                  <a:lnTo>
                    <a:pt x="213639" y="0"/>
                  </a:lnTo>
                  <a:close/>
                </a:path>
              </a:pathLst>
            </a:custGeom>
            <a:solidFill>
              <a:srgbClr val="FF0000">
                <a:alpha val="69999"/>
              </a:srgbClr>
            </a:solidFill>
          </p:spPr>
          <p:txBody>
            <a:bodyPr wrap="square" lIns="0" tIns="0" rIns="0" bIns="0" rtlCol="0"/>
            <a:lstStyle/>
            <a:p>
              <a:endParaRPr dirty="0"/>
            </a:p>
          </p:txBody>
        </p:sp>
      </p:grpSp>
      <p:sp>
        <p:nvSpPr>
          <p:cNvPr id="37" name="object 12">
            <a:extLst>
              <a:ext uri="{FF2B5EF4-FFF2-40B4-BE49-F238E27FC236}">
                <a16:creationId xmlns:a16="http://schemas.microsoft.com/office/drawing/2014/main" id="{12342F31-A7C8-E982-2A78-EF4CBC3EDC2B}"/>
              </a:ext>
            </a:extLst>
          </p:cNvPr>
          <p:cNvSpPr txBox="1"/>
          <p:nvPr/>
        </p:nvSpPr>
        <p:spPr>
          <a:xfrm>
            <a:off x="5115913" y="2010655"/>
            <a:ext cx="1901543" cy="1021946"/>
          </a:xfrm>
          <a:prstGeom prst="rect">
            <a:avLst/>
          </a:prstGeom>
          <a:ln>
            <a:noFill/>
          </a:ln>
        </p:spPr>
        <p:txBody>
          <a:bodyPr vert="horz" wrap="square" lIns="0" tIns="12700" rIns="0" bIns="0" rtlCol="0">
            <a:spAutoFit/>
          </a:bodyPr>
          <a:lstStyle/>
          <a:p>
            <a:pPr marL="12700" marR="5080" indent="271780" algn="r">
              <a:lnSpc>
                <a:spcPct val="119100"/>
              </a:lnSpc>
              <a:spcBef>
                <a:spcPts val="100"/>
              </a:spcBef>
            </a:pPr>
            <a:r>
              <a:rPr lang="tr-TR" sz="1400" i="1" spc="60" dirty="0">
                <a:solidFill>
                  <a:srgbClr val="231F20"/>
                </a:solidFill>
                <a:effectLst>
                  <a:outerShdw blurRad="50800" dist="50800" dir="5400000" sx="1000" sy="1000" algn="ctr" rotWithShape="0">
                    <a:srgbClr val="000000"/>
                  </a:outerShdw>
                  <a:reflection blurRad="6350" stA="60000" endA="900" endPos="58000" dir="5400000" sy="-100000" algn="bl" rotWithShape="0"/>
                </a:effectLst>
                <a:latin typeface="Palatino Linotype"/>
                <a:cs typeface="Palatino Linotype"/>
              </a:rPr>
              <a:t>Yaralı ruha sadece yer açılır. Yanındayım, seni düzeltmeye çalışmıyorum, denilir...</a:t>
            </a:r>
          </a:p>
        </p:txBody>
      </p:sp>
      <p:pic>
        <p:nvPicPr>
          <p:cNvPr id="6" name="Resim 5">
            <a:extLst>
              <a:ext uri="{FF2B5EF4-FFF2-40B4-BE49-F238E27FC236}">
                <a16:creationId xmlns:a16="http://schemas.microsoft.com/office/drawing/2014/main" id="{9186DD85-CCE4-A342-E161-47AA311F11DE}"/>
              </a:ext>
            </a:extLst>
          </p:cNvPr>
          <p:cNvPicPr>
            <a:picLocks noChangeAspect="1"/>
          </p:cNvPicPr>
          <p:nvPr/>
        </p:nvPicPr>
        <p:blipFill>
          <a:blip r:embed="rId4" cstate="print">
            <a:alphaModFix amt="84000"/>
            <a:extLst>
              <a:ext uri="{28A0092B-C50C-407E-A947-70E740481C1C}">
                <a14:useLocalDpi xmlns:a14="http://schemas.microsoft.com/office/drawing/2010/main" val="0"/>
              </a:ext>
            </a:extLst>
          </a:blip>
          <a:stretch>
            <a:fillRect/>
          </a:stretch>
        </p:blipFill>
        <p:spPr>
          <a:xfrm>
            <a:off x="4822232" y="4203700"/>
            <a:ext cx="2675333" cy="5135890"/>
          </a:xfrm>
          <a:prstGeom prst="rect">
            <a:avLst/>
          </a:prstGeom>
          <a:effectLst>
            <a:softEdge rad="1016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DEA"/>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59AD6BC-CEE8-F483-D806-44C5F9013EFC}"/>
              </a:ext>
            </a:extLst>
          </p:cNvPr>
          <p:cNvPicPr>
            <a:picLocks noChangeAspect="1"/>
          </p:cNvPicPr>
          <p:nvPr/>
        </p:nvPicPr>
        <p:blipFill>
          <a:blip r:embed="rId2">
            <a:alphaModFix amt="33000"/>
            <a:extLst>
              <a:ext uri="{BEBA8EAE-BF5A-486C-A8C5-ECC9F3942E4B}">
                <a14:imgProps xmlns:a14="http://schemas.microsoft.com/office/drawing/2010/main">
                  <a14:imgLayer r:embed="rId3">
                    <a14:imgEffect>
                      <a14:sharpenSoften amount="22000"/>
                    </a14:imgEffect>
                    <a14:imgEffect>
                      <a14:brightnessContrast contrast="-28000"/>
                    </a14:imgEffect>
                  </a14:imgLayer>
                </a14:imgProps>
              </a:ext>
              <a:ext uri="{28A0092B-C50C-407E-A947-70E740481C1C}">
                <a14:useLocalDpi xmlns:a14="http://schemas.microsoft.com/office/drawing/2010/main" val="0"/>
              </a:ext>
            </a:extLst>
          </a:blip>
          <a:srcRect/>
          <a:stretch/>
        </p:blipFill>
        <p:spPr>
          <a:xfrm>
            <a:off x="0" y="0"/>
            <a:ext cx="7553111" cy="10693400"/>
          </a:xfrm>
          <a:prstGeom prst="rect">
            <a:avLst/>
          </a:prstGeom>
          <a:effectLst>
            <a:outerShdw blurRad="50800" dist="50800" dir="5400000" algn="ctr" rotWithShape="0">
              <a:srgbClr val="EEEDEA"/>
            </a:outerShdw>
          </a:effectLst>
          <a:scene3d>
            <a:camera prst="orthographicFront"/>
            <a:lightRig rig="threePt" dir="t"/>
          </a:scene3d>
          <a:sp3d extrusionH="127000" contourW="12700">
            <a:bevelT w="508000" h="508000"/>
            <a:bevelB w="190500" h="190500"/>
          </a:sp3d>
        </p:spPr>
      </p:pic>
      <p:sp>
        <p:nvSpPr>
          <p:cNvPr id="7" name="Metin kutusu 6">
            <a:extLst>
              <a:ext uri="{FF2B5EF4-FFF2-40B4-BE49-F238E27FC236}">
                <a16:creationId xmlns:a16="http://schemas.microsoft.com/office/drawing/2014/main" id="{78C67296-6F06-2AE6-73BF-BC497D2639FC}"/>
              </a:ext>
            </a:extLst>
          </p:cNvPr>
          <p:cNvSpPr txBox="1"/>
          <p:nvPr/>
        </p:nvSpPr>
        <p:spPr>
          <a:xfrm>
            <a:off x="614255" y="1003300"/>
            <a:ext cx="6324600" cy="5478423"/>
          </a:xfrm>
          <a:prstGeom prst="rect">
            <a:avLst/>
          </a:prstGeom>
          <a:noFill/>
        </p:spPr>
        <p:txBody>
          <a:bodyPr wrap="square">
            <a:spAutoFit/>
          </a:bodyPr>
          <a:lstStyle/>
          <a:p>
            <a:pPr algn="l"/>
            <a:r>
              <a:rPr lang="tr-TR" sz="1400" dirty="0">
                <a:solidFill>
                  <a:schemeClr val="tx1"/>
                </a:solidFill>
                <a:latin typeface="Times New Roman" panose="02020603050405020304" pitchFamily="18" charset="0"/>
                <a:cs typeface="Times New Roman" panose="02020603050405020304" pitchFamily="18" charset="0"/>
              </a:rPr>
              <a:t>Sevgili Okuyucu,</a:t>
            </a: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r>
              <a:rPr lang="tr-TR" sz="1400" dirty="0">
                <a:solidFill>
                  <a:schemeClr val="tx1"/>
                </a:solidFill>
                <a:latin typeface="Times New Roman" panose="02020603050405020304" pitchFamily="18" charset="0"/>
                <a:cs typeface="Times New Roman" panose="02020603050405020304" pitchFamily="18" charset="0"/>
              </a:rPr>
              <a:t>Bizler kapak tasarımlarımızda </a:t>
            </a:r>
            <a:r>
              <a:rPr lang="tr-TR" sz="1400" dirty="0" err="1">
                <a:solidFill>
                  <a:schemeClr val="tx1"/>
                </a:solidFill>
                <a:latin typeface="Times New Roman" panose="02020603050405020304" pitchFamily="18" charset="0"/>
                <a:cs typeface="Times New Roman" panose="02020603050405020304" pitchFamily="18" charset="0"/>
              </a:rPr>
              <a:t>Sabian</a:t>
            </a:r>
            <a:r>
              <a:rPr lang="tr-TR" sz="1400" dirty="0">
                <a:solidFill>
                  <a:schemeClr val="tx1"/>
                </a:solidFill>
                <a:latin typeface="Times New Roman" panose="02020603050405020304" pitchFamily="18" charset="0"/>
                <a:cs typeface="Times New Roman" panose="02020603050405020304" pitchFamily="18" charset="0"/>
              </a:rPr>
              <a:t> sembollerini, anlatmak için değil; farkındalık alanı açmak için kullanırız. Bu ay seçilen kapak sembolümüz de, yaşanmış olanı in-kâr etmeden ama artık başka bir yöne bakma gereğini hatırlatarak konuşur.</a:t>
            </a: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r>
              <a:rPr lang="tr-TR" sz="1400" dirty="0">
                <a:solidFill>
                  <a:schemeClr val="tx1"/>
                </a:solidFill>
                <a:latin typeface="Times New Roman" panose="02020603050405020304" pitchFamily="18" charset="0"/>
                <a:cs typeface="Times New Roman" panose="02020603050405020304" pitchFamily="18" charset="0"/>
              </a:rPr>
              <a:t>Bu ayki </a:t>
            </a:r>
            <a:r>
              <a:rPr lang="tr-TR" sz="1400" dirty="0" err="1">
                <a:solidFill>
                  <a:schemeClr val="tx1"/>
                </a:solidFill>
                <a:latin typeface="Times New Roman" panose="02020603050405020304" pitchFamily="18" charset="0"/>
                <a:cs typeface="Times New Roman" panose="02020603050405020304" pitchFamily="18" charset="0"/>
              </a:rPr>
              <a:t>Sabian</a:t>
            </a:r>
            <a:r>
              <a:rPr lang="tr-TR" sz="1400" dirty="0">
                <a:solidFill>
                  <a:schemeClr val="tx1"/>
                </a:solidFill>
                <a:latin typeface="Times New Roman" panose="02020603050405020304" pitchFamily="18" charset="0"/>
                <a:cs typeface="Times New Roman" panose="02020603050405020304" pitchFamily="18" charset="0"/>
              </a:rPr>
              <a:t> sembolü, </a:t>
            </a:r>
            <a:r>
              <a:rPr lang="tr-TR" sz="1400" dirty="0" err="1">
                <a:solidFill>
                  <a:schemeClr val="tx1"/>
                </a:solidFill>
                <a:latin typeface="Times New Roman" panose="02020603050405020304" pitchFamily="18" charset="0"/>
                <a:cs typeface="Times New Roman" panose="02020603050405020304" pitchFamily="18" charset="0"/>
              </a:rPr>
              <a:t>Zodyağın</a:t>
            </a:r>
            <a:r>
              <a:rPr lang="tr-TR" sz="1400" dirty="0">
                <a:solidFill>
                  <a:schemeClr val="tx1"/>
                </a:solidFill>
                <a:latin typeface="Times New Roman" panose="02020603050405020304" pitchFamily="18" charset="0"/>
                <a:cs typeface="Times New Roman" panose="02020603050405020304" pitchFamily="18" charset="0"/>
              </a:rPr>
              <a:t> ilk derecesi olan 1° Koç ile başlıyor. Bu derece; eskiyi geride bırakıp yeni olana ışık tutmayı, geleni karşılamayı ve hayatta yeniden nabız almayı temsil eder. Hayatı engelleyen ya da akışı kesintiye uğratan durumların temizlenmesi ve ruhsal özgürlüğe alan açılmasıyla ilgilidir.</a:t>
            </a:r>
          </a:p>
          <a:p>
            <a:pPr algn="l"/>
            <a:r>
              <a:rPr lang="tr-TR" sz="1400" dirty="0">
                <a:solidFill>
                  <a:schemeClr val="tx1"/>
                </a:solidFill>
                <a:latin typeface="Times New Roman" panose="02020603050405020304" pitchFamily="18" charset="0"/>
                <a:cs typeface="Times New Roman" panose="02020603050405020304" pitchFamily="18" charset="0"/>
              </a:rPr>
              <a:t>Buradaki vurgu her şeyi sıfırdan yapmak değil; ilerlemeyi durduran yükleri fark edip artık taşımamayı seçebilmektir. Çünkü bazı zincirler, varlıklarıyla değil; bırakıldıkları anda anlamını tamamlar.</a:t>
            </a: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endParaRPr lang="tr-TR" sz="1400" dirty="0">
              <a:solidFill>
                <a:schemeClr val="tx1"/>
              </a:solidFill>
              <a:latin typeface="Times New Roman" panose="02020603050405020304" pitchFamily="18" charset="0"/>
              <a:cs typeface="Times New Roman" panose="02020603050405020304" pitchFamily="18" charset="0"/>
            </a:endParaRPr>
          </a:p>
          <a:p>
            <a:pPr algn="l"/>
            <a:r>
              <a:rPr lang="tr-TR" sz="1400" dirty="0">
                <a:solidFill>
                  <a:schemeClr val="tx1"/>
                </a:solidFill>
                <a:latin typeface="Times New Roman" panose="02020603050405020304" pitchFamily="18" charset="0"/>
                <a:cs typeface="Times New Roman" panose="02020603050405020304" pitchFamily="18" charset="0"/>
              </a:rPr>
              <a:t>Ocak ayı bu yüzden yalnızca yeni bir başlangıç değildir. Bilinçli bir yönü, kararlı bir hareketi temsil eder. Akışı kesen ne varsa fark edildiğinde, hayat yeniden ilerlemeye başlar. Ve özgürlük, tam da bu fark edişle birlikte mümkün olur.</a:t>
            </a:r>
          </a:p>
          <a:p>
            <a:pPr algn="l">
              <a:buNone/>
            </a:pPr>
            <a:br>
              <a:rPr lang="tr-TR" sz="1400" dirty="0">
                <a:solidFill>
                  <a:schemeClr val="tx1"/>
                </a:solidFill>
                <a:latin typeface="Times New Roman" panose="02020603050405020304" pitchFamily="18" charset="0"/>
                <a:cs typeface="Times New Roman" panose="02020603050405020304" pitchFamily="18" charset="0"/>
              </a:rPr>
            </a:br>
            <a:r>
              <a:rPr lang="tr-TR" sz="1400" b="1" dirty="0">
                <a:solidFill>
                  <a:schemeClr val="tx1"/>
                </a:solidFill>
                <a:latin typeface="Times New Roman" panose="02020603050405020304" pitchFamily="18" charset="0"/>
                <a:cs typeface="Times New Roman" panose="02020603050405020304" pitchFamily="18" charset="0"/>
              </a:rPr>
              <a:t>New Spirit Dergi Ekibi </a:t>
            </a:r>
          </a:p>
        </p:txBody>
      </p:sp>
      <p:pic>
        <p:nvPicPr>
          <p:cNvPr id="2" name="Resim 1">
            <a:extLst>
              <a:ext uri="{FF2B5EF4-FFF2-40B4-BE49-F238E27FC236}">
                <a16:creationId xmlns:a16="http://schemas.microsoft.com/office/drawing/2014/main" id="{58AA6262-6ABB-3DFB-4A52-90CEC0ABAE02}"/>
              </a:ext>
            </a:extLst>
          </p:cNvPr>
          <p:cNvPicPr>
            <a:picLocks noChangeAspect="1"/>
          </p:cNvPicPr>
          <p:nvPr/>
        </p:nvPicPr>
        <p:blipFill>
          <a:blip r:embed="rId4"/>
          <a:stretch>
            <a:fillRect/>
          </a:stretch>
        </p:blipFill>
        <p:spPr>
          <a:xfrm>
            <a:off x="6750050" y="212189"/>
            <a:ext cx="536494" cy="542591"/>
          </a:xfrm>
          <a:prstGeom prst="rect">
            <a:avLst/>
          </a:prstGeom>
        </p:spPr>
      </p:pic>
    </p:spTree>
    <p:extLst>
      <p:ext uri="{BB962C8B-B14F-4D97-AF65-F5344CB8AC3E}">
        <p14:creationId xmlns:p14="http://schemas.microsoft.com/office/powerpoint/2010/main" val="3173268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540"/>
            <a:ext cx="7556500" cy="10835640"/>
            <a:chOff x="629436" y="578373"/>
            <a:chExt cx="6999781" cy="9557584"/>
          </a:xfrm>
        </p:grpSpPr>
        <p:pic>
          <p:nvPicPr>
            <p:cNvPr id="3" name="object 3"/>
            <p:cNvPicPr/>
            <p:nvPr/>
          </p:nvPicPr>
          <p:blipFill>
            <a:blip r:embed="rId2">
              <a:extLst>
                <a:ext uri="{28A0092B-C50C-407E-A947-70E740481C1C}">
                  <a14:useLocalDpi xmlns:a14="http://schemas.microsoft.com/office/drawing/2010/main" val="0"/>
                </a:ext>
              </a:extLst>
            </a:blip>
            <a:srcRect/>
            <a:stretch/>
          </p:blipFill>
          <p:spPr>
            <a:xfrm>
              <a:off x="629436" y="578373"/>
              <a:ext cx="6999781" cy="9557584"/>
            </a:xfrm>
            <a:prstGeom prst="rect">
              <a:avLst/>
            </a:prstGeom>
          </p:spPr>
        </p:pic>
        <p:pic>
          <p:nvPicPr>
            <p:cNvPr id="4" name="object 4"/>
            <p:cNvPicPr/>
            <p:nvPr/>
          </p:nvPicPr>
          <p:blipFill>
            <a:blip r:embed="rId3" cstate="print"/>
            <a:stretch>
              <a:fillRect/>
            </a:stretch>
          </p:blipFill>
          <p:spPr>
            <a:xfrm>
              <a:off x="1180662" y="876507"/>
              <a:ext cx="155155" cy="153390"/>
            </a:xfrm>
            <a:prstGeom prst="rect">
              <a:avLst/>
            </a:prstGeom>
          </p:spPr>
        </p:pic>
      </p:grpSp>
      <p:sp>
        <p:nvSpPr>
          <p:cNvPr id="5" name="object 5"/>
          <p:cNvSpPr txBox="1"/>
          <p:nvPr/>
        </p:nvSpPr>
        <p:spPr>
          <a:xfrm>
            <a:off x="806450" y="324528"/>
            <a:ext cx="3886200" cy="182101"/>
          </a:xfrm>
          <a:prstGeom prst="rect">
            <a:avLst/>
          </a:prstGeom>
        </p:spPr>
        <p:txBody>
          <a:bodyPr vert="horz" wrap="square" lIns="0" tIns="12700" rIns="0" bIns="0" rtlCol="0">
            <a:spAutoFit/>
          </a:bodyPr>
          <a:lstStyle/>
          <a:p>
            <a:pPr marL="12700">
              <a:lnSpc>
                <a:spcPct val="100000"/>
              </a:lnSpc>
              <a:spcBef>
                <a:spcPts val="100"/>
              </a:spcBef>
            </a:pPr>
            <a:r>
              <a:rPr lang="tr-TR" sz="1100" spc="-75" dirty="0">
                <a:solidFill>
                  <a:srgbClr val="F8E2C4"/>
                </a:solidFill>
                <a:latin typeface="Arial"/>
                <a:cs typeface="Arial"/>
              </a:rPr>
              <a:t> </a:t>
            </a:r>
            <a:r>
              <a:rPr lang="tr-TR" sz="1100" spc="-75" dirty="0">
                <a:solidFill>
                  <a:srgbClr val="FCF6E4"/>
                </a:solidFill>
                <a:latin typeface="Arial"/>
                <a:cs typeface="Arial"/>
              </a:rPr>
              <a:t>DİLAN YÜKSEL  &amp;  KARMA VE EZOTERİK ASTROLOG </a:t>
            </a:r>
            <a:endParaRPr sz="1100" dirty="0">
              <a:solidFill>
                <a:srgbClr val="FCF6E4"/>
              </a:solidFill>
              <a:latin typeface="Arial"/>
              <a:cs typeface="Arial"/>
            </a:endParaRPr>
          </a:p>
        </p:txBody>
      </p:sp>
      <p:sp>
        <p:nvSpPr>
          <p:cNvPr id="6" name="object 6"/>
          <p:cNvSpPr txBox="1"/>
          <p:nvPr/>
        </p:nvSpPr>
        <p:spPr>
          <a:xfrm>
            <a:off x="145414" y="2227580"/>
            <a:ext cx="1066800" cy="7315200"/>
          </a:xfrm>
          <a:prstGeom prst="rect">
            <a:avLst/>
          </a:prstGeom>
          <a:solidFill>
            <a:srgbClr val="834D33">
              <a:alpha val="51000"/>
            </a:srgbClr>
          </a:solidFill>
          <a:effectLst>
            <a:glow>
              <a:srgbClr val="FBEED7">
                <a:alpha val="61000"/>
              </a:srgbClr>
            </a:glow>
            <a:outerShdw blurRad="50800" dist="50800" dir="5400000" algn="ctr" rotWithShape="0">
              <a:srgbClr val="FBEED7">
                <a:alpha val="51000"/>
              </a:srgbClr>
            </a:outerShdw>
            <a:reflection stA="99000" endPos="0" dir="5400000" sy="-100000" algn="bl" rotWithShape="0"/>
          </a:effectLst>
          <a:scene3d>
            <a:camera prst="orthographicFront"/>
            <a:lightRig rig="threePt" dir="t"/>
          </a:scene3d>
          <a:sp3d extrusionH="101600">
            <a:bevelT w="381000" h="381000" prst="relaxedInset"/>
            <a:bevelB w="152400" h="152400"/>
            <a:contourClr>
              <a:srgbClr val="FBEED7"/>
            </a:contourClr>
          </a:sp3d>
        </p:spPr>
        <p:txBody>
          <a:bodyPr vert="wordArtVert" wrap="none" lIns="0" tIns="48260" rIns="0" bIns="0" rtlCol="0" anchor="b" anchorCtr="1">
            <a:normAutofit fontScale="92500" lnSpcReduction="20000"/>
          </a:bodyPr>
          <a:lstStyle/>
          <a:p>
            <a:pPr algn="ctr"/>
            <a:endParaRPr lang="tr-TR" sz="4400" dirty="0">
              <a:ln w="0"/>
              <a:solidFill>
                <a:srgbClr val="FBEED7"/>
              </a:solidFill>
              <a:effectLst>
                <a:reflection blurRad="203200" stA="3000" endPos="65000" dist="63500" dir="5400000" sy="-100000" algn="bl" rotWithShape="0"/>
              </a:effectLst>
              <a:latin typeface="Times New Roman" panose="02020603050405020304" pitchFamily="18" charset="0"/>
              <a:cs typeface="Times New Roman" panose="02020603050405020304" pitchFamily="18" charset="0"/>
            </a:endParaRPr>
          </a:p>
          <a:p>
            <a:pPr algn="ctr"/>
            <a:r>
              <a:rPr lang="tr-TR" sz="4000" dirty="0">
                <a:ln w="0"/>
                <a:solidFill>
                  <a:srgbClr val="FBEED7"/>
                </a:solidFill>
                <a:latin typeface="Times New Roman" panose="02020603050405020304" pitchFamily="18" charset="0"/>
                <a:cs typeface="Times New Roman" panose="02020603050405020304" pitchFamily="18" charset="0"/>
              </a:rPr>
              <a:t> </a:t>
            </a:r>
            <a:r>
              <a:rPr lang="tr-TR" sz="4000" b="0" cap="none" spc="0" dirty="0">
                <a:ln w="0"/>
                <a:solidFill>
                  <a:srgbClr val="FBEED7"/>
                </a:solidFill>
                <a:effectLst/>
                <a:latin typeface="Times New Roman" panose="02020603050405020304" pitchFamily="18" charset="0"/>
                <a:cs typeface="Times New Roman" panose="02020603050405020304" pitchFamily="18" charset="0"/>
              </a:rPr>
              <a:t>BEN </a:t>
            </a:r>
            <a:r>
              <a:rPr lang="tr-TR" sz="4000" b="0" cap="none" spc="0" dirty="0">
                <a:ln w="0"/>
                <a:solidFill>
                  <a:srgbClr val="FBEED7"/>
                </a:solidFill>
                <a:latin typeface="Times New Roman" panose="02020603050405020304" pitchFamily="18" charset="0"/>
                <a:cs typeface="Times New Roman" panose="02020603050405020304" pitchFamily="18" charset="0"/>
              </a:rPr>
              <a:t>KİMİM </a:t>
            </a:r>
            <a:r>
              <a:rPr lang="tr-TR" sz="4000" b="0" cap="none" spc="0" dirty="0">
                <a:ln w="0"/>
                <a:solidFill>
                  <a:srgbClr val="FBEED7"/>
                </a:solidFill>
                <a:effectLst/>
                <a:latin typeface="Times New Roman" panose="02020603050405020304" pitchFamily="18" charset="0"/>
                <a:cs typeface="Times New Roman" panose="02020603050405020304" pitchFamily="18" charset="0"/>
              </a:rPr>
              <a:t>?</a:t>
            </a:r>
            <a:r>
              <a:rPr lang="tr-TR" sz="4000" dirty="0">
                <a:ln w="0"/>
                <a:solidFill>
                  <a:srgbClr val="FBEED7"/>
                </a:solidFill>
                <a:latin typeface="Times New Roman" panose="02020603050405020304" pitchFamily="18" charset="0"/>
                <a:cs typeface="Times New Roman" panose="02020603050405020304" pitchFamily="18" charset="0"/>
              </a:rPr>
              <a:t> </a:t>
            </a:r>
            <a:endParaRPr lang="tr-TR" sz="4000" b="0" cap="none" spc="0" dirty="0">
              <a:ln w="0"/>
              <a:solidFill>
                <a:srgbClr val="FBEED7"/>
              </a:solidFill>
              <a:effectLst/>
              <a:latin typeface="Times New Roman" panose="02020603050405020304" pitchFamily="18" charset="0"/>
              <a:cs typeface="Times New Roman" panose="02020603050405020304" pitchFamily="18" charset="0"/>
            </a:endParaRPr>
          </a:p>
          <a:p>
            <a:pPr algn="ctr"/>
            <a:endParaRPr lang="tr-TR" sz="3200" b="0" cap="none" spc="0" dirty="0">
              <a:ln w="0"/>
              <a:solidFill>
                <a:srgbClr val="FBEED7"/>
              </a:solidFill>
              <a:effectLst/>
              <a:latin typeface="Times New Roman" panose="02020603050405020304" pitchFamily="18" charset="0"/>
              <a:cs typeface="Times New Roman" panose="02020603050405020304" pitchFamily="18" charset="0"/>
            </a:endParaRPr>
          </a:p>
        </p:txBody>
      </p:sp>
      <p:sp>
        <p:nvSpPr>
          <p:cNvPr id="13" name="object 13"/>
          <p:cNvSpPr txBox="1"/>
          <p:nvPr/>
        </p:nvSpPr>
        <p:spPr>
          <a:xfrm>
            <a:off x="707299" y="10315286"/>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pic>
        <p:nvPicPr>
          <p:cNvPr id="14" name="object 14"/>
          <p:cNvPicPr/>
          <p:nvPr/>
        </p:nvPicPr>
        <p:blipFill>
          <a:blip r:embed="rId4" cstate="print"/>
          <a:stretch>
            <a:fillRect/>
          </a:stretch>
        </p:blipFill>
        <p:spPr>
          <a:xfrm>
            <a:off x="32713" y="170572"/>
            <a:ext cx="540410" cy="54315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FBDBE9">
              <a:alpha val="39999"/>
            </a:srgbClr>
          </a:solidFill>
        </p:spPr>
        <p:txBody>
          <a:bodyPr wrap="square" lIns="0" tIns="0" rIns="0" bIns="0" rtlCol="0"/>
          <a:lstStyle/>
          <a:p>
            <a:endParaRPr/>
          </a:p>
        </p:txBody>
      </p:sp>
      <p:pic>
        <p:nvPicPr>
          <p:cNvPr id="3" name="object 3"/>
          <p:cNvPicPr/>
          <p:nvPr/>
        </p:nvPicPr>
        <p:blipFill>
          <a:blip r:embed="rId2">
            <a:alphaModFix amt="35000"/>
            <a:extLst>
              <a:ext uri="{28A0092B-C50C-407E-A947-70E740481C1C}">
                <a14:useLocalDpi xmlns:a14="http://schemas.microsoft.com/office/drawing/2010/main" val="0"/>
              </a:ext>
            </a:extLst>
          </a:blip>
          <a:srcRect/>
          <a:stretch/>
        </p:blipFill>
        <p:spPr>
          <a:xfrm>
            <a:off x="-3810" y="0"/>
            <a:ext cx="7560309" cy="10833099"/>
          </a:xfrm>
          <a:prstGeom prst="rect">
            <a:avLst/>
          </a:prstGeom>
        </p:spPr>
      </p:pic>
      <p:sp>
        <p:nvSpPr>
          <p:cNvPr id="4" name="object 4"/>
          <p:cNvSpPr txBox="1"/>
          <p:nvPr/>
        </p:nvSpPr>
        <p:spPr>
          <a:xfrm>
            <a:off x="707299" y="840569"/>
            <a:ext cx="1946275" cy="9017790"/>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BEN KİMİM?</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BİRİNCİ EV: BENLİK EVİ</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Astrolojide birinci ev Koç bur-</a:t>
            </a:r>
            <a:r>
              <a:rPr lang="tr-TR" sz="1200" dirty="0" err="1">
                <a:latin typeface="Times New Roman" panose="02020603050405020304" pitchFamily="18" charset="0"/>
                <a:cs typeface="Times New Roman" panose="02020603050405020304" pitchFamily="18" charset="0"/>
              </a:rPr>
              <a:t>cunun</a:t>
            </a:r>
            <a:r>
              <a:rPr lang="tr-TR" sz="1200" dirty="0">
                <a:latin typeface="Times New Roman" panose="02020603050405020304" pitchFamily="18" charset="0"/>
                <a:cs typeface="Times New Roman" panose="02020603050405020304" pitchFamily="18" charset="0"/>
              </a:rPr>
              <a:t> evidir. Bu burç ateş evlerinin öncü niteliğine sahip olan burçtur.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Yöneticisi Mars’tır.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1.Ev ve Koç Burcunun Anlamı: Öncülük, liderlik, ce-</a:t>
            </a:r>
            <a:r>
              <a:rPr lang="tr-TR" sz="1200" dirty="0" err="1">
                <a:latin typeface="Times New Roman" panose="02020603050405020304" pitchFamily="18" charset="0"/>
                <a:cs typeface="Times New Roman" panose="02020603050405020304" pitchFamily="18" charset="0"/>
              </a:rPr>
              <a:t>saret</a:t>
            </a:r>
            <a:r>
              <a:rPr lang="tr-TR" sz="1200" dirty="0">
                <a:latin typeface="Times New Roman" panose="02020603050405020304" pitchFamily="18" charset="0"/>
                <a:cs typeface="Times New Roman" panose="02020603050405020304" pitchFamily="18" charset="0"/>
              </a:rPr>
              <a:t>, azim, atılganlık, risk almaktan çekinmeyen, enerji dolu, güçlü, kararlı, cesur, hırslı ve girişken olma temel özellikleridir. Ani ve hızlı karar veren ve hızlı hareket eden bir yapıdadır. Doğuştan savaşçı bir ruha sahiptir. Onun için engel demek; cesaretle, azimle kazanılacak zaferler demektir. </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1.Ev: Birinci ev astrolojide benlik duygunuzu, başkaları üzerinde bıraktığınız izlenim-</a:t>
            </a:r>
            <a:r>
              <a:rPr lang="tr-TR" sz="1200" dirty="0" err="1">
                <a:latin typeface="Times New Roman" panose="02020603050405020304" pitchFamily="18" charset="0"/>
                <a:cs typeface="Times New Roman" panose="02020603050405020304" pitchFamily="18" charset="0"/>
              </a:rPr>
              <a:t>leri</a:t>
            </a:r>
            <a:r>
              <a:rPr lang="tr-TR" sz="1200" dirty="0">
                <a:latin typeface="Times New Roman" panose="02020603050405020304" pitchFamily="18" charset="0"/>
                <a:cs typeface="Times New Roman" panose="02020603050405020304" pitchFamily="18" charset="0"/>
              </a:rPr>
              <a:t> gösterir.  Kişisel kimliğin nasıl tanımlandığı ve varoluşu-</a:t>
            </a:r>
            <a:r>
              <a:rPr lang="tr-TR" sz="1200" dirty="0" err="1">
                <a:latin typeface="Times New Roman" panose="02020603050405020304" pitchFamily="18" charset="0"/>
                <a:cs typeface="Times New Roman" panose="02020603050405020304" pitchFamily="18" charset="0"/>
              </a:rPr>
              <a:t>nun</a:t>
            </a:r>
            <a:r>
              <a:rPr lang="tr-TR" sz="1200" dirty="0">
                <a:latin typeface="Times New Roman" panose="02020603050405020304" pitchFamily="18" charset="0"/>
                <a:cs typeface="Times New Roman" panose="02020603050405020304" pitchFamily="18" charset="0"/>
              </a:rPr>
              <a:t> evidir.  1.  ev doğum anında yükselen burcumuzu ve dış dünyaya kendimizi nasıl yansıttığımızı gösterir. </a:t>
            </a:r>
            <a:r>
              <a:rPr lang="tr-TR" sz="1200" dirty="0" err="1">
                <a:latin typeface="Times New Roman" panose="02020603050405020304" pitchFamily="18" charset="0"/>
                <a:cs typeface="Times New Roman" panose="02020603050405020304" pitchFamily="18" charset="0"/>
              </a:rPr>
              <a:t>Dışar</a:t>
            </a:r>
            <a:r>
              <a:rPr lang="tr-TR" sz="1200" dirty="0">
                <a:latin typeface="Times New Roman" panose="02020603050405020304" pitchFamily="18" charset="0"/>
                <a:cs typeface="Times New Roman" panose="02020603050405020304" pitchFamily="18" charset="0"/>
              </a:rPr>
              <a:t>-dan insanların bizi nasıl gör-düğünü ve tanımladığını anla-tır.1.ev kimlik oluşturma sürecimizin ilk basamağını oluşturur. Kişinin fiziksel </a:t>
            </a:r>
            <a:r>
              <a:rPr lang="tr-TR" sz="1200" dirty="0" err="1">
                <a:latin typeface="Times New Roman" panose="02020603050405020304" pitchFamily="18" charset="0"/>
                <a:cs typeface="Times New Roman" panose="02020603050405020304" pitchFamily="18" charset="0"/>
              </a:rPr>
              <a:t>gö-rümünü</a:t>
            </a:r>
            <a:r>
              <a:rPr lang="tr-TR" sz="1200" dirty="0">
                <a:latin typeface="Times New Roman" panose="02020603050405020304" pitchFamily="18" charset="0"/>
                <a:cs typeface="Times New Roman" panose="02020603050405020304" pitchFamily="18" charset="0"/>
              </a:rPr>
              <a:t> ve özeliklerini, dış görünüşünü, mizacını, bedeni-</a:t>
            </a:r>
            <a:r>
              <a:rPr lang="tr-TR" sz="1200" dirty="0" err="1">
                <a:latin typeface="Times New Roman" panose="02020603050405020304" pitchFamily="18" charset="0"/>
                <a:cs typeface="Times New Roman" panose="02020603050405020304" pitchFamily="18" charset="0"/>
              </a:rPr>
              <a:t>ni</a:t>
            </a:r>
            <a:r>
              <a:rPr lang="tr-TR" sz="1200" dirty="0">
                <a:latin typeface="Times New Roman" panose="02020603050405020304" pitchFamily="18" charset="0"/>
                <a:cs typeface="Times New Roman" panose="02020603050405020304" pitchFamily="18" charset="0"/>
              </a:rPr>
              <a:t>, genel benliğini, yetenekle-</a:t>
            </a:r>
            <a:r>
              <a:rPr lang="tr-TR" sz="1200" dirty="0" err="1">
                <a:latin typeface="Times New Roman" panose="02020603050405020304" pitchFamily="18" charset="0"/>
                <a:cs typeface="Times New Roman" panose="02020603050405020304" pitchFamily="18" charset="0"/>
              </a:rPr>
              <a:t>rini</a:t>
            </a:r>
            <a:r>
              <a:rPr lang="tr-TR" sz="1200" dirty="0">
                <a:latin typeface="Times New Roman" panose="02020603050405020304" pitchFamily="18" charset="0"/>
                <a:cs typeface="Times New Roman" panose="02020603050405020304" pitchFamily="18" charset="0"/>
              </a:rPr>
              <a:t>, mesleğini ve kişisel kimliği ile onu tanımlayan di-</a:t>
            </a:r>
            <a:r>
              <a:rPr lang="tr-TR" sz="1200" dirty="0" err="1">
                <a:latin typeface="Times New Roman" panose="02020603050405020304" pitchFamily="18" charset="0"/>
                <a:cs typeface="Times New Roman" panose="02020603050405020304" pitchFamily="18" charset="0"/>
              </a:rPr>
              <a:t>namikleri</a:t>
            </a:r>
            <a:r>
              <a:rPr lang="tr-TR" sz="1200" dirty="0">
                <a:latin typeface="Times New Roman" panose="02020603050405020304" pitchFamily="18" charset="0"/>
                <a:cs typeface="Times New Roman" panose="02020603050405020304" pitchFamily="18" charset="0"/>
              </a:rPr>
              <a:t> bize gösterir.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Birinci eve yerleşen gezegen kişiliğin üzerinde direkt olarak etkisini gösteren ve kişi hakkında derin bilgiler kişi </a:t>
            </a:r>
            <a:r>
              <a:rPr lang="tr-TR" sz="1200" dirty="0" err="1">
                <a:latin typeface="Times New Roman" panose="02020603050405020304" pitchFamily="18" charset="0"/>
                <a:cs typeface="Times New Roman" panose="02020603050405020304" pitchFamily="18" charset="0"/>
              </a:rPr>
              <a:t>hakkında.Birinci</a:t>
            </a:r>
            <a:r>
              <a:rPr lang="tr-TR" sz="1200" dirty="0">
                <a:latin typeface="Times New Roman" panose="02020603050405020304" pitchFamily="18" charset="0"/>
                <a:cs typeface="Times New Roman" panose="02020603050405020304" pitchFamily="18" charset="0"/>
              </a:rPr>
              <a:t> eve yerleşmiş</a:t>
            </a:r>
          </a:p>
        </p:txBody>
      </p:sp>
      <p:sp>
        <p:nvSpPr>
          <p:cNvPr id="5" name="object 5"/>
          <p:cNvSpPr txBox="1"/>
          <p:nvPr/>
        </p:nvSpPr>
        <p:spPr>
          <a:xfrm>
            <a:off x="2807371" y="837423"/>
            <a:ext cx="1946275" cy="9017790"/>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gezegen ve bu gezegenin almış olduğu açılar kişilik hakkında bize çok bilgi sunar. Bir insanın birinci evine bir gezegen yerleşmişse, o </a:t>
            </a:r>
            <a:r>
              <a:rPr lang="tr-TR" sz="1200" dirty="0" err="1">
                <a:latin typeface="Times New Roman" panose="02020603050405020304" pitchFamily="18" charset="0"/>
                <a:cs typeface="Times New Roman" panose="02020603050405020304" pitchFamily="18" charset="0"/>
              </a:rPr>
              <a:t>gezege-nin</a:t>
            </a:r>
            <a:r>
              <a:rPr lang="tr-TR" sz="1200" dirty="0">
                <a:latin typeface="Times New Roman" panose="02020603050405020304" pitchFamily="18" charset="0"/>
                <a:cs typeface="Times New Roman" panose="02020603050405020304" pitchFamily="18" charset="0"/>
              </a:rPr>
              <a:t> anlamıyla, o insanın kişi-</a:t>
            </a:r>
            <a:r>
              <a:rPr lang="tr-TR" sz="1200" dirty="0" err="1">
                <a:latin typeface="Times New Roman" panose="02020603050405020304" pitchFamily="18" charset="0"/>
                <a:cs typeface="Times New Roman" panose="02020603050405020304" pitchFamily="18" charset="0"/>
              </a:rPr>
              <a:t>liğini</a:t>
            </a:r>
            <a:r>
              <a:rPr lang="tr-TR" sz="1200" dirty="0">
                <a:latin typeface="Times New Roman" panose="02020603050405020304" pitchFamily="18" charset="0"/>
                <a:cs typeface="Times New Roman" panose="02020603050405020304" pitchFamily="18" charset="0"/>
              </a:rPr>
              <a:t>, karakterini, dış görünü-</a:t>
            </a:r>
            <a:r>
              <a:rPr lang="tr-TR" sz="1200" dirty="0" err="1">
                <a:latin typeface="Times New Roman" panose="02020603050405020304" pitchFamily="18" charset="0"/>
                <a:cs typeface="Times New Roman" panose="02020603050405020304" pitchFamily="18" charset="0"/>
              </a:rPr>
              <a:t>şünü</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tanımlayabiliriz.Başka</a:t>
            </a:r>
            <a:r>
              <a:rPr lang="tr-TR" sz="1200" dirty="0">
                <a:latin typeface="Times New Roman" panose="02020603050405020304" pitchFamily="18" charset="0"/>
                <a:cs typeface="Times New Roman" panose="02020603050405020304" pitchFamily="18" charset="0"/>
              </a:rPr>
              <a:t> bir deyişle, kişinin birinci evinde bulunan gezegen her neyse di-</a:t>
            </a:r>
            <a:r>
              <a:rPr lang="tr-TR" sz="1200" dirty="0" err="1">
                <a:latin typeface="Times New Roman" panose="02020603050405020304" pitchFamily="18" charset="0"/>
                <a:cs typeface="Times New Roman" panose="02020603050405020304" pitchFamily="18" charset="0"/>
              </a:rPr>
              <a:t>rekt</a:t>
            </a:r>
            <a:r>
              <a:rPr lang="tr-TR" sz="1200" dirty="0">
                <a:latin typeface="Times New Roman" panose="02020603050405020304" pitchFamily="18" charset="0"/>
                <a:cs typeface="Times New Roman" panose="02020603050405020304" pitchFamily="18" charset="0"/>
              </a:rPr>
              <a:t> bize o kişinin mizacını ve karakteristik özelliklerini anla-</a:t>
            </a:r>
            <a:r>
              <a:rPr lang="tr-TR" sz="1200" dirty="0" err="1">
                <a:latin typeface="Times New Roman" panose="02020603050405020304" pitchFamily="18" charset="0"/>
                <a:cs typeface="Times New Roman" panose="02020603050405020304" pitchFamily="18" charset="0"/>
              </a:rPr>
              <a:t>mamız</a:t>
            </a:r>
            <a:r>
              <a:rPr lang="tr-TR" sz="1200" dirty="0">
                <a:latin typeface="Times New Roman" panose="02020603050405020304" pitchFamily="18" charset="0"/>
                <a:cs typeface="Times New Roman" panose="02020603050405020304" pitchFamily="18" charset="0"/>
              </a:rPr>
              <a:t> için bir fırsat sunar. Bunu örneklendirmek gerekir-se bir kişinin 1. evine yerleşmiş GÜNEŞ varsa: Bu kişi doğuştan liderlik özeliğine sahip ve özel bir ruh diyebiliriz.</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1. evdeki Güneş iyi açılarla destekleniyorsa Güneş’in </a:t>
            </a:r>
            <a:r>
              <a:rPr lang="tr-TR" sz="1200" dirty="0" err="1">
                <a:latin typeface="Times New Roman" panose="02020603050405020304" pitchFamily="18" charset="0"/>
                <a:cs typeface="Times New Roman" panose="02020603050405020304" pitchFamily="18" charset="0"/>
              </a:rPr>
              <a:t>büt</a:t>
            </a:r>
            <a:r>
              <a:rPr lang="tr-TR" sz="1200" dirty="0">
                <a:latin typeface="Times New Roman" panose="02020603050405020304" pitchFamily="18" charset="0"/>
                <a:cs typeface="Times New Roman" panose="02020603050405020304" pitchFamily="18" charset="0"/>
              </a:rPr>
              <a:t>-ün enerjisi bu kişinin üzerine yansıyarak, bu kişinin ışıl </a:t>
            </a:r>
            <a:r>
              <a:rPr lang="tr-TR" sz="1200" dirty="0" err="1">
                <a:latin typeface="Times New Roman" panose="02020603050405020304" pitchFamily="18" charset="0"/>
                <a:cs typeface="Times New Roman" panose="02020603050405020304" pitchFamily="18" charset="0"/>
              </a:rPr>
              <a:t>ışıl</a:t>
            </a:r>
            <a:r>
              <a:rPr lang="tr-TR" sz="1200" dirty="0">
                <a:latin typeface="Times New Roman" panose="02020603050405020304" pitchFamily="18" charset="0"/>
                <a:cs typeface="Times New Roman" panose="02020603050405020304" pitchFamily="18" charset="0"/>
              </a:rPr>
              <a:t> parlamasına sebep olur. Girdiği ortamda karizmasıyla dikkat çeker. Özgüveni yüksek olur. Kendisini güçlü bir şekilde ifade etmeyi ve iletişim kur-</a:t>
            </a:r>
            <a:r>
              <a:rPr lang="tr-TR" sz="1200" dirty="0" err="1">
                <a:latin typeface="Times New Roman" panose="02020603050405020304" pitchFamily="18" charset="0"/>
                <a:cs typeface="Times New Roman" panose="02020603050405020304" pitchFamily="18" charset="0"/>
              </a:rPr>
              <a:t>mayı</a:t>
            </a:r>
            <a:r>
              <a:rPr lang="tr-TR" sz="1200" dirty="0">
                <a:latin typeface="Times New Roman" panose="02020603050405020304" pitchFamily="18" charset="0"/>
                <a:cs typeface="Times New Roman" panose="02020603050405020304" pitchFamily="18" charset="0"/>
              </a:rPr>
              <a:t> çok iyi bilir. Cazibesiyle insanların üzerinde çok büyük bir etki bırakır. Kendini seven ve kendine saygı duyan bir karakter olur. Dış görünüş onun için çok önemlidir. Bu yüzden sağlık, giyim, bakım konularında kendine çok iyi bakar. Çevresindeki insanlara liderlik yapan, yeni başlangıç-</a:t>
            </a:r>
            <a:r>
              <a:rPr lang="tr-TR" sz="1200" dirty="0" err="1">
                <a:latin typeface="Times New Roman" panose="02020603050405020304" pitchFamily="18" charset="0"/>
                <a:cs typeface="Times New Roman" panose="02020603050405020304" pitchFamily="18" charset="0"/>
              </a:rPr>
              <a:t>lar</a:t>
            </a:r>
            <a:r>
              <a:rPr lang="tr-TR" sz="1200" dirty="0">
                <a:latin typeface="Times New Roman" panose="02020603050405020304" pitchFamily="18" charset="0"/>
                <a:cs typeface="Times New Roman" panose="02020603050405020304" pitchFamily="18" charset="0"/>
              </a:rPr>
              <a:t> ve adımlar için onları cesaretlendiren, “hadi </a:t>
            </a:r>
            <a:r>
              <a:rPr lang="tr-TR" sz="1200" dirty="0" err="1">
                <a:latin typeface="Times New Roman" panose="02020603050405020304" pitchFamily="18" charset="0"/>
                <a:cs typeface="Times New Roman" panose="02020603050405020304" pitchFamily="18" charset="0"/>
              </a:rPr>
              <a:t>yapabi</a:t>
            </a:r>
            <a:r>
              <a:rPr lang="tr-TR" sz="1200" dirty="0">
                <a:latin typeface="Times New Roman" panose="02020603050405020304" pitchFamily="18" charset="0"/>
                <a:cs typeface="Times New Roman" panose="02020603050405020304" pitchFamily="18" charset="0"/>
              </a:rPr>
              <a:t>-lirsin, sana güveniyorum, sen yaparsın” gibi sözleriyle destek sunan kişidir. Güçlü bir duruşu ve imajı vardır. Kuvvetli bir iradeye ve bünyeye de sahiptir. Eğer birinci evdeki Güneş ateş elementine sahip bir burçtaysa</a:t>
            </a:r>
          </a:p>
        </p:txBody>
      </p:sp>
      <p:sp>
        <p:nvSpPr>
          <p:cNvPr id="6" name="object 6"/>
          <p:cNvSpPr txBox="1"/>
          <p:nvPr/>
        </p:nvSpPr>
        <p:spPr>
          <a:xfrm>
            <a:off x="4907443" y="834473"/>
            <a:ext cx="2004556" cy="9017790"/>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veya yükselen burcu ateş elementine sahip bir burçsa, bu kişi doğuştan savaşçı bir ruha sahip olur. Tuttuğunu koparan, mücadele etmekten çekinme-yen, hedeflerine ulaşmak için gözü kara olurlar. </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Güneş birinci evde rahat etmediği bir burçtaysa veya zorlu açılar alıyorsa; Güneş’in olumsuz taraflarını göstermeye meyilli olabilir. Aşırı kibirli ve kendini beğenmiş, sadece kendini önemseyen, başkaları-</a:t>
            </a:r>
            <a:r>
              <a:rPr lang="tr-TR" sz="1200" dirty="0" err="1">
                <a:latin typeface="Times New Roman" panose="02020603050405020304" pitchFamily="18" charset="0"/>
                <a:cs typeface="Times New Roman" panose="02020603050405020304" pitchFamily="18" charset="0"/>
              </a:rPr>
              <a:t>nı</a:t>
            </a:r>
            <a:r>
              <a:rPr lang="tr-TR" sz="1200" dirty="0">
                <a:latin typeface="Times New Roman" panose="02020603050405020304" pitchFamily="18" charset="0"/>
                <a:cs typeface="Times New Roman" panose="02020603050405020304" pitchFamily="18" charset="0"/>
              </a:rPr>
              <a:t> gözü görmeyen bir yapı verebilir. Bencil hep ben, hep bana, bana </a:t>
            </a:r>
            <a:r>
              <a:rPr lang="tr-TR" sz="1200" dirty="0" err="1">
                <a:latin typeface="Times New Roman" panose="02020603050405020304" pitchFamily="18" charset="0"/>
                <a:cs typeface="Times New Roman" panose="02020603050405020304" pitchFamily="18" charset="0"/>
              </a:rPr>
              <a:t>diyebilir.Egosu</a:t>
            </a:r>
            <a:r>
              <a:rPr lang="tr-TR" sz="1200" dirty="0">
                <a:latin typeface="Times New Roman" panose="02020603050405020304" pitchFamily="18" charset="0"/>
                <a:cs typeface="Times New Roman" panose="02020603050405020304" pitchFamily="18" charset="0"/>
              </a:rPr>
              <a:t> ta-</a:t>
            </a:r>
            <a:r>
              <a:rPr lang="tr-TR" sz="1200" dirty="0" err="1">
                <a:latin typeface="Times New Roman" panose="02020603050405020304" pitchFamily="18" charset="0"/>
                <a:cs typeface="Times New Roman" panose="02020603050405020304" pitchFamily="18" charset="0"/>
              </a:rPr>
              <a:t>van</a:t>
            </a:r>
            <a:r>
              <a:rPr lang="tr-TR" sz="1200" dirty="0">
                <a:latin typeface="Times New Roman" panose="02020603050405020304" pitchFamily="18" charset="0"/>
                <a:cs typeface="Times New Roman" panose="02020603050405020304" pitchFamily="18" charset="0"/>
              </a:rPr>
              <a:t>, burnunun dikine giden, o büyük gururlarıyla burnu hava-da dolaşan kişiler olabilirler Tabi burada Güneş’e açı yapan gezegen de çok </a:t>
            </a:r>
            <a:r>
              <a:rPr lang="tr-TR" sz="1200" dirty="0" err="1">
                <a:latin typeface="Times New Roman" panose="02020603050405020304" pitchFamily="18" charset="0"/>
                <a:cs typeface="Times New Roman" panose="02020603050405020304" pitchFamily="18" charset="0"/>
              </a:rPr>
              <a:t>önemlidir.O</a:t>
            </a:r>
            <a:r>
              <a:rPr lang="tr-TR" sz="1200" dirty="0">
                <a:latin typeface="Times New Roman" panose="02020603050405020304" pitchFamily="18" charset="0"/>
                <a:cs typeface="Times New Roman" panose="02020603050405020304" pitchFamily="18" charset="0"/>
              </a:rPr>
              <a:t> gezegenin anlamlarıyla, yönle-</a:t>
            </a:r>
            <a:r>
              <a:rPr lang="tr-TR" sz="1200" dirty="0" err="1">
                <a:latin typeface="Times New Roman" panose="02020603050405020304" pitchFamily="18" charset="0"/>
                <a:cs typeface="Times New Roman" panose="02020603050405020304" pitchFamily="18" charset="0"/>
              </a:rPr>
              <a:t>riyle</a:t>
            </a:r>
            <a:r>
              <a:rPr lang="tr-TR" sz="1200" dirty="0">
                <a:latin typeface="Times New Roman" panose="02020603050405020304" pitchFamily="18" charset="0"/>
                <a:cs typeface="Times New Roman" panose="02020603050405020304" pitchFamily="18" charset="0"/>
              </a:rPr>
              <a:t> birlikte    değerlendirilince bu kişinin karakteri ve kişiliği hakkında daha çok bilgi ediniriz.</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 AY birinci evdeyse; güzel yüzlü olurlar. İnsanlara annelik, babalık yapan, yediren, içiren besleyen, koruyan ve kollayan kişiler olurlar. Hani deriz ya; “benim annemin, babamın yap-</a:t>
            </a:r>
            <a:r>
              <a:rPr lang="tr-TR" sz="1200" dirty="0" err="1">
                <a:latin typeface="Times New Roman" panose="02020603050405020304" pitchFamily="18" charset="0"/>
                <a:cs typeface="Times New Roman" panose="02020603050405020304" pitchFamily="18" charset="0"/>
              </a:rPr>
              <a:t>madığı</a:t>
            </a:r>
            <a:r>
              <a:rPr lang="tr-TR" sz="1200" dirty="0">
                <a:latin typeface="Times New Roman" panose="02020603050405020304" pitchFamily="18" charset="0"/>
                <a:cs typeface="Times New Roman" panose="02020603050405020304" pitchFamily="18" charset="0"/>
              </a:rPr>
              <a:t> iyiliği şu kişi yaptı”. Ya da o kişiye; “Bana babam gibi, annem gibi, sahip çıktı, korudu, kolladı, yedirdi, içirdi” deriz. Veyahut “bana babalık yaptı, annelik yaptı” deriz. Çünkü onlar istemsizce iç güdüsel olarak anaç bir yapıya sahiptir.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Bulunduğu burç bize hangi konularda besleyiciliğini sunacağının ipuçlarını verir.  Birinci evinde Ay olan kişilerin ruh halleri de çok değişken olur. </a:t>
            </a:r>
          </a:p>
        </p:txBody>
      </p:sp>
      <p:sp>
        <p:nvSpPr>
          <p:cNvPr id="12" name="object 12"/>
          <p:cNvSpPr txBox="1"/>
          <p:nvPr/>
        </p:nvSpPr>
        <p:spPr>
          <a:xfrm>
            <a:off x="6710005" y="10173067"/>
            <a:ext cx="190500" cy="193040"/>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21</a:t>
            </a:r>
            <a:endParaRPr sz="1100" dirty="0">
              <a:latin typeface="Arial"/>
              <a:cs typeface="Arial"/>
            </a:endParaRPr>
          </a:p>
        </p:txBody>
      </p:sp>
      <p:sp>
        <p:nvSpPr>
          <p:cNvPr id="13" name="object 13"/>
          <p:cNvSpPr txBox="1"/>
          <p:nvPr/>
        </p:nvSpPr>
        <p:spPr>
          <a:xfrm>
            <a:off x="5192488" y="10173067"/>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14" name="object 14"/>
          <p:cNvPicPr/>
          <p:nvPr/>
        </p:nvPicPr>
        <p:blipFill>
          <a:blip r:embed="rId3" cstate="print"/>
          <a:stretch>
            <a:fillRect/>
          </a:stretch>
        </p:blipFill>
        <p:spPr>
          <a:xfrm>
            <a:off x="6911999" y="144003"/>
            <a:ext cx="540410" cy="54315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3116AD2-8A1D-4EC9-2880-C52C53BCE4A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1875B99-D1BE-9248-6C44-BC04B87EA647}"/>
              </a:ext>
            </a:extLst>
          </p:cNvPr>
          <p:cNvSpPr/>
          <p:nvPr/>
        </p:nvSpPr>
        <p:spPr>
          <a:xfrm>
            <a:off x="0" y="0"/>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FBDBE9">
              <a:alpha val="39999"/>
            </a:srgbClr>
          </a:solidFill>
        </p:spPr>
        <p:txBody>
          <a:bodyPr wrap="square" lIns="0" tIns="0" rIns="0" bIns="0" rtlCol="0"/>
          <a:lstStyle/>
          <a:p>
            <a:endParaRPr/>
          </a:p>
        </p:txBody>
      </p:sp>
      <p:pic>
        <p:nvPicPr>
          <p:cNvPr id="3" name="object 3">
            <a:extLst>
              <a:ext uri="{FF2B5EF4-FFF2-40B4-BE49-F238E27FC236}">
                <a16:creationId xmlns:a16="http://schemas.microsoft.com/office/drawing/2014/main" id="{2A8B4C08-894D-9728-C611-25EAFE860E24}"/>
              </a:ext>
            </a:extLst>
          </p:cNvPr>
          <p:cNvPicPr/>
          <p:nvPr/>
        </p:nvPicPr>
        <p:blipFill>
          <a:blip r:embed="rId2">
            <a:alphaModFix amt="35000"/>
            <a:extLst>
              <a:ext uri="{28A0092B-C50C-407E-A947-70E740481C1C}">
                <a14:useLocalDpi xmlns:a14="http://schemas.microsoft.com/office/drawing/2010/main" val="0"/>
              </a:ext>
            </a:extLst>
          </a:blip>
          <a:srcRect/>
          <a:stretch/>
        </p:blipFill>
        <p:spPr>
          <a:xfrm>
            <a:off x="0" y="0"/>
            <a:ext cx="7556500" cy="10833099"/>
          </a:xfrm>
          <a:prstGeom prst="rect">
            <a:avLst/>
          </a:prstGeom>
        </p:spPr>
      </p:pic>
      <p:sp>
        <p:nvSpPr>
          <p:cNvPr id="4" name="object 4">
            <a:extLst>
              <a:ext uri="{FF2B5EF4-FFF2-40B4-BE49-F238E27FC236}">
                <a16:creationId xmlns:a16="http://schemas.microsoft.com/office/drawing/2014/main" id="{8217530F-9111-1223-8835-652813837B28}"/>
              </a:ext>
            </a:extLst>
          </p:cNvPr>
          <p:cNvSpPr txBox="1"/>
          <p:nvPr/>
        </p:nvSpPr>
        <p:spPr>
          <a:xfrm>
            <a:off x="707299" y="840569"/>
            <a:ext cx="1946275" cy="9017790"/>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Çünkü duygularıyla hareket eden, var olan bir yapıları vardır. Ay hepimizin bildiği üzere duygu ve hislerimizi temsil eder; haliyle bu kişi duygularıyla hareket eden biri olur.  Onu gün içinde; değişken ruh hallerinde görebilirsiniz.  Eline mendili almış ağladığını da göre bilirsiniz. Birkaç saat sonra o halinden eser kalma-</a:t>
            </a:r>
            <a:r>
              <a:rPr lang="tr-TR" sz="1200" dirty="0" err="1">
                <a:latin typeface="Times New Roman" panose="02020603050405020304" pitchFamily="18" charset="0"/>
                <a:cs typeface="Times New Roman" panose="02020603050405020304" pitchFamily="18" charset="0"/>
              </a:rPr>
              <a:t>mış</a:t>
            </a:r>
            <a:r>
              <a:rPr lang="tr-TR" sz="1200" dirty="0">
                <a:latin typeface="Times New Roman" panose="02020603050405020304" pitchFamily="18" charset="0"/>
                <a:cs typeface="Times New Roman" panose="02020603050405020304" pitchFamily="18" charset="0"/>
              </a:rPr>
              <a:t>, şen şakrak, kahkahalar atan sesi öteden duyulan ve kendinizi onu hayretler içerisinde izleyen konumda da bulabilirsiniz. “Bir gülerim, bir ağlarım” sözü tam da onları anlatır. Sezgileri oldukça </a:t>
            </a:r>
            <a:r>
              <a:rPr lang="tr-TR" sz="1200" dirty="0" err="1">
                <a:latin typeface="Times New Roman" panose="02020603050405020304" pitchFamily="18" charset="0"/>
                <a:cs typeface="Times New Roman" panose="02020603050405020304" pitchFamily="18" charset="0"/>
              </a:rPr>
              <a:t>kuv-vetlidir</a:t>
            </a:r>
            <a:r>
              <a:rPr lang="tr-TR" sz="1200" dirty="0">
                <a:latin typeface="Times New Roman" panose="02020603050405020304" pitchFamily="18" charset="0"/>
                <a:cs typeface="Times New Roman" panose="02020603050405020304" pitchFamily="18" charset="0"/>
              </a:rPr>
              <a:t>. Kilo almaya meyilli bir yapıları olur. Anneleri ve kadın figürler bu kişinin hayatında büyük rol oynar. Et-raflarında olup bitene karşı aşırı hassas ve duygusal olur-</a:t>
            </a:r>
            <a:r>
              <a:rPr lang="tr-TR" sz="1200" dirty="0" err="1">
                <a:latin typeface="Times New Roman" panose="02020603050405020304" pitchFamily="18" charset="0"/>
                <a:cs typeface="Times New Roman" panose="02020603050405020304" pitchFamily="18" charset="0"/>
              </a:rPr>
              <a:t>lar</a:t>
            </a:r>
            <a:r>
              <a:rPr lang="tr-TR" sz="1200" dirty="0">
                <a:latin typeface="Times New Roman" panose="02020603050405020304" pitchFamily="18" charset="0"/>
                <a:cs typeface="Times New Roman" panose="02020603050405020304" pitchFamily="18" charset="0"/>
              </a:rPr>
              <a:t>. Çabuk etkilenirler.  Empati yönleri gelişmiştir. Duygu ön planda olduğu için, onlar için duygu her şeydir. Rüyaları ve sezip söyledikleri şeyler çıka-bilir.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Ay birinci evde diğer geze-genlerden olumsuz açılar alı-yorsa “kişi, anne ve kadın fi-gürlerinin olumsuz etkilerine maruz kalır; maruz kaldığı bu etkilerle ruhsal, psikolojik sorunlar yaşayabilir. Kişilik “duygularla var olduğu için aşırı duygusal, her şeyi </a:t>
            </a:r>
            <a:r>
              <a:rPr lang="tr-TR" sz="1200" dirty="0" err="1">
                <a:latin typeface="Times New Roman" panose="02020603050405020304" pitchFamily="18" charset="0"/>
                <a:cs typeface="Times New Roman" panose="02020603050405020304" pitchFamily="18" charset="0"/>
              </a:rPr>
              <a:t>ken</a:t>
            </a:r>
            <a:r>
              <a:rPr lang="tr-TR" sz="1200" dirty="0">
                <a:latin typeface="Times New Roman" panose="02020603050405020304" pitchFamily="18" charset="0"/>
                <a:cs typeface="Times New Roman" panose="02020603050405020304" pitchFamily="18" charset="0"/>
              </a:rPr>
              <a:t>-dine dert eden, aşırı hassas, hemen üzülen, kafasına takan, çabuk etkilenen, kendini </a:t>
            </a:r>
            <a:r>
              <a:rPr lang="tr-TR" sz="1200" dirty="0" err="1">
                <a:latin typeface="Times New Roman" panose="02020603050405020304" pitchFamily="18" charset="0"/>
                <a:cs typeface="Times New Roman" panose="02020603050405020304" pitchFamily="18" charset="0"/>
              </a:rPr>
              <a:t>yıpra</a:t>
            </a:r>
            <a:r>
              <a:rPr lang="tr-TR" sz="1200" dirty="0">
                <a:latin typeface="Times New Roman" panose="02020603050405020304" pitchFamily="18" charset="0"/>
                <a:cs typeface="Times New Roman" panose="02020603050405020304" pitchFamily="18" charset="0"/>
              </a:rPr>
              <a:t>-tan biri olur.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VENÜS birinci evdeyse fiziksel görünüşleri orantılı ve uyumlu </a:t>
            </a:r>
            <a:r>
              <a:rPr lang="tr-TR" sz="1200" dirty="0" err="1">
                <a:latin typeface="Times New Roman" panose="02020603050405020304" pitchFamily="18" charset="0"/>
                <a:cs typeface="Times New Roman" panose="02020603050405020304" pitchFamily="18" charset="0"/>
              </a:rPr>
              <a:t>olacaktır.Bir</a:t>
            </a:r>
            <a:r>
              <a:rPr lang="tr-TR" sz="1200" dirty="0">
                <a:latin typeface="Times New Roman" panose="02020603050405020304" pitchFamily="18" charset="0"/>
                <a:cs typeface="Times New Roman" panose="02020603050405020304" pitchFamily="18" charset="0"/>
              </a:rPr>
              <a:t> de iyi açılarda ve güçlü olduğu bir </a:t>
            </a:r>
          </a:p>
        </p:txBody>
      </p:sp>
      <p:sp>
        <p:nvSpPr>
          <p:cNvPr id="5" name="object 5">
            <a:extLst>
              <a:ext uri="{FF2B5EF4-FFF2-40B4-BE49-F238E27FC236}">
                <a16:creationId xmlns:a16="http://schemas.microsoft.com/office/drawing/2014/main" id="{1A189796-CDD7-3803-242C-297A3FAF119E}"/>
              </a:ext>
            </a:extLst>
          </p:cNvPr>
          <p:cNvSpPr txBox="1"/>
          <p:nvPr/>
        </p:nvSpPr>
        <p:spPr>
          <a:xfrm>
            <a:off x="2807371" y="837423"/>
            <a:ext cx="1946275" cy="9209829"/>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burçtaysa “Allah özene bezene yaratmış; tabirini bu kişiler için kullanabiliriz. Genel olarak Venüs’ü birinci evde olanlar zarif, kibar, nazik ve hoş görülüdür. Dış görünüşlerine de çok dikkat ederler; bu yüzden çok zevkli seçimler yaparak, adeta bir modacı gibi giyinirler. </a:t>
            </a:r>
            <a:r>
              <a:rPr lang="tr-TR" sz="1200" dirty="0" err="1">
                <a:latin typeface="Times New Roman" panose="02020603050405020304" pitchFamily="18" charset="0"/>
                <a:cs typeface="Times New Roman" panose="02020603050405020304" pitchFamily="18" charset="0"/>
              </a:rPr>
              <a:t>Cazibeleriyle,Konuşma</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şekliy</a:t>
            </a:r>
            <a:r>
              <a:rPr lang="tr-TR" sz="1200" dirty="0">
                <a:latin typeface="Times New Roman" panose="02020603050405020304" pitchFamily="18" charset="0"/>
                <a:cs typeface="Times New Roman" panose="02020603050405020304" pitchFamily="18" charset="0"/>
              </a:rPr>
              <a:t>-le, hal ve tavırlarıyla da insan-</a:t>
            </a:r>
            <a:r>
              <a:rPr lang="tr-TR" sz="1200" dirty="0" err="1">
                <a:latin typeface="Times New Roman" panose="02020603050405020304" pitchFamily="18" charset="0"/>
                <a:cs typeface="Times New Roman" panose="02020603050405020304" pitchFamily="18" charset="0"/>
              </a:rPr>
              <a:t>lar</a:t>
            </a:r>
            <a:r>
              <a:rPr lang="tr-TR" sz="1200" dirty="0">
                <a:latin typeface="Times New Roman" panose="02020603050405020304" pitchFamily="18" charset="0"/>
                <a:cs typeface="Times New Roman" panose="02020603050405020304" pitchFamily="18" charset="0"/>
              </a:rPr>
              <a:t> üzerinde etki bırakırlar. Çekici, al </a:t>
            </a:r>
            <a:r>
              <a:rPr lang="tr-TR" sz="1200" dirty="0" err="1">
                <a:latin typeface="Times New Roman" panose="02020603050405020304" pitchFamily="18" charset="0"/>
                <a:cs typeface="Times New Roman" panose="02020603050405020304" pitchFamily="18" charset="0"/>
              </a:rPr>
              <a:t>benisi</a:t>
            </a:r>
            <a:r>
              <a:rPr lang="tr-TR" sz="1200" dirty="0">
                <a:latin typeface="Times New Roman" panose="02020603050405020304" pitchFamily="18" charset="0"/>
                <a:cs typeface="Times New Roman" panose="02020603050405020304" pitchFamily="18" charset="0"/>
              </a:rPr>
              <a:t> olan bir fiziğe sahip olur. Herkes tarafından sevilen, değer gören, taktir edilen biri olur. Sevimli   olurlar.  Erkekse yakışıklı, </a:t>
            </a:r>
            <a:r>
              <a:rPr lang="tr-TR" sz="1200" dirty="0" err="1">
                <a:latin typeface="Times New Roman" panose="02020603050405020304" pitchFamily="18" charset="0"/>
                <a:cs typeface="Times New Roman" panose="02020603050405020304" pitchFamily="18" charset="0"/>
              </a:rPr>
              <a:t>ka-dınsa</a:t>
            </a:r>
            <a:r>
              <a:rPr lang="tr-TR" sz="1200" dirty="0">
                <a:latin typeface="Times New Roman" panose="02020603050405020304" pitchFamily="18" charset="0"/>
                <a:cs typeface="Times New Roman" panose="02020603050405020304" pitchFamily="18" charset="0"/>
              </a:rPr>
              <a:t> güzel olur. Çok etkile-</a:t>
            </a:r>
            <a:r>
              <a:rPr lang="tr-TR" sz="1200" dirty="0" err="1">
                <a:latin typeface="Times New Roman" panose="02020603050405020304" pitchFamily="18" charset="0"/>
                <a:cs typeface="Times New Roman" panose="02020603050405020304" pitchFamily="18" charset="0"/>
              </a:rPr>
              <a:t>yici</a:t>
            </a:r>
            <a:r>
              <a:rPr lang="tr-TR" sz="1200" dirty="0">
                <a:latin typeface="Times New Roman" panose="02020603050405020304" pitchFamily="18" charset="0"/>
                <a:cs typeface="Times New Roman" panose="02020603050405020304" pitchFamily="18" charset="0"/>
              </a:rPr>
              <a:t>, cezbeden bir enerjiye sahip olduğu için “Gözlerimi ondan alamıyorum” diyebilir-siniz. Girdiği her ortamda dikkat çekerek, hayranlık uyandırır. Güçlü bir estetik anlayışa sahip olduğu için estetik yetenekleri de gelişmiştir; haliyle estetik ve sanatsal alanlarda üretken olacaktır. Bu kişiler tasarım, moda, dekorasyon, güzellik sektörü, müzik ve sanatsal olan her türlü mesleğe yatkındır. Yüzüyle veya fiziğiyle para kazanabilir.   Kişi kıyafete, makyaj ürünlerine ve güzellik-le ilgili her türlü ürüne düşkün olacaktır. Çok bakımlıdırlar. Uyumlu ve şık giyinir. Onun için her şey uyumlu olmalı göze ve ruha hitap etmelidir.  İnsanlarla kolay iletişim kura-bilen ve uyum sağlayan biridir. Sosyal ilişkilerinde başarılı, tanınan ve popüler olurlar. Kendine güvenir ve saygı duyar. Sanatsal ve sosyal </a:t>
            </a:r>
            <a:r>
              <a:rPr lang="tr-TR" sz="1200" dirty="0" err="1">
                <a:latin typeface="Times New Roman" panose="02020603050405020304" pitchFamily="18" charset="0"/>
                <a:cs typeface="Times New Roman" panose="02020603050405020304" pitchFamily="18" charset="0"/>
              </a:rPr>
              <a:t>bece</a:t>
            </a:r>
            <a:r>
              <a:rPr lang="tr-TR" sz="1200" dirty="0">
                <a:latin typeface="Times New Roman" panose="02020603050405020304" pitchFamily="18" charset="0"/>
                <a:cs typeface="Times New Roman" panose="02020603050405020304" pitchFamily="18" charset="0"/>
              </a:rPr>
              <a:t>-</a:t>
            </a:r>
          </a:p>
        </p:txBody>
      </p:sp>
      <p:sp>
        <p:nvSpPr>
          <p:cNvPr id="6" name="object 6">
            <a:extLst>
              <a:ext uri="{FF2B5EF4-FFF2-40B4-BE49-F238E27FC236}">
                <a16:creationId xmlns:a16="http://schemas.microsoft.com/office/drawing/2014/main" id="{85A61743-AB59-F522-C958-3DE7138AD1E8}"/>
              </a:ext>
            </a:extLst>
          </p:cNvPr>
          <p:cNvSpPr txBox="1"/>
          <p:nvPr/>
        </p:nvSpPr>
        <p:spPr>
          <a:xfrm>
            <a:off x="4907443" y="834473"/>
            <a:ext cx="1995007" cy="9209829"/>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err="1">
                <a:latin typeface="Times New Roman" panose="02020603050405020304" pitchFamily="18" charset="0"/>
                <a:cs typeface="Times New Roman" panose="02020603050405020304" pitchFamily="18" charset="0"/>
              </a:rPr>
              <a:t>rileriyle</a:t>
            </a:r>
            <a:r>
              <a:rPr lang="tr-TR" sz="1200" dirty="0">
                <a:latin typeface="Times New Roman" panose="02020603050405020304" pitchFamily="18" charset="0"/>
                <a:cs typeface="Times New Roman" panose="02020603050405020304" pitchFamily="18" charset="0"/>
              </a:rPr>
              <a:t> öne çıkar. Lüksü ve kaliteli şeyleri severler. Buna yeme ve içme de dahildir.</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Venüs birinci evde olumsuz açılar alıyorsa yemeyle ilgili problemler söz konusu olabilir. Lükse çok fazla düşkünlük verip harcamalarda abartıya kaçabilir. Aşırı kibirli ve bencil olma potansiyeli verebilir. Sevilmek uğruna, kendini yeterli görmeyip, beğenmeyip Venüs konularıyla ilgili aşırı-</a:t>
            </a:r>
            <a:r>
              <a:rPr lang="tr-TR" sz="1200" dirty="0" err="1">
                <a:latin typeface="Times New Roman" panose="02020603050405020304" pitchFamily="18" charset="0"/>
                <a:cs typeface="Times New Roman" panose="02020603050405020304" pitchFamily="18" charset="0"/>
              </a:rPr>
              <a:t>lıklara</a:t>
            </a:r>
            <a:r>
              <a:rPr lang="tr-TR" sz="1200" dirty="0">
                <a:latin typeface="Times New Roman" panose="02020603050405020304" pitchFamily="18" charset="0"/>
                <a:cs typeface="Times New Roman" panose="02020603050405020304" pitchFamily="18" charset="0"/>
              </a:rPr>
              <a:t> kaçabilir.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MARS birinci evdeyse; fiziksel olarak kişi, kuvvetli ve güçlü olur. Mars birinci evde çok iyi çalışır. Kişi bitmeyen bir enerjiyle aktif ve hareketli olur. Hareketli bir yaşam sürdürür. Dışarıya karşı eylemlerinde baskın bir profil çizer. Kaslı bir yapı da verir.  Atak, yerinde duramayan enerjik biri olmasından kaynaklı zaman zaman fiziksel olarak yaralanmaya da açıktır. Yüzünde yara izi olabilir. Mücadele etmekten yılmayan, savaşçı ruhlu bir yapı verir. Zorluklar karşısında güçlü bir iradeye sahiptir. Asla pes etmez. Cesur ve yeniliklere açıktır. Hedeflerine ulaşabilmek için, kararlı bir şekilde odaklanır ve çok çalışırlar. Bu kişiler hızlı konuşur, hızlı karar verir. Kendine güvenen, azimli insanlardır. Liderlik yetenekleri oldukça gelişmiştir. Kimsenin cesaret edemediği işlere girişen, başlatan ve bunun liderliğini üstlenen kişidir.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Çoğunlukla onları herhangi bir konuda, toplumda liderlik yapan kişi ve baş olarak görebilirsiniz. Mars birinci ev </a:t>
            </a:r>
          </a:p>
        </p:txBody>
      </p:sp>
      <p:sp>
        <p:nvSpPr>
          <p:cNvPr id="12" name="object 12">
            <a:extLst>
              <a:ext uri="{FF2B5EF4-FFF2-40B4-BE49-F238E27FC236}">
                <a16:creationId xmlns:a16="http://schemas.microsoft.com/office/drawing/2014/main" id="{03709DFC-4438-94E0-3320-8CDD5145757A}"/>
              </a:ext>
            </a:extLst>
          </p:cNvPr>
          <p:cNvSpPr txBox="1"/>
          <p:nvPr/>
        </p:nvSpPr>
        <p:spPr>
          <a:xfrm>
            <a:off x="437094" y="10335260"/>
            <a:ext cx="190500" cy="182101"/>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2</a:t>
            </a:r>
            <a:r>
              <a:rPr lang="tr-TR" sz="1100" spc="-25" dirty="0">
                <a:solidFill>
                  <a:srgbClr val="231F20"/>
                </a:solidFill>
                <a:latin typeface="Arial"/>
                <a:cs typeface="Arial"/>
              </a:rPr>
              <a:t>2</a:t>
            </a:r>
            <a:endParaRPr sz="1100" dirty="0">
              <a:latin typeface="Arial"/>
              <a:cs typeface="Arial"/>
            </a:endParaRPr>
          </a:p>
        </p:txBody>
      </p:sp>
      <p:sp>
        <p:nvSpPr>
          <p:cNvPr id="13" name="object 13">
            <a:extLst>
              <a:ext uri="{FF2B5EF4-FFF2-40B4-BE49-F238E27FC236}">
                <a16:creationId xmlns:a16="http://schemas.microsoft.com/office/drawing/2014/main" id="{79ADD26A-19A8-0F80-FBF6-C877FD55AA29}"/>
              </a:ext>
            </a:extLst>
          </p:cNvPr>
          <p:cNvSpPr txBox="1"/>
          <p:nvPr/>
        </p:nvSpPr>
        <p:spPr>
          <a:xfrm>
            <a:off x="707299" y="10335758"/>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14" name="object 14">
            <a:extLst>
              <a:ext uri="{FF2B5EF4-FFF2-40B4-BE49-F238E27FC236}">
                <a16:creationId xmlns:a16="http://schemas.microsoft.com/office/drawing/2014/main" id="{AC0EC039-C27B-968E-0C8F-2CE7E685A725}"/>
              </a:ext>
            </a:extLst>
          </p:cNvPr>
          <p:cNvPicPr/>
          <p:nvPr/>
        </p:nvPicPr>
        <p:blipFill>
          <a:blip r:embed="rId3" cstate="print"/>
          <a:stretch>
            <a:fillRect/>
          </a:stretch>
        </p:blipFill>
        <p:spPr>
          <a:xfrm>
            <a:off x="166889" y="196013"/>
            <a:ext cx="540410" cy="543153"/>
          </a:xfrm>
          <a:prstGeom prst="rect">
            <a:avLst/>
          </a:prstGeom>
        </p:spPr>
      </p:pic>
    </p:spTree>
    <p:extLst>
      <p:ext uri="{BB962C8B-B14F-4D97-AF65-F5344CB8AC3E}">
        <p14:creationId xmlns:p14="http://schemas.microsoft.com/office/powerpoint/2010/main" val="939146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171C74-3C56-E67E-8BA3-57BAAB42D42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B8DD5F0-BCC4-FB4B-6638-FF7EA1D1C1FB}"/>
              </a:ext>
            </a:extLst>
          </p:cNvPr>
          <p:cNvSpPr/>
          <p:nvPr/>
        </p:nvSpPr>
        <p:spPr>
          <a:xfrm>
            <a:off x="0" y="0"/>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FBDBE9">
              <a:alpha val="39999"/>
            </a:srgbClr>
          </a:solidFill>
        </p:spPr>
        <p:txBody>
          <a:bodyPr wrap="square" lIns="0" tIns="0" rIns="0" bIns="0" rtlCol="0"/>
          <a:lstStyle/>
          <a:p>
            <a:endParaRPr/>
          </a:p>
        </p:txBody>
      </p:sp>
      <p:pic>
        <p:nvPicPr>
          <p:cNvPr id="3" name="object 3">
            <a:extLst>
              <a:ext uri="{FF2B5EF4-FFF2-40B4-BE49-F238E27FC236}">
                <a16:creationId xmlns:a16="http://schemas.microsoft.com/office/drawing/2014/main" id="{50F1C45D-280E-249B-3141-609BEB33241D}"/>
              </a:ext>
            </a:extLst>
          </p:cNvPr>
          <p:cNvPicPr/>
          <p:nvPr/>
        </p:nvPicPr>
        <p:blipFill>
          <a:blip r:embed="rId2">
            <a:alphaModFix amt="35000"/>
            <a:extLst>
              <a:ext uri="{28A0092B-C50C-407E-A947-70E740481C1C}">
                <a14:useLocalDpi xmlns:a14="http://schemas.microsoft.com/office/drawing/2010/main" val="0"/>
              </a:ext>
            </a:extLst>
          </a:blip>
          <a:srcRect/>
          <a:stretch/>
        </p:blipFill>
        <p:spPr>
          <a:xfrm>
            <a:off x="-3810" y="0"/>
            <a:ext cx="7560309" cy="10833099"/>
          </a:xfrm>
          <a:prstGeom prst="rect">
            <a:avLst/>
          </a:prstGeom>
        </p:spPr>
      </p:pic>
      <p:sp>
        <p:nvSpPr>
          <p:cNvPr id="4" name="object 4">
            <a:extLst>
              <a:ext uri="{FF2B5EF4-FFF2-40B4-BE49-F238E27FC236}">
                <a16:creationId xmlns:a16="http://schemas.microsoft.com/office/drawing/2014/main" id="{8EF410C1-3C22-CD37-E543-C399EBF5F223}"/>
              </a:ext>
            </a:extLst>
          </p:cNvPr>
          <p:cNvSpPr txBox="1"/>
          <p:nvPr/>
        </p:nvSpPr>
        <p:spPr>
          <a:xfrm>
            <a:off x="707299" y="840569"/>
            <a:ext cx="1946275" cy="9209829"/>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kişileri fiziksel aktivite ve spora da meraklıdır.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Mars birinci evde olumsuz açılarda ve konumdaysa kişi sakarlıklara ve kazalara açık olur. Çok sinirli, sabırsız, öfkeli, hırçın ve kavgacı bir tutum sergileyebilir.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Öfke kontrolü konusunda sorunlar yaşayabilir. Bencil bir tutum sergileyerek hep bana, hep bana diyen bir yapıda olabilir. Rekabetçi ve hırslı bir yapıyla sürekli kendisini önde tutmaya, öne sürmeye çalışır. Düşünmeden, acele alınmış </a:t>
            </a:r>
            <a:r>
              <a:rPr lang="tr-TR" sz="1200" dirty="0" err="1">
                <a:latin typeface="Times New Roman" panose="02020603050405020304" pitchFamily="18" charset="0"/>
                <a:cs typeface="Times New Roman" panose="02020603050405020304" pitchFamily="18" charset="0"/>
              </a:rPr>
              <a:t>ka-rarlarla</a:t>
            </a:r>
            <a:r>
              <a:rPr lang="tr-TR" sz="1200" dirty="0">
                <a:latin typeface="Times New Roman" panose="02020603050405020304" pitchFamily="18" charset="0"/>
                <a:cs typeface="Times New Roman" panose="02020603050405020304" pitchFamily="18" charset="0"/>
              </a:rPr>
              <a:t> hareket etmesine ve kıskanç tavırlar sergilemesine sebebiyet verir.</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MERKÜR birinci evdeyse; iletişim yeteneğiniz güçlüdür. Hızlı ve keskin bir zekaya sahip olur. Güçlü bir hafızası vardır. Huzursuz bir yapı da verebilir. Kişi iletişiminde hızlı düşünen, aktif ve konuşkan biri olur. Çünkü zihinsel enerjisi yoğundur. Zeki ve entelektüel yapılarıyla dikkat çeker. Aynı zamanda iyi bir mizaç an-</a:t>
            </a:r>
            <a:r>
              <a:rPr lang="tr-TR" sz="1200" dirty="0" err="1">
                <a:latin typeface="Times New Roman" panose="02020603050405020304" pitchFamily="18" charset="0"/>
                <a:cs typeface="Times New Roman" panose="02020603050405020304" pitchFamily="18" charset="0"/>
              </a:rPr>
              <a:t>layışına</a:t>
            </a:r>
            <a:r>
              <a:rPr lang="tr-TR" sz="1200" dirty="0">
                <a:latin typeface="Times New Roman" panose="02020603050405020304" pitchFamily="18" charset="0"/>
                <a:cs typeface="Times New Roman" panose="02020603050405020304" pitchFamily="18" charset="0"/>
              </a:rPr>
              <a:t> sahip ve yaptıkları esprilerle de dikkat çekerler. Dışarıya karşı kendini hep konuşarak ifade etmek ister. Bildiklerini başkalarıyla pay-</a:t>
            </a:r>
            <a:r>
              <a:rPr lang="tr-TR" sz="1200" dirty="0" err="1">
                <a:latin typeface="Times New Roman" panose="02020603050405020304" pitchFamily="18" charset="0"/>
                <a:cs typeface="Times New Roman" panose="02020603050405020304" pitchFamily="18" charset="0"/>
              </a:rPr>
              <a:t>laşmak</a:t>
            </a:r>
            <a:r>
              <a:rPr lang="tr-TR" sz="1200" dirty="0">
                <a:latin typeface="Times New Roman" panose="02020603050405020304" pitchFamily="18" charset="0"/>
                <a:cs typeface="Times New Roman" panose="02020603050405020304" pitchFamily="18" charset="0"/>
              </a:rPr>
              <a:t>, bunun üzerine konuşmak ve fikir alışverişinde bulunmaktan keyif alırlar. Okumaya meraklıdır her şeyi sorar, araştırır ve gözlemler. İletişim alanında aktif olacağı mesleklere yatkınlık gösterir. İyi bir konuşmacı, yazar, araştırmacı, eğitmen, satış, pazarlamacı, gazeteci, kültür ve sanatsal meslekler, bilim insanı, analizci gibi mesleklere yatkınlık gösterebilir. </a:t>
            </a:r>
          </a:p>
        </p:txBody>
      </p:sp>
      <p:sp>
        <p:nvSpPr>
          <p:cNvPr id="5" name="object 5">
            <a:extLst>
              <a:ext uri="{FF2B5EF4-FFF2-40B4-BE49-F238E27FC236}">
                <a16:creationId xmlns:a16="http://schemas.microsoft.com/office/drawing/2014/main" id="{262726DC-A13D-45A9-6002-B7BAD3A530BF}"/>
              </a:ext>
            </a:extLst>
          </p:cNvPr>
          <p:cNvSpPr txBox="1"/>
          <p:nvPr/>
        </p:nvSpPr>
        <p:spPr>
          <a:xfrm>
            <a:off x="2807371" y="837423"/>
            <a:ext cx="1946275" cy="9209829"/>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Bilgi taşıyıcısı </a:t>
            </a:r>
            <a:r>
              <a:rPr lang="tr-TR" sz="1200" dirty="0" err="1">
                <a:latin typeface="Times New Roman" panose="02020603050405020304" pitchFamily="18" charset="0"/>
                <a:cs typeface="Times New Roman" panose="02020603050405020304" pitchFamily="18" charset="0"/>
              </a:rPr>
              <a:t>olurlar.Dünyada</a:t>
            </a:r>
            <a:r>
              <a:rPr lang="tr-TR" sz="1200" dirty="0">
                <a:latin typeface="Times New Roman" panose="02020603050405020304" pitchFamily="18" charset="0"/>
                <a:cs typeface="Times New Roman" panose="02020603050405020304" pitchFamily="18" charset="0"/>
              </a:rPr>
              <a:t> olup bitenden haberdar olmak, yeni şeyleri öğrenmek, keşfetmekten ve bu bilgileri aktarmaktan çok hoşlanırlar. İkna kabiliyeti yüksek ve etkili konuşma kabiliyetiyle sizi büyüleyip tesiri altına alabilir. </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Merkür birinci evde olumsuz açı ve yerleşiminde kişiye kurnaz, dürüstlükten uzak kandıran bir yapı verebilir. Duygusal kopuklukla duygudan çok mantığa önem verebilir. Bu da duygusal bağ kurmayı zorlaştırır. Çok aşırı düşünmekten huzursuzluk stres ve kararsızlık yaşayabilir. Zorlu bazı açıları konuşmada zorlanma, zihinsel rahatsızlıklar, kekemelik verebilir. Nerede ne konuşacağını bilmeyen patavatsız, eleştiren, kırıcı, buyurgan olabilir.</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URANÜS birinci evdeyse sıra dışı acayip tiplerdir. Kendine has, özgün kişilerdir. Cesur ve yenilikçidirler. Diğer insanlardan onu ayıran; çok farklı yenilikçi fikirlere sahip olmasıdır.  Dış görünüşüyle ve kişiliğiyle geleneksel kalıpları zorlayan ve onlara meydan okuyan bir duruş sergiler. Yenilik peşinde koşan, hayatında, fiziksel ve dış görüntüsünde radikal kararlar alan kişilerdir. Sık sık dış görünüşünde değişiklikler  yaparlar. Onların saçlarını bir anda maviye veya yeşile boyanmış görebilirsiniz. Değişiklikler yapar, takıp takıştıran yenilikleri deneyen, orijinal, marjinal bir kişiliktir. </a:t>
            </a:r>
          </a:p>
        </p:txBody>
      </p:sp>
      <p:sp>
        <p:nvSpPr>
          <p:cNvPr id="6" name="object 6">
            <a:extLst>
              <a:ext uri="{FF2B5EF4-FFF2-40B4-BE49-F238E27FC236}">
                <a16:creationId xmlns:a16="http://schemas.microsoft.com/office/drawing/2014/main" id="{D28BA132-23E4-2025-46C9-2D17D3397F70}"/>
              </a:ext>
            </a:extLst>
          </p:cNvPr>
          <p:cNvSpPr txBox="1"/>
          <p:nvPr/>
        </p:nvSpPr>
        <p:spPr>
          <a:xfrm>
            <a:off x="4907443" y="834473"/>
            <a:ext cx="2004556" cy="9593908"/>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Giyim tarzı diğer insanlara göre sıra dışı ve çok farklı olur.  Bu kişiler iletişimi kuvvetli, sos-</a:t>
            </a:r>
            <a:r>
              <a:rPr lang="tr-TR" sz="1200" dirty="0" err="1">
                <a:latin typeface="Times New Roman" panose="02020603050405020304" pitchFamily="18" charset="0"/>
                <a:cs typeface="Times New Roman" panose="02020603050405020304" pitchFamily="18" charset="0"/>
              </a:rPr>
              <a:t>yaldirler</a:t>
            </a:r>
            <a:r>
              <a:rPr lang="tr-TR" sz="1200" dirty="0">
                <a:latin typeface="Times New Roman" panose="02020603050405020304" pitchFamily="18" charset="0"/>
                <a:cs typeface="Times New Roman" panose="02020603050405020304" pitchFamily="18" charset="0"/>
              </a:rPr>
              <a:t>. Hayatında kendisine karışılmasını ve müdahale edil-</a:t>
            </a:r>
            <a:r>
              <a:rPr lang="tr-TR" sz="1200" dirty="0" err="1">
                <a:latin typeface="Times New Roman" panose="02020603050405020304" pitchFamily="18" charset="0"/>
                <a:cs typeface="Times New Roman" panose="02020603050405020304" pitchFamily="18" charset="0"/>
              </a:rPr>
              <a:t>mesini</a:t>
            </a:r>
            <a:r>
              <a:rPr lang="tr-TR" sz="1200" dirty="0">
                <a:latin typeface="Times New Roman" panose="02020603050405020304" pitchFamily="18" charset="0"/>
                <a:cs typeface="Times New Roman" panose="02020603050405020304" pitchFamily="18" charset="0"/>
              </a:rPr>
              <a:t> sevmezler. Özgürlüğe, bağımsızlığa ve bireyselliğe önem verirler. Ruh halleri değişkendir ve ani kararlar alır-</a:t>
            </a:r>
            <a:r>
              <a:rPr lang="tr-TR" sz="1200" dirty="0" err="1">
                <a:latin typeface="Times New Roman" panose="02020603050405020304" pitchFamily="18" charset="0"/>
                <a:cs typeface="Times New Roman" panose="02020603050405020304" pitchFamily="18" charset="0"/>
              </a:rPr>
              <a:t>lar</a:t>
            </a:r>
            <a:r>
              <a:rPr lang="tr-TR" sz="1200" dirty="0">
                <a:latin typeface="Times New Roman" panose="02020603050405020304" pitchFamily="18" charset="0"/>
                <a:cs typeface="Times New Roman" panose="02020603050405020304" pitchFamily="18" charset="0"/>
              </a:rPr>
              <a:t>. Onların nerede, ne </a:t>
            </a:r>
            <a:r>
              <a:rPr lang="tr-TR" sz="1200" dirty="0" err="1">
                <a:latin typeface="Times New Roman" panose="02020603050405020304" pitchFamily="18" charset="0"/>
                <a:cs typeface="Times New Roman" panose="02020603050405020304" pitchFamily="18" charset="0"/>
              </a:rPr>
              <a:t>yapaca-ğını</a:t>
            </a:r>
            <a:r>
              <a:rPr lang="tr-TR" sz="1200" dirty="0">
                <a:latin typeface="Times New Roman" panose="02020603050405020304" pitchFamily="18" charset="0"/>
                <a:cs typeface="Times New Roman" panose="02020603050405020304" pitchFamily="18" charset="0"/>
              </a:rPr>
              <a:t> kestirmekte zorlanabilir-siniz. İçten gelen bir güçle, hem bireysel, hem kolektif düzlemde yenilik ve farkındalıkta çığır açarlar. Teknoloji, bilim, sanat-la ilgili mesleklere yatkındırlar, maceracı yeni icatları keşfeden, yenilik getiren kişilerdir.</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Uranüs birinci evde olumsuz açı ve yerleşiminde; dengesizlik, otorite figürlerine karşı isyankâr tavırlar sergileme ve baş kaldırma, kaos, kimlik buna-</a:t>
            </a:r>
            <a:r>
              <a:rPr lang="tr-TR" sz="1200" dirty="0" err="1">
                <a:latin typeface="Times New Roman" panose="02020603050405020304" pitchFamily="18" charset="0"/>
                <a:cs typeface="Times New Roman" panose="02020603050405020304" pitchFamily="18" charset="0"/>
              </a:rPr>
              <a:t>lımı</a:t>
            </a:r>
            <a:r>
              <a:rPr lang="tr-TR" sz="1200" dirty="0">
                <a:latin typeface="Times New Roman" panose="02020603050405020304" pitchFamily="18" charset="0"/>
                <a:cs typeface="Times New Roman" panose="02020603050405020304" pitchFamily="18" charset="0"/>
              </a:rPr>
              <a:t>, ani, şok edici davranışlar sergileme, içsel huzursuzluk, tutarsızlık, dengesiz olma ve farklı, marjinal olayım derken nahoş bir hale gelme, inişli çıkışlı ruh halleri gibi etkilere de sebebiyet verebilir.</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NEPTÜN birinci evdeyse; kişi ruhsal olarak kanalları açıktır.  Sezgisel yetenekleri gelişmiştir. Kişi kendi kimliğini oluşturmayla ilgi kararsızlıklar ve kafa karıklığı yaşayabilir. Hayalperest, gizemli, derin ve mistik insanlardır. Haberci rüyalar ve vizyonlar görebilir. Sezgi ve hisleri güçlüdür. Derin bir iç görüye sahiptir. Olacakları önceden hissedebilirler. İçlerine bir şey olmadan doğar ve mutlaka doğru çıkar.  Yanılma payı çok azdır. Hayal dünyası ve gerçek-</a:t>
            </a:r>
            <a:r>
              <a:rPr lang="tr-TR" sz="1200" dirty="0" err="1">
                <a:latin typeface="Times New Roman" panose="02020603050405020304" pitchFamily="18" charset="0"/>
                <a:cs typeface="Times New Roman" panose="02020603050405020304" pitchFamily="18" charset="0"/>
              </a:rPr>
              <a:t>lik</a:t>
            </a:r>
            <a:r>
              <a:rPr lang="tr-TR" sz="1200" dirty="0">
                <a:latin typeface="Times New Roman" panose="02020603050405020304" pitchFamily="18" charset="0"/>
                <a:cs typeface="Times New Roman" panose="02020603050405020304" pitchFamily="18" charset="0"/>
              </a:rPr>
              <a:t> arasında bazen kaybolabilir. </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p:txBody>
      </p:sp>
      <p:sp>
        <p:nvSpPr>
          <p:cNvPr id="12" name="object 12">
            <a:extLst>
              <a:ext uri="{FF2B5EF4-FFF2-40B4-BE49-F238E27FC236}">
                <a16:creationId xmlns:a16="http://schemas.microsoft.com/office/drawing/2014/main" id="{F4ACF58F-8EC0-F2F0-A0DD-C1607C250483}"/>
              </a:ext>
            </a:extLst>
          </p:cNvPr>
          <p:cNvSpPr txBox="1"/>
          <p:nvPr/>
        </p:nvSpPr>
        <p:spPr>
          <a:xfrm>
            <a:off x="6832624" y="10246280"/>
            <a:ext cx="190500" cy="182101"/>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2</a:t>
            </a:r>
            <a:r>
              <a:rPr lang="tr-TR" sz="1100" spc="-25" dirty="0">
                <a:solidFill>
                  <a:srgbClr val="231F20"/>
                </a:solidFill>
                <a:latin typeface="Arial"/>
                <a:cs typeface="Arial"/>
              </a:rPr>
              <a:t>3</a:t>
            </a:r>
            <a:endParaRPr sz="1100" dirty="0">
              <a:latin typeface="Arial"/>
              <a:cs typeface="Arial"/>
            </a:endParaRPr>
          </a:p>
        </p:txBody>
      </p:sp>
      <p:sp>
        <p:nvSpPr>
          <p:cNvPr id="13" name="object 13">
            <a:extLst>
              <a:ext uri="{FF2B5EF4-FFF2-40B4-BE49-F238E27FC236}">
                <a16:creationId xmlns:a16="http://schemas.microsoft.com/office/drawing/2014/main" id="{DDC12AF7-8346-65B1-5004-F90D9174CB0F}"/>
              </a:ext>
            </a:extLst>
          </p:cNvPr>
          <p:cNvSpPr txBox="1"/>
          <p:nvPr/>
        </p:nvSpPr>
        <p:spPr>
          <a:xfrm>
            <a:off x="5386532" y="10246280"/>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14" name="object 14">
            <a:extLst>
              <a:ext uri="{FF2B5EF4-FFF2-40B4-BE49-F238E27FC236}">
                <a16:creationId xmlns:a16="http://schemas.microsoft.com/office/drawing/2014/main" id="{E8DEBF77-857D-BCF0-09F8-CDDD794AA9EB}"/>
              </a:ext>
            </a:extLst>
          </p:cNvPr>
          <p:cNvPicPr/>
          <p:nvPr/>
        </p:nvPicPr>
        <p:blipFill>
          <a:blip r:embed="rId3" cstate="print"/>
          <a:stretch>
            <a:fillRect/>
          </a:stretch>
        </p:blipFill>
        <p:spPr>
          <a:xfrm>
            <a:off x="6911999" y="144003"/>
            <a:ext cx="540410" cy="543153"/>
          </a:xfrm>
          <a:prstGeom prst="rect">
            <a:avLst/>
          </a:prstGeom>
        </p:spPr>
      </p:pic>
    </p:spTree>
    <p:extLst>
      <p:ext uri="{BB962C8B-B14F-4D97-AF65-F5344CB8AC3E}">
        <p14:creationId xmlns:p14="http://schemas.microsoft.com/office/powerpoint/2010/main" val="227968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13E35BC-1887-C68B-8CDF-01C762312E7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F09BBA3-51FA-3A60-7BD5-3DEFA1FD3D29}"/>
              </a:ext>
            </a:extLst>
          </p:cNvPr>
          <p:cNvSpPr/>
          <p:nvPr/>
        </p:nvSpPr>
        <p:spPr>
          <a:xfrm>
            <a:off x="0" y="0"/>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FBDBE9">
              <a:alpha val="39999"/>
            </a:srgbClr>
          </a:solidFill>
        </p:spPr>
        <p:txBody>
          <a:bodyPr wrap="square" lIns="0" tIns="0" rIns="0" bIns="0" rtlCol="0"/>
          <a:lstStyle/>
          <a:p>
            <a:endParaRPr/>
          </a:p>
        </p:txBody>
      </p:sp>
      <p:pic>
        <p:nvPicPr>
          <p:cNvPr id="3" name="object 3">
            <a:extLst>
              <a:ext uri="{FF2B5EF4-FFF2-40B4-BE49-F238E27FC236}">
                <a16:creationId xmlns:a16="http://schemas.microsoft.com/office/drawing/2014/main" id="{30B0374E-4ECF-E482-12C1-190CD527ECA0}"/>
              </a:ext>
            </a:extLst>
          </p:cNvPr>
          <p:cNvPicPr/>
          <p:nvPr/>
        </p:nvPicPr>
        <p:blipFill>
          <a:blip r:embed="rId2">
            <a:alphaModFix amt="35000"/>
            <a:extLst>
              <a:ext uri="{28A0092B-C50C-407E-A947-70E740481C1C}">
                <a14:useLocalDpi xmlns:a14="http://schemas.microsoft.com/office/drawing/2010/main" val="0"/>
              </a:ext>
            </a:extLst>
          </a:blip>
          <a:srcRect/>
          <a:stretch/>
        </p:blipFill>
        <p:spPr>
          <a:xfrm>
            <a:off x="0" y="0"/>
            <a:ext cx="7556500" cy="10833099"/>
          </a:xfrm>
          <a:prstGeom prst="rect">
            <a:avLst/>
          </a:prstGeom>
        </p:spPr>
      </p:pic>
      <p:sp>
        <p:nvSpPr>
          <p:cNvPr id="4" name="object 4">
            <a:extLst>
              <a:ext uri="{FF2B5EF4-FFF2-40B4-BE49-F238E27FC236}">
                <a16:creationId xmlns:a16="http://schemas.microsoft.com/office/drawing/2014/main" id="{66422E62-B4B1-EEC2-262C-53946E0A86EC}"/>
              </a:ext>
            </a:extLst>
          </p:cNvPr>
          <p:cNvSpPr txBox="1"/>
          <p:nvPr/>
        </p:nvSpPr>
        <p:spPr>
          <a:xfrm>
            <a:off x="707299" y="840569"/>
            <a:ext cx="1946275" cy="9017790"/>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Buğulu ve hülyalı bakışları vardır. Neptün birinci evde olunca kişinin gözlerinin renkli olma olasılığı da vardır. Uyku-ya düşkündür. Rüyaları çok ak-</a:t>
            </a:r>
            <a:r>
              <a:rPr lang="tr-TR" sz="1200" dirty="0" err="1">
                <a:latin typeface="Times New Roman" panose="02020603050405020304" pitchFamily="18" charset="0"/>
                <a:cs typeface="Times New Roman" panose="02020603050405020304" pitchFamily="18" charset="0"/>
              </a:rPr>
              <a:t>tiftir</a:t>
            </a:r>
            <a:r>
              <a:rPr lang="tr-TR" sz="1200" dirty="0">
                <a:latin typeface="Times New Roman" panose="02020603050405020304" pitchFamily="18" charset="0"/>
                <a:cs typeface="Times New Roman" panose="02020603050405020304" pitchFamily="18" charset="0"/>
              </a:rPr>
              <a:t>. Kimlik algısında belirsiz-</a:t>
            </a:r>
            <a:r>
              <a:rPr lang="tr-TR" sz="1200" dirty="0" err="1">
                <a:latin typeface="Times New Roman" panose="02020603050405020304" pitchFamily="18" charset="0"/>
                <a:cs typeface="Times New Roman" panose="02020603050405020304" pitchFamily="18" charset="0"/>
              </a:rPr>
              <a:t>likleri</a:t>
            </a:r>
            <a:r>
              <a:rPr lang="tr-TR" sz="1200" dirty="0">
                <a:latin typeface="Times New Roman" panose="02020603050405020304" pitchFamily="18" charset="0"/>
                <a:cs typeface="Times New Roman" panose="02020603050405020304" pitchFamily="18" charset="0"/>
              </a:rPr>
              <a:t> olabilir. Bir ortamda hangi insanın iyi veya kötü olduğunu sezgileriyle hissede-bilir. Bir ortama girdiğinde o ortamın hem enerjisini, hem etrafındaki insanların nasıl biri olduğunu ne hissettiğini, duy-</a:t>
            </a:r>
            <a:r>
              <a:rPr lang="tr-TR" sz="1200" dirty="0" err="1">
                <a:latin typeface="Times New Roman" panose="02020603050405020304" pitchFamily="18" charset="0"/>
                <a:cs typeface="Times New Roman" panose="02020603050405020304" pitchFamily="18" charset="0"/>
              </a:rPr>
              <a:t>gusal</a:t>
            </a:r>
            <a:r>
              <a:rPr lang="tr-TR" sz="1200" dirty="0">
                <a:latin typeface="Times New Roman" panose="02020603050405020304" pitchFamily="18" charset="0"/>
                <a:cs typeface="Times New Roman" panose="02020603050405020304" pitchFamily="18" charset="0"/>
              </a:rPr>
              <a:t> durumlarını   sezgileriyle çok rahatlıkla </a:t>
            </a:r>
            <a:r>
              <a:rPr lang="tr-TR" sz="1200" dirty="0" err="1">
                <a:latin typeface="Times New Roman" panose="02020603050405020304" pitchFamily="18" charset="0"/>
                <a:cs typeface="Times New Roman" panose="02020603050405020304" pitchFamily="18" charset="0"/>
              </a:rPr>
              <a:t>sezerler.Duygu</a:t>
            </a:r>
            <a:r>
              <a:rPr lang="tr-TR" sz="1200" dirty="0">
                <a:latin typeface="Times New Roman" panose="02020603050405020304" pitchFamily="18" charset="0"/>
                <a:cs typeface="Times New Roman" panose="02020603050405020304" pitchFamily="18" charset="0"/>
              </a:rPr>
              <a:t>-sal ve çok hassas bir yapıya sahiptir. Çekingen ve içine </a:t>
            </a:r>
            <a:r>
              <a:rPr lang="tr-TR" sz="1200" dirty="0" err="1">
                <a:latin typeface="Times New Roman" panose="02020603050405020304" pitchFamily="18" charset="0"/>
                <a:cs typeface="Times New Roman" panose="02020603050405020304" pitchFamily="18" charset="0"/>
              </a:rPr>
              <a:t>ka-panıktır</a:t>
            </a:r>
            <a:r>
              <a:rPr lang="tr-TR" sz="1200" dirty="0">
                <a:latin typeface="Times New Roman" panose="02020603050405020304" pitchFamily="18" charset="0"/>
                <a:cs typeface="Times New Roman" panose="02020603050405020304" pitchFamily="18" charset="0"/>
              </a:rPr>
              <a:t>. Maneviyatı yüksek ve </a:t>
            </a:r>
            <a:r>
              <a:rPr lang="tr-TR" sz="1200" dirty="0" err="1">
                <a:latin typeface="Times New Roman" panose="02020603050405020304" pitchFamily="18" charset="0"/>
                <a:cs typeface="Times New Roman" panose="02020603050405020304" pitchFamily="18" charset="0"/>
              </a:rPr>
              <a:t>gelişmiştir.Duyarlı</a:t>
            </a:r>
            <a:r>
              <a:rPr lang="tr-TR" sz="1200" dirty="0">
                <a:latin typeface="Times New Roman" panose="02020603050405020304" pitchFamily="18" charset="0"/>
                <a:cs typeface="Times New Roman" panose="02020603050405020304" pitchFamily="18" charset="0"/>
              </a:rPr>
              <a:t>, merhametli ve şefkatli kişilerdir. Empatik, naif ve kibardırlar. Sanatsal becerileri ve hayal gücü geniş-</a:t>
            </a:r>
            <a:r>
              <a:rPr lang="tr-TR" sz="1200" dirty="0" err="1">
                <a:latin typeface="Times New Roman" panose="02020603050405020304" pitchFamily="18" charset="0"/>
                <a:cs typeface="Times New Roman" panose="02020603050405020304" pitchFamily="18" charset="0"/>
              </a:rPr>
              <a:t>tir.Estetiğe</a:t>
            </a:r>
            <a:r>
              <a:rPr lang="tr-TR" sz="1200" dirty="0">
                <a:latin typeface="Times New Roman" panose="02020603050405020304" pitchFamily="18" charset="0"/>
                <a:cs typeface="Times New Roman" panose="02020603050405020304" pitchFamily="18" charset="0"/>
              </a:rPr>
              <a:t> ve sanata karşı </a:t>
            </a:r>
            <a:r>
              <a:rPr lang="tr-TR" sz="1200" dirty="0" err="1">
                <a:latin typeface="Times New Roman" panose="02020603050405020304" pitchFamily="18" charset="0"/>
                <a:cs typeface="Times New Roman" panose="02020603050405020304" pitchFamily="18" charset="0"/>
              </a:rPr>
              <a:t>du-yarlıdır.Neptün</a:t>
            </a:r>
            <a:r>
              <a:rPr lang="tr-TR" sz="1200" dirty="0">
                <a:latin typeface="Times New Roman" panose="02020603050405020304" pitchFamily="18" charset="0"/>
                <a:cs typeface="Times New Roman" panose="02020603050405020304" pitchFamily="18" charset="0"/>
              </a:rPr>
              <a:t> birinci ev kişi-</a:t>
            </a:r>
            <a:r>
              <a:rPr lang="tr-TR" sz="1200" dirty="0" err="1">
                <a:latin typeface="Times New Roman" panose="02020603050405020304" pitchFamily="18" charset="0"/>
                <a:cs typeface="Times New Roman" panose="02020603050405020304" pitchFamily="18" charset="0"/>
              </a:rPr>
              <a:t>leri</a:t>
            </a:r>
            <a:r>
              <a:rPr lang="tr-TR" sz="1200" dirty="0">
                <a:latin typeface="Times New Roman" panose="02020603050405020304" pitchFamily="18" charset="0"/>
                <a:cs typeface="Times New Roman" panose="02020603050405020304" pitchFamily="18" charset="0"/>
              </a:rPr>
              <a:t>, insanlar üzerinde kafa karıştırıcı, gizemli, çekici, kar-</a:t>
            </a:r>
            <a:r>
              <a:rPr lang="tr-TR" sz="1200" dirty="0" err="1">
                <a:latin typeface="Times New Roman" panose="02020603050405020304" pitchFamily="18" charset="0"/>
                <a:cs typeface="Times New Roman" panose="02020603050405020304" pitchFamily="18" charset="0"/>
              </a:rPr>
              <a:t>maşık</a:t>
            </a:r>
            <a:r>
              <a:rPr lang="tr-TR" sz="1200" dirty="0">
                <a:latin typeface="Times New Roman" panose="02020603050405020304" pitchFamily="18" charset="0"/>
                <a:cs typeface="Times New Roman" panose="02020603050405020304" pitchFamily="18" charset="0"/>
              </a:rPr>
              <a:t> bir izlenim bırakabilir. Dışarıdan insanlar onu çöz-</a:t>
            </a:r>
            <a:r>
              <a:rPr lang="tr-TR" sz="1200" dirty="0" err="1">
                <a:latin typeface="Times New Roman" panose="02020603050405020304" pitchFamily="18" charset="0"/>
                <a:cs typeface="Times New Roman" panose="02020603050405020304" pitchFamily="18" charset="0"/>
              </a:rPr>
              <a:t>mekte</a:t>
            </a:r>
            <a:r>
              <a:rPr lang="tr-TR" sz="1200" dirty="0">
                <a:latin typeface="Times New Roman" panose="02020603050405020304" pitchFamily="18" charset="0"/>
                <a:cs typeface="Times New Roman" panose="02020603050405020304" pitchFamily="18" charset="0"/>
              </a:rPr>
              <a:t> ve anlamakta </a:t>
            </a:r>
            <a:r>
              <a:rPr lang="tr-TR" sz="1200" dirty="0" err="1">
                <a:latin typeface="Times New Roman" panose="02020603050405020304" pitchFamily="18" charset="0"/>
                <a:cs typeface="Times New Roman" panose="02020603050405020304" pitchFamily="18" charset="0"/>
              </a:rPr>
              <a:t>zorlanabi</a:t>
            </a:r>
            <a:r>
              <a:rPr lang="tr-TR" sz="1200" dirty="0">
                <a:latin typeface="Times New Roman" panose="02020603050405020304" pitchFamily="18" charset="0"/>
                <a:cs typeface="Times New Roman" panose="02020603050405020304" pitchFamily="18" charset="0"/>
              </a:rPr>
              <a:t>-lirler. </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Neptün birinci evde zorlu açıları ve yerleşimleri ile, kandırma ve kandırılmaya açıktır. Kendini kandırmaya meyilli olur. Neptün’ün sisli puslu yapısından dolayı kişi, bazı konularda illüzyonlar içinde kendini kaybedebilir. Önünü göremeyen, ne istediği-</a:t>
            </a:r>
            <a:r>
              <a:rPr lang="tr-TR" sz="1200" dirty="0" err="1">
                <a:latin typeface="Times New Roman" panose="02020603050405020304" pitchFamily="18" charset="0"/>
                <a:cs typeface="Times New Roman" panose="02020603050405020304" pitchFamily="18" charset="0"/>
              </a:rPr>
              <a:t>ni</a:t>
            </a:r>
            <a:r>
              <a:rPr lang="tr-TR" sz="1200" dirty="0">
                <a:latin typeface="Times New Roman" panose="02020603050405020304" pitchFamily="18" charset="0"/>
                <a:cs typeface="Times New Roman" panose="02020603050405020304" pitchFamily="18" charset="0"/>
              </a:rPr>
              <a:t>, ne yapacağını bilemeyen bir yapıda olur. Bazı şeyleri net göremeyebilir. Kendini kandır-maya meyilli, aldanmaya, alda-</a:t>
            </a:r>
            <a:r>
              <a:rPr lang="tr-TR" sz="1200" dirty="0" err="1">
                <a:latin typeface="Times New Roman" panose="02020603050405020304" pitchFamily="18" charset="0"/>
                <a:cs typeface="Times New Roman" panose="02020603050405020304" pitchFamily="18" charset="0"/>
              </a:rPr>
              <a:t>tılmaya</a:t>
            </a:r>
            <a:r>
              <a:rPr lang="tr-TR" sz="1200" dirty="0">
                <a:latin typeface="Times New Roman" panose="02020603050405020304" pitchFamily="18" charset="0"/>
                <a:cs typeface="Times New Roman" panose="02020603050405020304" pitchFamily="18" charset="0"/>
              </a:rPr>
              <a:t> açık olabilir. Etrafında dönen dolapları fark edeme-</a:t>
            </a:r>
            <a:r>
              <a:rPr lang="tr-TR" sz="1200" dirty="0" err="1">
                <a:latin typeface="Times New Roman" panose="02020603050405020304" pitchFamily="18" charset="0"/>
                <a:cs typeface="Times New Roman" panose="02020603050405020304" pitchFamily="18" charset="0"/>
              </a:rPr>
              <a:t>yebilir.Hayatında</a:t>
            </a:r>
            <a:r>
              <a:rPr lang="tr-TR" sz="1200" dirty="0">
                <a:latin typeface="Times New Roman" panose="02020603050405020304" pitchFamily="18" charset="0"/>
                <a:cs typeface="Times New Roman" panose="02020603050405020304" pitchFamily="18" charset="0"/>
              </a:rPr>
              <a:t> yönünü bula-</a:t>
            </a:r>
          </a:p>
        </p:txBody>
      </p:sp>
      <p:sp>
        <p:nvSpPr>
          <p:cNvPr id="5" name="object 5">
            <a:extLst>
              <a:ext uri="{FF2B5EF4-FFF2-40B4-BE49-F238E27FC236}">
                <a16:creationId xmlns:a16="http://schemas.microsoft.com/office/drawing/2014/main" id="{B67F436E-ED9A-EBC6-674D-38199AB7D190}"/>
              </a:ext>
            </a:extLst>
          </p:cNvPr>
          <p:cNvSpPr txBox="1"/>
          <p:nvPr/>
        </p:nvSpPr>
        <p:spPr>
          <a:xfrm>
            <a:off x="2807371" y="837423"/>
            <a:ext cx="1946275" cy="9209829"/>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err="1">
                <a:latin typeface="Times New Roman" panose="02020603050405020304" pitchFamily="18" charset="0"/>
                <a:cs typeface="Times New Roman" panose="02020603050405020304" pitchFamily="18" charset="0"/>
              </a:rPr>
              <a:t>mamak</a:t>
            </a:r>
            <a:r>
              <a:rPr lang="tr-TR" sz="1200" dirty="0">
                <a:latin typeface="Times New Roman" panose="02020603050405020304" pitchFamily="18" charset="0"/>
                <a:cs typeface="Times New Roman" panose="02020603050405020304" pitchFamily="18" charset="0"/>
              </a:rPr>
              <a:t> ve belirsizlik yaşamaya sebep </a:t>
            </a:r>
            <a:r>
              <a:rPr lang="tr-TR" sz="1200" dirty="0" err="1">
                <a:latin typeface="Times New Roman" panose="02020603050405020304" pitchFamily="18" charset="0"/>
                <a:cs typeface="Times New Roman" panose="02020603050405020304" pitchFamily="18" charset="0"/>
              </a:rPr>
              <a:t>olabilir.Kişide</a:t>
            </a:r>
            <a:r>
              <a:rPr lang="tr-TR" sz="1200" dirty="0">
                <a:latin typeface="Times New Roman" panose="02020603050405020304" pitchFamily="18" charset="0"/>
                <a:cs typeface="Times New Roman" panose="02020603050405020304" pitchFamily="18" charset="0"/>
              </a:rPr>
              <a:t> bazı mad-</a:t>
            </a:r>
            <a:r>
              <a:rPr lang="tr-TR" sz="1200" dirty="0" err="1">
                <a:latin typeface="Times New Roman" panose="02020603050405020304" pitchFamily="18" charset="0"/>
                <a:cs typeface="Times New Roman" panose="02020603050405020304" pitchFamily="18" charset="0"/>
              </a:rPr>
              <a:t>delere</a:t>
            </a:r>
            <a:r>
              <a:rPr lang="tr-TR" sz="1200" dirty="0">
                <a:latin typeface="Times New Roman" panose="02020603050405020304" pitchFamily="18" charset="0"/>
                <a:cs typeface="Times New Roman" panose="02020603050405020304" pitchFamily="18" charset="0"/>
              </a:rPr>
              <a:t> bağımlılık da gelişebilir.</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JÜPİTER birinci evdeyse; manevi yönü gelişmiş ve maneviyatı önemseyen biri olur. Özgüveni yüksektir. Hayat onlara sürekli şansı yakalayacakları fırsatlar sunar. Başkalarına liderlik ve rehberlik eden, danışılan kişidir. Başkalarını çok rahatlıkla motive eder ve onlara ilham kaynağı olur. Cömert ve hayırseverdir. Jüpiter’in genişleten ve büyüten etkisi; kilo almaya ve ödem oluşmasına müsait bir yapı verir. Ayaklar normalden büyük olabilir. Yardım sever olurlar.  İnsanlarla uyumlu, hoş görülü, asil ve sözüne güvenilir bir kişidir. Sosyal çevresi geniştir.  Girdiği ortama neşe katan; çoşkulu, neşeli, esprili, girişken, nazik, güler yüzlü, samimi ve iyimser kişilerdir. Arkadaş canlısı ve arkadaş ortamında sevilen biridir. İnsanları donanımlı </a:t>
            </a:r>
            <a:r>
              <a:rPr lang="tr-TR" sz="1200" dirty="0" err="1">
                <a:latin typeface="Times New Roman" panose="02020603050405020304" pitchFamily="18" charset="0"/>
                <a:cs typeface="Times New Roman" panose="02020603050405020304" pitchFamily="18" charset="0"/>
              </a:rPr>
              <a:t>bilgileriy</a:t>
            </a:r>
            <a:r>
              <a:rPr lang="tr-TR" sz="1200" dirty="0">
                <a:latin typeface="Times New Roman" panose="02020603050405020304" pitchFamily="18" charset="0"/>
                <a:cs typeface="Times New Roman" panose="02020603050405020304" pitchFamily="18" charset="0"/>
              </a:rPr>
              <a:t>-le, eğiten, öğreten bir eğitmen-</a:t>
            </a:r>
            <a:r>
              <a:rPr lang="tr-TR" sz="1200" dirty="0" err="1">
                <a:latin typeface="Times New Roman" panose="02020603050405020304" pitchFamily="18" charset="0"/>
                <a:cs typeface="Times New Roman" panose="02020603050405020304" pitchFamily="18" charset="0"/>
              </a:rPr>
              <a:t>dir</a:t>
            </a:r>
            <a:r>
              <a:rPr lang="tr-TR" sz="1200" dirty="0">
                <a:latin typeface="Times New Roman" panose="02020603050405020304" pitchFamily="18" charset="0"/>
                <a:cs typeface="Times New Roman" panose="02020603050405020304" pitchFamily="18" charset="0"/>
              </a:rPr>
              <a:t>.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Şanslı kişilerdir. Yolculuk yapmaktan, yeni yerleri, farklı inançları, farklı kültürleri deneyimlemekten keyif alırlar. Haritada rahat ettiği bir burçta ve çok iyi açılar içerisindeyse kişiye genişleten ve büyüten bir yapıyla bereket, bolluk, şans ve zenginlik verebilir. Yüksek öğretim konularında iyi bir kariyer sağlar. Bulunduğu yerden yurt dışına taşınma veya yurt dışına fazla seyahat verebilir. Mesleki anlamda yurt dışı bağlantılı</a:t>
            </a:r>
          </a:p>
        </p:txBody>
      </p:sp>
      <p:sp>
        <p:nvSpPr>
          <p:cNvPr id="6" name="object 6">
            <a:extLst>
              <a:ext uri="{FF2B5EF4-FFF2-40B4-BE49-F238E27FC236}">
                <a16:creationId xmlns:a16="http://schemas.microsoft.com/office/drawing/2014/main" id="{8BAEEC38-29C5-3629-CDFE-29AB45C395C7}"/>
              </a:ext>
            </a:extLst>
          </p:cNvPr>
          <p:cNvSpPr txBox="1"/>
          <p:nvPr/>
        </p:nvSpPr>
        <p:spPr>
          <a:xfrm>
            <a:off x="4907443" y="834473"/>
            <a:ext cx="1995007" cy="9017790"/>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işlerde, din, felsefe konularında veya siyasetle ilgili alanlarda eğilimi olabilir. Birinci evde Jüpiter, kişiye ilahi bir koruma da verir. </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Jüpiter’in olumsuz açıları ve yerleşimlerinde; aşırı özgüven kibre dönüşür. Rahatına düş-</a:t>
            </a:r>
            <a:r>
              <a:rPr lang="tr-TR" sz="1200" dirty="0" err="1">
                <a:latin typeface="Times New Roman" panose="02020603050405020304" pitchFamily="18" charset="0"/>
                <a:cs typeface="Times New Roman" panose="02020603050405020304" pitchFamily="18" charset="0"/>
              </a:rPr>
              <a:t>kün</a:t>
            </a:r>
            <a:r>
              <a:rPr lang="tr-TR" sz="1200" dirty="0">
                <a:latin typeface="Times New Roman" panose="02020603050405020304" pitchFamily="18" charset="0"/>
                <a:cs typeface="Times New Roman" panose="02020603050405020304" pitchFamily="18" charset="0"/>
              </a:rPr>
              <a:t>, tembel biri olabilir. Ey-</a:t>
            </a:r>
            <a:r>
              <a:rPr lang="tr-TR" sz="1200" dirty="0" err="1">
                <a:latin typeface="Times New Roman" panose="02020603050405020304" pitchFamily="18" charset="0"/>
                <a:cs typeface="Times New Roman" panose="02020603050405020304" pitchFamily="18" charset="0"/>
              </a:rPr>
              <a:t>lemlerinde</a:t>
            </a:r>
            <a:r>
              <a:rPr lang="tr-TR" sz="1200" dirty="0">
                <a:latin typeface="Times New Roman" panose="02020603050405020304" pitchFamily="18" charset="0"/>
                <a:cs typeface="Times New Roman" panose="02020603050405020304" pitchFamily="18" charset="0"/>
              </a:rPr>
              <a:t> aşırılığa kaçar. Ben-</a:t>
            </a:r>
            <a:r>
              <a:rPr lang="tr-TR" sz="1200" dirty="0" err="1">
                <a:latin typeface="Times New Roman" panose="02020603050405020304" pitchFamily="18" charset="0"/>
                <a:cs typeface="Times New Roman" panose="02020603050405020304" pitchFamily="18" charset="0"/>
              </a:rPr>
              <a:t>cil</a:t>
            </a:r>
            <a:r>
              <a:rPr lang="tr-TR" sz="1200" dirty="0">
                <a:latin typeface="Times New Roman" panose="02020603050405020304" pitchFamily="18" charset="0"/>
                <a:cs typeface="Times New Roman" panose="02020603050405020304" pitchFamily="18" charset="0"/>
              </a:rPr>
              <a:t> ve merhametsiz olabilir. Etrafındaki kişilere çok fazla vaatlerde bulunup sözünü yeri-ne getirmeyebilir.</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İnançları ve bununla ilgili yapıları sorgulayabilir.  Aşırıya kaçma eğilimi aşırı kilo almasına, obeziteye sebep olur. Kişide yobazlık, fanatiklik, aşırı müsriflik ve abartıya kaçan durumlar </a:t>
            </a:r>
            <a:r>
              <a:rPr lang="tr-TR" sz="1200" dirty="0" err="1">
                <a:latin typeface="Times New Roman" panose="02020603050405020304" pitchFamily="18" charset="0"/>
                <a:cs typeface="Times New Roman" panose="02020603050405020304" pitchFamily="18" charset="0"/>
              </a:rPr>
              <a:t>görülür.Aşırıya</a:t>
            </a:r>
            <a:r>
              <a:rPr lang="tr-TR" sz="1200" dirty="0">
                <a:latin typeface="Times New Roman" panose="02020603050405020304" pitchFamily="18" charset="0"/>
                <a:cs typeface="Times New Roman" panose="02020603050405020304" pitchFamily="18" charset="0"/>
              </a:rPr>
              <a:t> kaçan duygusal tepkiler </a:t>
            </a:r>
            <a:r>
              <a:rPr lang="tr-TR" sz="1200" dirty="0" err="1">
                <a:latin typeface="Times New Roman" panose="02020603050405020304" pitchFamily="18" charset="0"/>
                <a:cs typeface="Times New Roman" panose="02020603050405020304" pitchFamily="18" charset="0"/>
              </a:rPr>
              <a:t>verir.Göste-rişi</a:t>
            </a:r>
            <a:r>
              <a:rPr lang="tr-TR" sz="1200" dirty="0">
                <a:latin typeface="Times New Roman" panose="02020603050405020304" pitchFamily="18" charset="0"/>
                <a:cs typeface="Times New Roman" panose="02020603050405020304" pitchFamily="18" charset="0"/>
              </a:rPr>
              <a:t> abartan ve ölçüsüz tavır-</a:t>
            </a:r>
            <a:r>
              <a:rPr lang="tr-TR" sz="1200" dirty="0" err="1">
                <a:latin typeface="Times New Roman" panose="02020603050405020304" pitchFamily="18" charset="0"/>
                <a:cs typeface="Times New Roman" panose="02020603050405020304" pitchFamily="18" charset="0"/>
              </a:rPr>
              <a:t>larda</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bulunabilir.Lükse</a:t>
            </a:r>
            <a:r>
              <a:rPr lang="tr-TR" sz="1200" dirty="0">
                <a:latin typeface="Times New Roman" panose="02020603050405020304" pitchFamily="18" charset="0"/>
                <a:cs typeface="Times New Roman" panose="02020603050405020304" pitchFamily="18" charset="0"/>
              </a:rPr>
              <a:t> ve ye-me içmeye fazla düşkünlük israfa neden olur.</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Fazla iyimserlik gerçeklikten uzaklaşmasına ve hayal kırıklı-</a:t>
            </a:r>
            <a:r>
              <a:rPr lang="tr-TR" sz="1200" dirty="0" err="1">
                <a:latin typeface="Times New Roman" panose="02020603050405020304" pitchFamily="18" charset="0"/>
                <a:cs typeface="Times New Roman" panose="02020603050405020304" pitchFamily="18" charset="0"/>
              </a:rPr>
              <a:t>ğı</a:t>
            </a:r>
            <a:r>
              <a:rPr lang="tr-TR" sz="1200" dirty="0">
                <a:latin typeface="Times New Roman" panose="02020603050405020304" pitchFamily="18" charset="0"/>
                <a:cs typeface="Times New Roman" panose="02020603050405020304" pitchFamily="18" charset="0"/>
              </a:rPr>
              <a:t> yaşamasına sebep olur. Ahla-ki anlamda yoksun ve egolu olabilir.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SATÜRN birinci evdeyse; kişiyi fiziksel olarak kısıtlayan, sınırlayan bir yapıdır. Kişi ciddi, soğuk ve sert mizaçlı olur. Mesafeli ve içine kapanıktır. Yeni kişilerle tanışıp derin duygusal bağ kurmaktan kaçınırlar. Erken yaşta sorumluluk ve olgunlaşma süreci gelişmeye başlar. Temkinli, olgun ve azimli insanlardır. Sorumlu, disiplinli, düzenli, çalışkan olurlar. Küçük yaşta sorumluluklarını alan kişilerdir. </a:t>
            </a:r>
          </a:p>
        </p:txBody>
      </p:sp>
      <p:sp>
        <p:nvSpPr>
          <p:cNvPr id="12" name="object 12">
            <a:extLst>
              <a:ext uri="{FF2B5EF4-FFF2-40B4-BE49-F238E27FC236}">
                <a16:creationId xmlns:a16="http://schemas.microsoft.com/office/drawing/2014/main" id="{50DAE474-9270-C649-BA96-E1CDC0ADD79F}"/>
              </a:ext>
            </a:extLst>
          </p:cNvPr>
          <p:cNvSpPr txBox="1"/>
          <p:nvPr/>
        </p:nvSpPr>
        <p:spPr>
          <a:xfrm>
            <a:off x="437094" y="10335260"/>
            <a:ext cx="190500" cy="182101"/>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2</a:t>
            </a:r>
            <a:r>
              <a:rPr lang="tr-TR" sz="1100" spc="-25" dirty="0">
                <a:solidFill>
                  <a:srgbClr val="231F20"/>
                </a:solidFill>
                <a:latin typeface="Arial"/>
                <a:cs typeface="Arial"/>
              </a:rPr>
              <a:t>4</a:t>
            </a:r>
            <a:endParaRPr sz="1100" dirty="0">
              <a:latin typeface="Arial"/>
              <a:cs typeface="Arial"/>
            </a:endParaRPr>
          </a:p>
        </p:txBody>
      </p:sp>
      <p:sp>
        <p:nvSpPr>
          <p:cNvPr id="13" name="object 13">
            <a:extLst>
              <a:ext uri="{FF2B5EF4-FFF2-40B4-BE49-F238E27FC236}">
                <a16:creationId xmlns:a16="http://schemas.microsoft.com/office/drawing/2014/main" id="{60633B96-4B30-E6A4-7570-6C030EE15ECC}"/>
              </a:ext>
            </a:extLst>
          </p:cNvPr>
          <p:cNvSpPr txBox="1"/>
          <p:nvPr/>
        </p:nvSpPr>
        <p:spPr>
          <a:xfrm>
            <a:off x="707299" y="10335758"/>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14" name="object 14">
            <a:extLst>
              <a:ext uri="{FF2B5EF4-FFF2-40B4-BE49-F238E27FC236}">
                <a16:creationId xmlns:a16="http://schemas.microsoft.com/office/drawing/2014/main" id="{5BC12BB9-8FBB-D878-8EA0-50D7DEE52399}"/>
              </a:ext>
            </a:extLst>
          </p:cNvPr>
          <p:cNvPicPr/>
          <p:nvPr/>
        </p:nvPicPr>
        <p:blipFill>
          <a:blip r:embed="rId3" cstate="print"/>
          <a:stretch>
            <a:fillRect/>
          </a:stretch>
        </p:blipFill>
        <p:spPr>
          <a:xfrm>
            <a:off x="166889" y="196013"/>
            <a:ext cx="540410" cy="543153"/>
          </a:xfrm>
          <a:prstGeom prst="rect">
            <a:avLst/>
          </a:prstGeom>
        </p:spPr>
      </p:pic>
    </p:spTree>
    <p:extLst>
      <p:ext uri="{BB962C8B-B14F-4D97-AF65-F5344CB8AC3E}">
        <p14:creationId xmlns:p14="http://schemas.microsoft.com/office/powerpoint/2010/main" val="3390113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09A68B-7234-4A40-7AF6-613712DB22D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45E5F97-9E93-9B22-8747-B95646845A75}"/>
              </a:ext>
            </a:extLst>
          </p:cNvPr>
          <p:cNvSpPr/>
          <p:nvPr/>
        </p:nvSpPr>
        <p:spPr>
          <a:xfrm>
            <a:off x="0" y="0"/>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FBDBE9">
              <a:alpha val="39999"/>
            </a:srgbClr>
          </a:solidFill>
        </p:spPr>
        <p:txBody>
          <a:bodyPr wrap="square" lIns="0" tIns="0" rIns="0" bIns="0" rtlCol="0"/>
          <a:lstStyle/>
          <a:p>
            <a:endParaRPr/>
          </a:p>
        </p:txBody>
      </p:sp>
      <p:pic>
        <p:nvPicPr>
          <p:cNvPr id="3" name="object 3">
            <a:extLst>
              <a:ext uri="{FF2B5EF4-FFF2-40B4-BE49-F238E27FC236}">
                <a16:creationId xmlns:a16="http://schemas.microsoft.com/office/drawing/2014/main" id="{B6F76A78-0D61-C952-2048-8F765DE4D732}"/>
              </a:ext>
            </a:extLst>
          </p:cNvPr>
          <p:cNvPicPr/>
          <p:nvPr/>
        </p:nvPicPr>
        <p:blipFill>
          <a:blip r:embed="rId2">
            <a:alphaModFix amt="35000"/>
            <a:extLst>
              <a:ext uri="{28A0092B-C50C-407E-A947-70E740481C1C}">
                <a14:useLocalDpi xmlns:a14="http://schemas.microsoft.com/office/drawing/2010/main" val="0"/>
              </a:ext>
            </a:extLst>
          </a:blip>
          <a:srcRect/>
          <a:stretch/>
        </p:blipFill>
        <p:spPr>
          <a:xfrm>
            <a:off x="0" y="1"/>
            <a:ext cx="7560309" cy="10693399"/>
          </a:xfrm>
          <a:prstGeom prst="rect">
            <a:avLst/>
          </a:prstGeom>
        </p:spPr>
      </p:pic>
      <p:sp>
        <p:nvSpPr>
          <p:cNvPr id="4" name="object 4">
            <a:extLst>
              <a:ext uri="{FF2B5EF4-FFF2-40B4-BE49-F238E27FC236}">
                <a16:creationId xmlns:a16="http://schemas.microsoft.com/office/drawing/2014/main" id="{5ED55F25-0BE4-DBC2-3F79-2E4842AD0F88}"/>
              </a:ext>
            </a:extLst>
          </p:cNvPr>
          <p:cNvSpPr txBox="1"/>
          <p:nvPr/>
        </p:nvSpPr>
        <p:spPr>
          <a:xfrm>
            <a:off x="707299" y="840569"/>
            <a:ext cx="1946275" cy="9209829"/>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Gerçek duygu ve hislerini dışarı yansıtmazlar; çünkü </a:t>
            </a:r>
            <a:r>
              <a:rPr lang="tr-TR" sz="1200" dirty="0" err="1">
                <a:latin typeface="Times New Roman" panose="02020603050405020304" pitchFamily="18" charset="0"/>
                <a:cs typeface="Times New Roman" panose="02020603050405020304" pitchFamily="18" charset="0"/>
              </a:rPr>
              <a:t>ka-rizmayı</a:t>
            </a:r>
            <a:r>
              <a:rPr lang="tr-TR" sz="1200" dirty="0">
                <a:latin typeface="Times New Roman" panose="02020603050405020304" pitchFamily="18" charset="0"/>
                <a:cs typeface="Times New Roman" panose="02020603050405020304" pitchFamily="18" charset="0"/>
              </a:rPr>
              <a:t> çizmek istemezler. Yaşam alanlarında çok tertipli ve düzenlidir. Dağınık bir ortam, dağınık bir evden hiç hazzetmezler. Her şey yerli yerinde olmalıdır.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Kendi hatalarını sürekli eleştirebilir. Birinci evinde </a:t>
            </a:r>
            <a:r>
              <a:rPr lang="tr-TR" sz="1200" dirty="0" err="1">
                <a:latin typeface="Times New Roman" panose="02020603050405020304" pitchFamily="18" charset="0"/>
                <a:cs typeface="Times New Roman" panose="02020603050405020304" pitchFamily="18" charset="0"/>
              </a:rPr>
              <a:t>Sa-türn</a:t>
            </a:r>
            <a:r>
              <a:rPr lang="tr-TR" sz="1200" dirty="0">
                <a:latin typeface="Times New Roman" panose="02020603050405020304" pitchFamily="18" charset="0"/>
                <a:cs typeface="Times New Roman" panose="02020603050405020304" pitchFamily="18" charset="0"/>
              </a:rPr>
              <a:t> olan kişiler; mesafeli ve </a:t>
            </a:r>
            <a:r>
              <a:rPr lang="tr-TR" sz="1200" dirty="0" err="1">
                <a:latin typeface="Times New Roman" panose="02020603050405020304" pitchFamily="18" charset="0"/>
                <a:cs typeface="Times New Roman" panose="02020603050405020304" pitchFamily="18" charset="0"/>
              </a:rPr>
              <a:t>Satürnyen</a:t>
            </a:r>
            <a:r>
              <a:rPr lang="tr-TR" sz="1200" dirty="0">
                <a:latin typeface="Times New Roman" panose="02020603050405020304" pitchFamily="18" charset="0"/>
                <a:cs typeface="Times New Roman" panose="02020603050405020304" pitchFamily="18" charset="0"/>
              </a:rPr>
              <a:t> kişilerle büyümüş ve çocukluklarını yaşamamış olabilirler. </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Otorite figürleri tarafından (</a:t>
            </a:r>
            <a:r>
              <a:rPr lang="tr-TR" sz="1200" dirty="0" err="1">
                <a:latin typeface="Times New Roman" panose="02020603050405020304" pitchFamily="18" charset="0"/>
                <a:cs typeface="Times New Roman" panose="02020603050405020304" pitchFamily="18" charset="0"/>
              </a:rPr>
              <a:t>anne,baba,büyükbaba</a:t>
            </a:r>
            <a:r>
              <a:rPr lang="tr-TR" sz="1200" dirty="0">
                <a:latin typeface="Times New Roman" panose="02020603050405020304" pitchFamily="18" charset="0"/>
                <a:cs typeface="Times New Roman" panose="02020603050405020304" pitchFamily="18" charset="0"/>
              </a:rPr>
              <a:t>, büyük-anne gibi) kişilerden sürekli eleştiri aldıkları için kendi-</a:t>
            </a:r>
            <a:r>
              <a:rPr lang="tr-TR" sz="1200" dirty="0" err="1">
                <a:latin typeface="Times New Roman" panose="02020603050405020304" pitchFamily="18" charset="0"/>
                <a:cs typeface="Times New Roman" panose="02020603050405020304" pitchFamily="18" charset="0"/>
              </a:rPr>
              <a:t>lerini</a:t>
            </a:r>
            <a:r>
              <a:rPr lang="tr-TR" sz="1200" dirty="0">
                <a:latin typeface="Times New Roman" panose="02020603050405020304" pitchFamily="18" charset="0"/>
                <a:cs typeface="Times New Roman" panose="02020603050405020304" pitchFamily="18" charset="0"/>
              </a:rPr>
              <a:t> yetersiz hissedip kendi-</a:t>
            </a:r>
            <a:r>
              <a:rPr lang="tr-TR" sz="1200" dirty="0" err="1">
                <a:latin typeface="Times New Roman" panose="02020603050405020304" pitchFamily="18" charset="0"/>
                <a:cs typeface="Times New Roman" panose="02020603050405020304" pitchFamily="18" charset="0"/>
              </a:rPr>
              <a:t>lerine</a:t>
            </a:r>
            <a:r>
              <a:rPr lang="tr-TR" sz="1200" dirty="0">
                <a:latin typeface="Times New Roman" panose="02020603050405020304" pitchFamily="18" charset="0"/>
                <a:cs typeface="Times New Roman" panose="02020603050405020304" pitchFamily="18" charset="0"/>
              </a:rPr>
              <a:t> karşı sert bir tutum sergiler. Kendilerini sosyal </a:t>
            </a:r>
            <a:r>
              <a:rPr lang="tr-TR" sz="1200" dirty="0" err="1">
                <a:latin typeface="Times New Roman" panose="02020603050405020304" pitchFamily="18" charset="0"/>
                <a:cs typeface="Times New Roman" panose="02020603050405020304" pitchFamily="18" charset="0"/>
              </a:rPr>
              <a:t>or</a:t>
            </a:r>
            <a:r>
              <a:rPr lang="tr-TR" sz="1200" dirty="0">
                <a:latin typeface="Times New Roman" panose="02020603050405020304" pitchFamily="18" charset="0"/>
                <a:cs typeface="Times New Roman" panose="02020603050405020304" pitchFamily="18" charset="0"/>
              </a:rPr>
              <a:t>-tamlarda çok rahat hisset-</a:t>
            </a:r>
            <a:r>
              <a:rPr lang="tr-TR" sz="1200" dirty="0" err="1">
                <a:latin typeface="Times New Roman" panose="02020603050405020304" pitchFamily="18" charset="0"/>
                <a:cs typeface="Times New Roman" panose="02020603050405020304" pitchFamily="18" charset="0"/>
              </a:rPr>
              <a:t>mezler</a:t>
            </a:r>
            <a:r>
              <a:rPr lang="tr-TR" sz="1200" dirty="0">
                <a:latin typeface="Times New Roman" panose="02020603050405020304" pitchFamily="18" charset="0"/>
                <a:cs typeface="Times New Roman" panose="02020603050405020304" pitchFamily="18" charset="0"/>
              </a:rPr>
              <a:t> bu yüzden uzak kalmayı ve kendini geri plana atmayı tercih ederler. Kendine olan güveni düşük olabilir. Hayatında zorluklar ve kısıtlayıcı şeyler olsa da üstesinden gelerek daha güçlü, kendine güvenen, olgun kişiler olurlar.</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Satürn birinci evde olumsuz açı ve yerleşimdeyse karamsar, özgüveni düşük, korkuları olan, karamsar biri olur. Kimseye açılmayan, ketum bir yapı verir. İçsel olarak kendini güvende hissetmez. Bu da onun insanlara karşı mesafeli bir tavır takınmasına sebep olur. Otorite figürleriyle sorun ve çatışma yaşar. Kısa boy verebilir.</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PLÜTON birinci evdeyse kişinin güçlü bir iradesi ve kararlı bir duruşu vardır. Etkileyici bir aurası vardır. </a:t>
            </a:r>
          </a:p>
        </p:txBody>
      </p:sp>
      <p:sp>
        <p:nvSpPr>
          <p:cNvPr id="5" name="object 5">
            <a:extLst>
              <a:ext uri="{FF2B5EF4-FFF2-40B4-BE49-F238E27FC236}">
                <a16:creationId xmlns:a16="http://schemas.microsoft.com/office/drawing/2014/main" id="{B33165A0-9BF1-69F9-D71F-61CBA74A1416}"/>
              </a:ext>
            </a:extLst>
          </p:cNvPr>
          <p:cNvSpPr txBox="1"/>
          <p:nvPr/>
        </p:nvSpPr>
        <p:spPr>
          <a:xfrm>
            <a:off x="2807371" y="5066745"/>
            <a:ext cx="1946275" cy="5176995"/>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Tuhaf bir çekiciliğe, karizmaya ve gizeme sahiptir. Kişiye hayatında karizmatik bir güç ve kuvvet verir. Hayatlarında birçok zorluk içeren deneyimleriyle kendini, kişiliğini sürekli yapılandırır, değiştirir ve dönüştürür.  Güçlü bir kimlikle kendini ifade eder. Fiziksel olarak oran bozukluğu olabilir. Kişi baskın ve hırslıdır. Birinci evde iyi açı ve yerleşimdeyse insanlar üzerinde güçleri vardır. İnsanların hayatlarını değiştirip dönüştürebilirler. Bu kişilerin hayatlarında ne olup bittiğini anlayamazsınız karanlık bir yönleri de </a:t>
            </a:r>
            <a:r>
              <a:rPr lang="tr-TR" sz="1200" dirty="0" err="1">
                <a:latin typeface="Times New Roman" panose="02020603050405020304" pitchFamily="18" charset="0"/>
                <a:cs typeface="Times New Roman" panose="02020603050405020304" pitchFamily="18" charset="0"/>
              </a:rPr>
              <a:t>vardır.Derin</a:t>
            </a:r>
            <a:r>
              <a:rPr lang="tr-TR" sz="1200" dirty="0">
                <a:latin typeface="Times New Roman" panose="02020603050405020304" pitchFamily="18" charset="0"/>
                <a:cs typeface="Times New Roman" panose="02020603050405020304" pitchFamily="18" charset="0"/>
              </a:rPr>
              <a:t> insanlar olurlar.</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Plüton olumsuz açı ve yerleşimdeyse kıskanç, takıntılı, karanlık yönleri olur.   Baskıcı, zorba ve baskın bir karakter olur. Her şeyi kontrol etmek ister. </a:t>
            </a:r>
          </a:p>
        </p:txBody>
      </p:sp>
      <p:sp>
        <p:nvSpPr>
          <p:cNvPr id="6" name="object 6">
            <a:extLst>
              <a:ext uri="{FF2B5EF4-FFF2-40B4-BE49-F238E27FC236}">
                <a16:creationId xmlns:a16="http://schemas.microsoft.com/office/drawing/2014/main" id="{BB723DBF-C41E-F9F2-5A81-130E011364E3}"/>
              </a:ext>
            </a:extLst>
          </p:cNvPr>
          <p:cNvSpPr txBox="1"/>
          <p:nvPr/>
        </p:nvSpPr>
        <p:spPr>
          <a:xfrm>
            <a:off x="4936653" y="5066744"/>
            <a:ext cx="2004556" cy="5176995"/>
          </a:xfrm>
          <a:prstGeom prst="rect">
            <a:avLst/>
          </a:prstGeom>
        </p:spPr>
        <p:txBody>
          <a:bodyPr vert="horz" wrap="square" lIns="0" tIns="3810" rIns="0" bIns="0" rtlCol="0">
            <a:spAutoFit/>
          </a:bodyPr>
          <a:lstStyle/>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Karşı tarafı manipüle eder. İstediğini zorbalıkla elde etmek ister. Hayatında büyük krizler, yıkımlar yaşayarak değişim ve dönüşümü yaşar. Güç için karanlık eylemleri olur. </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Birinci evi, yani benlik evini içinde olan gezegen yerle-</a:t>
            </a:r>
            <a:r>
              <a:rPr lang="tr-TR" sz="1200" dirty="0" err="1">
                <a:latin typeface="Times New Roman" panose="02020603050405020304" pitchFamily="18" charset="0"/>
                <a:cs typeface="Times New Roman" panose="02020603050405020304" pitchFamily="18" charset="0"/>
              </a:rPr>
              <a:t>şimiyle</a:t>
            </a:r>
            <a:r>
              <a:rPr lang="tr-TR" sz="1200" dirty="0">
                <a:latin typeface="Times New Roman" panose="02020603050405020304" pitchFamily="18" charset="0"/>
                <a:cs typeface="Times New Roman" panose="02020603050405020304" pitchFamily="18" charset="0"/>
              </a:rPr>
              <a:t> ve bu gezegene olan olumlu ve olumsuz açılarıyla değerlendirdim. Tabi ki </a:t>
            </a:r>
            <a:r>
              <a:rPr lang="tr-TR" sz="1200" dirty="0" err="1">
                <a:latin typeface="Times New Roman" panose="02020603050405020304" pitchFamily="18" charset="0"/>
                <a:cs typeface="Times New Roman" panose="02020603050405020304" pitchFamily="18" charset="0"/>
              </a:rPr>
              <a:t>hari</a:t>
            </a:r>
            <a:r>
              <a:rPr lang="tr-TR" sz="1200" dirty="0">
                <a:latin typeface="Times New Roman" panose="02020603050405020304" pitchFamily="18" charset="0"/>
                <a:cs typeface="Times New Roman" panose="02020603050405020304" pitchFamily="18" charset="0"/>
              </a:rPr>
              <a:t>-tanın bütünüyle ve birinci evde olan gezegenin; diğer gezegen-</a:t>
            </a:r>
            <a:r>
              <a:rPr lang="tr-TR" sz="1200" dirty="0" err="1">
                <a:latin typeface="Times New Roman" panose="02020603050405020304" pitchFamily="18" charset="0"/>
                <a:cs typeface="Times New Roman" panose="02020603050405020304" pitchFamily="18" charset="0"/>
              </a:rPr>
              <a:t>lerden</a:t>
            </a:r>
            <a:r>
              <a:rPr lang="tr-TR" sz="1200" dirty="0">
                <a:latin typeface="Times New Roman" panose="02020603050405020304" pitchFamily="18" charset="0"/>
                <a:cs typeface="Times New Roman" panose="02020603050405020304" pitchFamily="18" charset="0"/>
              </a:rPr>
              <a:t> aldığı açı, evi, bulunduğu burç ve hangi gezegen olduğu ile daha detaylı, kapsamlı incelemek kişiliği tanımlamak, yorumlamak için bize daha net ve fazla bilgi verecektir.</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Keyifli okumalar diliyorum bir sonraki makalede buluşmak dileğiyle,</a:t>
            </a:r>
          </a:p>
          <a:p>
            <a:pPr marL="12700" marR="5080" algn="just">
              <a:lnSpc>
                <a:spcPct val="104299"/>
              </a:lnSpc>
              <a:spcBef>
                <a:spcPts val="35"/>
              </a:spcBef>
            </a:pPr>
            <a:r>
              <a:rPr lang="tr-TR" sz="1200" dirty="0">
                <a:latin typeface="Times New Roman" panose="02020603050405020304" pitchFamily="18" charset="0"/>
                <a:cs typeface="Times New Roman" panose="02020603050405020304" pitchFamily="18" charset="0"/>
              </a:rPr>
              <a:t>Sevgiler.</a:t>
            </a:r>
          </a:p>
          <a:p>
            <a:pPr marL="12700" marR="5080" algn="just">
              <a:lnSpc>
                <a:spcPct val="104299"/>
              </a:lnSpc>
              <a:spcBef>
                <a:spcPts val="35"/>
              </a:spcBef>
            </a:pPr>
            <a:endParaRPr lang="tr-TR" sz="1200" dirty="0">
              <a:latin typeface="Times New Roman" panose="02020603050405020304" pitchFamily="18" charset="0"/>
              <a:cs typeface="Times New Roman" panose="02020603050405020304" pitchFamily="18" charset="0"/>
            </a:endParaRPr>
          </a:p>
        </p:txBody>
      </p:sp>
      <p:sp>
        <p:nvSpPr>
          <p:cNvPr id="12" name="object 12">
            <a:extLst>
              <a:ext uri="{FF2B5EF4-FFF2-40B4-BE49-F238E27FC236}">
                <a16:creationId xmlns:a16="http://schemas.microsoft.com/office/drawing/2014/main" id="{05DCA185-9941-2AE3-C6A6-55C3119DFFE1}"/>
              </a:ext>
            </a:extLst>
          </p:cNvPr>
          <p:cNvSpPr txBox="1"/>
          <p:nvPr/>
        </p:nvSpPr>
        <p:spPr>
          <a:xfrm>
            <a:off x="6832624" y="10246280"/>
            <a:ext cx="190500" cy="182101"/>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2</a:t>
            </a:r>
            <a:r>
              <a:rPr lang="tr-TR" sz="1100" spc="-25" dirty="0">
                <a:solidFill>
                  <a:srgbClr val="231F20"/>
                </a:solidFill>
                <a:latin typeface="Arial"/>
                <a:cs typeface="Arial"/>
              </a:rPr>
              <a:t>5</a:t>
            </a:r>
            <a:endParaRPr sz="1100" dirty="0">
              <a:latin typeface="Arial"/>
              <a:cs typeface="Arial"/>
            </a:endParaRPr>
          </a:p>
        </p:txBody>
      </p:sp>
      <p:sp>
        <p:nvSpPr>
          <p:cNvPr id="13" name="object 13">
            <a:extLst>
              <a:ext uri="{FF2B5EF4-FFF2-40B4-BE49-F238E27FC236}">
                <a16:creationId xmlns:a16="http://schemas.microsoft.com/office/drawing/2014/main" id="{B856C759-E011-2BAB-38C3-6AF37DF0ECF1}"/>
              </a:ext>
            </a:extLst>
          </p:cNvPr>
          <p:cNvSpPr txBox="1"/>
          <p:nvPr/>
        </p:nvSpPr>
        <p:spPr>
          <a:xfrm>
            <a:off x="5439745" y="10229375"/>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8" name="Resim 7">
            <a:extLst>
              <a:ext uri="{FF2B5EF4-FFF2-40B4-BE49-F238E27FC236}">
                <a16:creationId xmlns:a16="http://schemas.microsoft.com/office/drawing/2014/main" id="{B3D922DE-600B-6993-5E92-9163FDDF82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1000"/>
                    </a14:imgEffect>
                    <a14:imgEffect>
                      <a14:brightnessContrast bright="-5000" contrast="-1000"/>
                    </a14:imgEffect>
                  </a14:imgLayer>
                </a14:imgProps>
              </a:ext>
              <a:ext uri="{28A0092B-C50C-407E-A947-70E740481C1C}">
                <a14:useLocalDpi xmlns:a14="http://schemas.microsoft.com/office/drawing/2010/main" val="0"/>
              </a:ext>
            </a:extLst>
          </a:blip>
          <a:srcRect l="43023" t="5107" r="3764" b="55084"/>
          <a:stretch>
            <a:fillRect/>
          </a:stretch>
        </p:blipFill>
        <p:spPr>
          <a:xfrm>
            <a:off x="3321050" y="259858"/>
            <a:ext cx="4079876" cy="4547029"/>
          </a:xfrm>
          <a:prstGeom prst="rect">
            <a:avLst/>
          </a:prstGeom>
          <a:effectLst>
            <a:glow>
              <a:schemeClr val="accent1"/>
            </a:glow>
            <a:softEdge rad="241300"/>
          </a:effectLst>
        </p:spPr>
      </p:pic>
      <p:pic>
        <p:nvPicPr>
          <p:cNvPr id="14" name="object 14">
            <a:extLst>
              <a:ext uri="{FF2B5EF4-FFF2-40B4-BE49-F238E27FC236}">
                <a16:creationId xmlns:a16="http://schemas.microsoft.com/office/drawing/2014/main" id="{8426888C-1E73-1140-8F26-56AA2F14185E}"/>
              </a:ext>
            </a:extLst>
          </p:cNvPr>
          <p:cNvPicPr/>
          <p:nvPr/>
        </p:nvPicPr>
        <p:blipFill>
          <a:blip r:embed="rId5" cstate="print"/>
          <a:stretch>
            <a:fillRect/>
          </a:stretch>
        </p:blipFill>
        <p:spPr>
          <a:xfrm>
            <a:off x="6911999" y="144003"/>
            <a:ext cx="540410" cy="543153"/>
          </a:xfrm>
          <a:prstGeom prst="rect">
            <a:avLst/>
          </a:prstGeom>
        </p:spPr>
      </p:pic>
    </p:spTree>
    <p:extLst>
      <p:ext uri="{BB962C8B-B14F-4D97-AF65-F5344CB8AC3E}">
        <p14:creationId xmlns:p14="http://schemas.microsoft.com/office/powerpoint/2010/main" val="2695266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0" y="0"/>
            <a:ext cx="7625079" cy="10727563"/>
            <a:chOff x="695298" y="0"/>
            <a:chExt cx="5892490" cy="10692003"/>
          </a:xfrm>
        </p:grpSpPr>
        <p:pic>
          <p:nvPicPr>
            <p:cNvPr id="3" name="object 3"/>
            <p:cNvPicPr/>
            <p:nvPr/>
          </p:nvPicPr>
          <p:blipFill>
            <a:blip r:embed="rId2">
              <a:extLst>
                <a:ext uri="{28A0092B-C50C-407E-A947-70E740481C1C}">
                  <a14:useLocalDpi xmlns:a14="http://schemas.microsoft.com/office/drawing/2010/main" val="0"/>
                </a:ext>
              </a:extLst>
            </a:blip>
            <a:srcRect/>
            <a:stretch/>
          </p:blipFill>
          <p:spPr>
            <a:xfrm>
              <a:off x="695298" y="0"/>
              <a:ext cx="5892490" cy="10692003"/>
            </a:xfrm>
            <a:prstGeom prst="rect">
              <a:avLst/>
            </a:prstGeom>
          </p:spPr>
        </p:pic>
        <p:pic>
          <p:nvPicPr>
            <p:cNvPr id="4" name="object 4"/>
            <p:cNvPicPr/>
            <p:nvPr/>
          </p:nvPicPr>
          <p:blipFill>
            <a:blip r:embed="rId3" cstate="print"/>
            <a:stretch>
              <a:fillRect/>
            </a:stretch>
          </p:blipFill>
          <p:spPr>
            <a:xfrm>
              <a:off x="1390911" y="476979"/>
              <a:ext cx="155155" cy="153390"/>
            </a:xfrm>
            <a:prstGeom prst="rect">
              <a:avLst/>
            </a:prstGeom>
          </p:spPr>
        </p:pic>
      </p:grpSp>
      <p:sp>
        <p:nvSpPr>
          <p:cNvPr id="5" name="object 5"/>
          <p:cNvSpPr txBox="1"/>
          <p:nvPr/>
        </p:nvSpPr>
        <p:spPr>
          <a:xfrm>
            <a:off x="1187450" y="464020"/>
            <a:ext cx="4175551" cy="182101"/>
          </a:xfrm>
          <a:prstGeom prst="rect">
            <a:avLst/>
          </a:prstGeom>
        </p:spPr>
        <p:txBody>
          <a:bodyPr vert="horz" wrap="square" lIns="0" tIns="12700" rIns="0" bIns="0" rtlCol="0">
            <a:spAutoFit/>
          </a:bodyPr>
          <a:lstStyle/>
          <a:p>
            <a:pPr marL="12700">
              <a:lnSpc>
                <a:spcPct val="100000"/>
              </a:lnSpc>
              <a:spcBef>
                <a:spcPts val="100"/>
              </a:spcBef>
            </a:pPr>
            <a:r>
              <a:rPr lang="tr-TR" sz="1100" spc="-40" dirty="0">
                <a:solidFill>
                  <a:srgbClr val="FFFFFF"/>
                </a:solidFill>
                <a:latin typeface="Arial"/>
                <a:cs typeface="Arial"/>
              </a:rPr>
              <a:t>PSİKOLOG TUBA DİK AİLE DANIŞMANI VE OYUN TERAPİSTİ </a:t>
            </a:r>
            <a:endParaRPr sz="1100" dirty="0">
              <a:latin typeface="Arial"/>
              <a:cs typeface="Arial"/>
            </a:endParaRPr>
          </a:p>
        </p:txBody>
      </p:sp>
      <p:sp>
        <p:nvSpPr>
          <p:cNvPr id="6" name="object 6"/>
          <p:cNvSpPr txBox="1"/>
          <p:nvPr/>
        </p:nvSpPr>
        <p:spPr>
          <a:xfrm>
            <a:off x="120650" y="7530306"/>
            <a:ext cx="7170420" cy="1854994"/>
          </a:xfrm>
          <a:prstGeom prst="rect">
            <a:avLst/>
          </a:prstGeom>
          <a:solidFill>
            <a:srgbClr val="231F20">
              <a:alpha val="66000"/>
            </a:srgbClr>
          </a:solidFill>
          <a:effectLst>
            <a:glow rad="152400">
              <a:srgbClr val="29120F"/>
            </a:glow>
          </a:effectLst>
          <a:scene3d>
            <a:camera prst="orthographicFront"/>
            <a:lightRig rig="threePt" dir="t"/>
          </a:scene3d>
          <a:sp3d extrusionH="101600" contourW="25400">
            <a:bevelT w="254000" h="254000" prst="convex"/>
            <a:bevelB w="152400" h="152400"/>
          </a:sp3d>
        </p:spPr>
        <p:txBody>
          <a:bodyPr vert="horz" wrap="square" lIns="0" tIns="59054" rIns="0" bIns="0" rtlCol="0">
            <a:spAutoFit/>
          </a:bodyPr>
          <a:lstStyle/>
          <a:p>
            <a:pPr marL="15240" marR="222250" indent="513715" algn="ctr">
              <a:lnSpc>
                <a:spcPts val="4500"/>
              </a:lnSpc>
              <a:spcBef>
                <a:spcPts val="464"/>
              </a:spcBef>
            </a:pPr>
            <a:r>
              <a:rPr lang="tr-TR" sz="4000" b="0" cap="none" spc="0" dirty="0">
                <a:ln w="0"/>
                <a:gradFill>
                  <a:gsLst>
                    <a:gs pos="21000">
                      <a:srgbClr val="53575C"/>
                    </a:gs>
                    <a:gs pos="88000">
                      <a:srgbClr val="C5C7CA"/>
                    </a:gs>
                  </a:gsLst>
                  <a:lin ang="5400000"/>
                </a:gradFill>
                <a:effectLst/>
                <a:latin typeface="Times New Roman" panose="02020603050405020304" pitchFamily="18" charset="0"/>
                <a:cs typeface="Times New Roman" panose="02020603050405020304" pitchFamily="18" charset="0"/>
              </a:rPr>
              <a:t>TERAPİ VE YOLDA OLMAK  </a:t>
            </a:r>
          </a:p>
          <a:p>
            <a:pPr marL="15240" marR="222250" indent="513715" algn="ctr">
              <a:lnSpc>
                <a:spcPts val="4500"/>
              </a:lnSpc>
              <a:spcBef>
                <a:spcPts val="464"/>
              </a:spcBef>
            </a:pPr>
            <a:r>
              <a:rPr lang="tr-TR" sz="4000" dirty="0">
                <a:ln w="0"/>
                <a:gradFill>
                  <a:gsLst>
                    <a:gs pos="21000">
                      <a:srgbClr val="53575C"/>
                    </a:gs>
                    <a:gs pos="88000">
                      <a:srgbClr val="C5C7CA"/>
                    </a:gs>
                  </a:gsLst>
                  <a:lin ang="5400000"/>
                </a:gradFill>
                <a:latin typeface="Times New Roman" panose="02020603050405020304" pitchFamily="18" charset="0"/>
                <a:cs typeface="Times New Roman" panose="02020603050405020304" pitchFamily="18" charset="0"/>
              </a:rPr>
              <a:t>Bu yolculuk ne zaman biter? </a:t>
            </a:r>
            <a:endParaRPr lang="tr-TR" sz="4000" b="0" cap="none" spc="0" dirty="0">
              <a:ln w="0"/>
              <a:gradFill>
                <a:gsLst>
                  <a:gs pos="21000">
                    <a:srgbClr val="53575C"/>
                  </a:gs>
                  <a:gs pos="88000">
                    <a:srgbClr val="C5C7CA"/>
                  </a:gs>
                </a:gsLst>
                <a:lin ang="5400000"/>
              </a:gradFill>
              <a:effectLst/>
              <a:latin typeface="Times New Roman" panose="02020603050405020304" pitchFamily="18" charset="0"/>
              <a:cs typeface="Times New Roman" panose="02020603050405020304" pitchFamily="18" charset="0"/>
            </a:endParaRPr>
          </a:p>
        </p:txBody>
      </p:sp>
      <p:sp>
        <p:nvSpPr>
          <p:cNvPr id="13" name="object 13"/>
          <p:cNvSpPr txBox="1"/>
          <p:nvPr/>
        </p:nvSpPr>
        <p:spPr>
          <a:xfrm>
            <a:off x="251551" y="10299700"/>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pic>
        <p:nvPicPr>
          <p:cNvPr id="14" name="object 14"/>
          <p:cNvPicPr/>
          <p:nvPr/>
        </p:nvPicPr>
        <p:blipFill>
          <a:blip r:embed="rId4" cstate="print"/>
          <a:stretch>
            <a:fillRect/>
          </a:stretch>
        </p:blipFill>
        <p:spPr>
          <a:xfrm>
            <a:off x="126975" y="141803"/>
            <a:ext cx="540410" cy="5431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alphaModFix amt="52000"/>
            <a:extLst>
              <a:ext uri="{BEBA8EAE-BF5A-486C-A8C5-ECC9F3942E4B}">
                <a14:imgProps xmlns:a14="http://schemas.microsoft.com/office/drawing/2010/main">
                  <a14:imgLayer r:embed="rId3">
                    <a14:imgEffect>
                      <a14:colorTemperature colorTemp="5400"/>
                    </a14:imgEffect>
                    <a14:imgEffect>
                      <a14:saturation sat="90000"/>
                    </a14:imgEffect>
                  </a14:imgLayer>
                </a14:imgProps>
              </a:ext>
              <a:ext uri="{28A0092B-C50C-407E-A947-70E740481C1C}">
                <a14:useLocalDpi xmlns:a14="http://schemas.microsoft.com/office/drawing/2010/main" val="0"/>
              </a:ext>
            </a:extLst>
          </a:blip>
          <a:srcRect b="5737"/>
          <a:stretch>
            <a:fillRect/>
          </a:stretch>
        </p:blipFill>
        <p:spPr>
          <a:xfrm>
            <a:off x="0" y="0"/>
            <a:ext cx="7556500" cy="10693400"/>
          </a:xfrm>
          <a:prstGeom prst="rect">
            <a:avLst/>
          </a:prstGeom>
          <a:effectLst>
            <a:softEdge rad="101600"/>
          </a:effectLst>
        </p:spPr>
      </p:pic>
      <p:sp>
        <p:nvSpPr>
          <p:cNvPr id="6" name="object 6"/>
          <p:cNvSpPr txBox="1"/>
          <p:nvPr/>
        </p:nvSpPr>
        <p:spPr>
          <a:xfrm>
            <a:off x="684402" y="828378"/>
            <a:ext cx="1947545" cy="8675452"/>
          </a:xfrm>
          <a:prstGeom prst="rect">
            <a:avLst/>
          </a:prstGeom>
        </p:spPr>
        <p:txBody>
          <a:bodyPr vert="horz" wrap="square" lIns="0" tIns="3810" rIns="0" bIns="0" rtlCol="0">
            <a:spAutoFit/>
          </a:bodyPr>
          <a:lstStyle/>
          <a:p>
            <a:pPr algn="just"/>
            <a:r>
              <a:rPr lang="tr-TR" sz="1150" dirty="0">
                <a:latin typeface="Times New Roman" panose="02020603050405020304" pitchFamily="18" charset="0"/>
                <a:cs typeface="Times New Roman" panose="02020603050405020304" pitchFamily="18" charset="0"/>
              </a:rPr>
              <a:t>Çoğu yetişkin büyüdükçe, sorumluluklarımız arttıkça yaşa-</a:t>
            </a:r>
            <a:r>
              <a:rPr lang="tr-TR" sz="1150" dirty="0" err="1">
                <a:latin typeface="Times New Roman" panose="02020603050405020304" pitchFamily="18" charset="0"/>
                <a:cs typeface="Times New Roman" panose="02020603050405020304" pitchFamily="18" charset="0"/>
              </a:rPr>
              <a:t>mın</a:t>
            </a:r>
            <a:r>
              <a:rPr lang="tr-TR" sz="1150" dirty="0">
                <a:latin typeface="Times New Roman" panose="02020603050405020304" pitchFamily="18" charset="0"/>
                <a:cs typeface="Times New Roman" panose="02020603050405020304" pitchFamily="18" charset="0"/>
              </a:rPr>
              <a:t> ağırlaşabildiğini ve karşı-</a:t>
            </a:r>
            <a:r>
              <a:rPr lang="tr-TR" sz="1150" dirty="0" err="1">
                <a:latin typeface="Times New Roman" panose="02020603050405020304" pitchFamily="18" charset="0"/>
                <a:cs typeface="Times New Roman" panose="02020603050405020304" pitchFamily="18" charset="0"/>
              </a:rPr>
              <a:t>mıza</a:t>
            </a:r>
            <a:r>
              <a:rPr lang="tr-TR" sz="1150" dirty="0">
                <a:latin typeface="Times New Roman" panose="02020603050405020304" pitchFamily="18" charset="0"/>
                <a:cs typeface="Times New Roman" panose="02020603050405020304" pitchFamily="18" charset="0"/>
              </a:rPr>
              <a:t> sürekli yeni zorluklar çıktığını düşünmeye başlar. Ha-yat kendi akışında, gündemimize beklenmedik yükler taşır. Kendi hayatımızın başkalarına kıyasla daha yorucu ve zorlu dene-</a:t>
            </a:r>
            <a:r>
              <a:rPr lang="tr-TR" sz="1150" dirty="0" err="1">
                <a:latin typeface="Times New Roman" panose="02020603050405020304" pitchFamily="18" charset="0"/>
                <a:cs typeface="Times New Roman" panose="02020603050405020304" pitchFamily="18" charset="0"/>
              </a:rPr>
              <a:t>yimlerle</a:t>
            </a:r>
            <a:r>
              <a:rPr lang="tr-TR" sz="1150" dirty="0">
                <a:latin typeface="Times New Roman" panose="02020603050405020304" pitchFamily="18" charset="0"/>
                <a:cs typeface="Times New Roman" panose="02020603050405020304" pitchFamily="18" charset="0"/>
              </a:rPr>
              <a:t> dolu olduğunu düşün-düğümüz dönemler olur. Karşı-</a:t>
            </a:r>
            <a:r>
              <a:rPr lang="tr-TR" sz="1150" dirty="0" err="1">
                <a:latin typeface="Times New Roman" panose="02020603050405020304" pitchFamily="18" charset="0"/>
                <a:cs typeface="Times New Roman" panose="02020603050405020304" pitchFamily="18" charset="0"/>
              </a:rPr>
              <a:t>mıza</a:t>
            </a:r>
            <a:r>
              <a:rPr lang="tr-TR" sz="1150" dirty="0">
                <a:latin typeface="Times New Roman" panose="02020603050405020304" pitchFamily="18" charset="0"/>
                <a:cs typeface="Times New Roman" panose="02020603050405020304" pitchFamily="18" charset="0"/>
              </a:rPr>
              <a:t> ne çıkacağını ya da sorun yaşadığımız insanların nasıl davranacağını belirleyemeyiz; bunu yapabilsek belki her şey daha kolay olurdu. </a:t>
            </a:r>
          </a:p>
          <a:p>
            <a:pPr algn="just"/>
            <a:r>
              <a:rPr lang="tr-TR" sz="1150" dirty="0">
                <a:latin typeface="Times New Roman" panose="02020603050405020304" pitchFamily="18" charset="0"/>
                <a:cs typeface="Times New Roman" panose="02020603050405020304" pitchFamily="18" charset="0"/>
              </a:rPr>
              <a:t>Yine de kontrol edebildiğimiz bir şey var: kendi davranış-</a:t>
            </a:r>
            <a:r>
              <a:rPr lang="tr-TR" sz="1150" dirty="0" err="1">
                <a:latin typeface="Times New Roman" panose="02020603050405020304" pitchFamily="18" charset="0"/>
                <a:cs typeface="Times New Roman" panose="02020603050405020304" pitchFamily="18" charset="0"/>
              </a:rPr>
              <a:t>larımız</a:t>
            </a:r>
            <a:r>
              <a:rPr lang="tr-TR" sz="1150" dirty="0">
                <a:latin typeface="Times New Roman" panose="02020603050405020304" pitchFamily="18" charset="0"/>
                <a:cs typeface="Times New Roman" panose="02020603050405020304" pitchFamily="18" charset="0"/>
              </a:rPr>
              <a:t>. Hiç büyük bir kayıp yaşamış birine bakıp “Ne kadar da güçlü” diye düşündüğünüz oldu mu? Başkalarının acılarına tanıklık ettiğimizde istemsizce, aynı şey bizim başımıza gelse nasıl hissederdik diye düşünü-</a:t>
            </a:r>
            <a:r>
              <a:rPr lang="tr-TR" sz="1150" dirty="0" err="1">
                <a:latin typeface="Times New Roman" panose="02020603050405020304" pitchFamily="18" charset="0"/>
                <a:cs typeface="Times New Roman" panose="02020603050405020304" pitchFamily="18" charset="0"/>
              </a:rPr>
              <a:t>rüz</a:t>
            </a:r>
            <a:r>
              <a:rPr lang="tr-TR" sz="1150" dirty="0">
                <a:latin typeface="Times New Roman" panose="02020603050405020304" pitchFamily="18" charset="0"/>
                <a:cs typeface="Times New Roman" panose="02020603050405020304" pitchFamily="18" charset="0"/>
              </a:rPr>
              <a:t>. Bu kısa içsel muhasebe bile insanın hem kırılgan hem de dirençli olabileceğini hatırlatır.</a:t>
            </a:r>
          </a:p>
          <a:p>
            <a:pPr algn="just"/>
            <a:r>
              <a:rPr lang="tr-TR" sz="1150" dirty="0">
                <a:latin typeface="Times New Roman" panose="02020603050405020304" pitchFamily="18" charset="0"/>
                <a:cs typeface="Times New Roman" panose="02020603050405020304" pitchFamily="18" charset="0"/>
              </a:rPr>
              <a:t>“Toplama kamplarında yaşayan bizler, o kamptan bu kampa koşan, ellerindeki son ekmek kırıntılarını vererek başkalarını teselli etmeye çalışan insanları anımsayabiliriz. Sayıları az olabilir, ama bu bile, bir insandan bir şeyin dışında her şeyin alınabileceğini gösterir: İnsan özgürlüklerinin sonuncu-su, yani belli koşullar altında insanın kendi tutumunu belir-</a:t>
            </a:r>
            <a:r>
              <a:rPr lang="tr-TR" sz="1150" dirty="0" err="1">
                <a:latin typeface="Times New Roman" panose="02020603050405020304" pitchFamily="18" charset="0"/>
                <a:cs typeface="Times New Roman" panose="02020603050405020304" pitchFamily="18" charset="0"/>
              </a:rPr>
              <a:t>lemesi</a:t>
            </a:r>
            <a:r>
              <a:rPr lang="tr-TR" sz="1150" dirty="0">
                <a:latin typeface="Times New Roman" panose="02020603050405020304" pitchFamily="18" charset="0"/>
                <a:cs typeface="Times New Roman" panose="02020603050405020304" pitchFamily="18" charset="0"/>
              </a:rPr>
              <a:t>, kendi yolunu seçmesi.” (s.81) </a:t>
            </a:r>
            <a:r>
              <a:rPr lang="tr-TR" sz="1150" dirty="0" err="1">
                <a:latin typeface="Times New Roman" panose="02020603050405020304" pitchFamily="18" charset="0"/>
                <a:cs typeface="Times New Roman" panose="02020603050405020304" pitchFamily="18" charset="0"/>
              </a:rPr>
              <a:t>Logoterapi’nin</a:t>
            </a:r>
            <a:r>
              <a:rPr lang="tr-TR" sz="1150" dirty="0">
                <a:latin typeface="Times New Roman" panose="02020603050405020304" pitchFamily="18" charset="0"/>
                <a:cs typeface="Times New Roman" panose="02020603050405020304" pitchFamily="18" charset="0"/>
              </a:rPr>
              <a:t> kurucusu Viktor </a:t>
            </a:r>
            <a:r>
              <a:rPr lang="tr-TR" sz="1150" dirty="0" err="1">
                <a:latin typeface="Times New Roman" panose="02020603050405020304" pitchFamily="18" charset="0"/>
                <a:cs typeface="Times New Roman" panose="02020603050405020304" pitchFamily="18" charset="0"/>
              </a:rPr>
              <a:t>Frankl’in</a:t>
            </a:r>
            <a:r>
              <a:rPr lang="tr-TR" sz="1150" dirty="0">
                <a:latin typeface="Times New Roman" panose="02020603050405020304" pitchFamily="18" charset="0"/>
                <a:cs typeface="Times New Roman" panose="02020603050405020304" pitchFamily="18" charset="0"/>
              </a:rPr>
              <a:t> İnsanın Anlam Arayışı kitabındaki bu cümleler, yaşamın getirdikleri ve kayıp-</a:t>
            </a:r>
            <a:r>
              <a:rPr lang="tr-TR" sz="1150" dirty="0" err="1">
                <a:latin typeface="Times New Roman" panose="02020603050405020304" pitchFamily="18" charset="0"/>
                <a:cs typeface="Times New Roman" panose="02020603050405020304" pitchFamily="18" charset="0"/>
              </a:rPr>
              <a:t>larımız</a:t>
            </a:r>
            <a:r>
              <a:rPr lang="tr-TR" sz="1150" dirty="0">
                <a:latin typeface="Times New Roman" panose="02020603050405020304" pitchFamily="18" charset="0"/>
                <a:cs typeface="Times New Roman" panose="02020603050405020304" pitchFamily="18" charset="0"/>
              </a:rPr>
              <a:t> ne kadar büyük olursa olsun elimizde kalan asıl gücün ne olduğuna dair çarpıcı bir hatırlatmadır. </a:t>
            </a:r>
          </a:p>
        </p:txBody>
      </p:sp>
      <p:sp>
        <p:nvSpPr>
          <p:cNvPr id="7" name="object 7"/>
          <p:cNvSpPr txBox="1"/>
          <p:nvPr/>
        </p:nvSpPr>
        <p:spPr>
          <a:xfrm>
            <a:off x="2807319" y="831274"/>
            <a:ext cx="1947545" cy="8684429"/>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Bazı insanlar yaşadıkları sarsıcı deneyimler sonrasında daha yüksek bir iç görü ve psikolojik esneklik geliştirirken; bazıları için aynı süreç kaygıların yoğunlaştığı, güven duygusunun zayıfladığı bir etki yaratabilir. Benzer olayların farklı zihin-</a:t>
            </a:r>
            <a:r>
              <a:rPr lang="tr-TR" sz="1150" dirty="0" err="1">
                <a:latin typeface="Times New Roman" panose="02020603050405020304" pitchFamily="18" charset="0"/>
                <a:cs typeface="Times New Roman" panose="02020603050405020304" pitchFamily="18" charset="0"/>
              </a:rPr>
              <a:t>lerde</a:t>
            </a:r>
            <a:r>
              <a:rPr lang="tr-TR" sz="1150" dirty="0">
                <a:latin typeface="Times New Roman" panose="02020603050405020304" pitchFamily="18" charset="0"/>
                <a:cs typeface="Times New Roman" panose="02020603050405020304" pitchFamily="18" charset="0"/>
              </a:rPr>
              <a:t> bambaşka izler bırakması, ruhsal dünyamızın ne kadar bireysel ve çok katmanlı olduğu-</a:t>
            </a:r>
            <a:r>
              <a:rPr lang="tr-TR" sz="1150" dirty="0" err="1">
                <a:latin typeface="Times New Roman" panose="02020603050405020304" pitchFamily="18" charset="0"/>
                <a:cs typeface="Times New Roman" panose="02020603050405020304" pitchFamily="18" charset="0"/>
              </a:rPr>
              <a:t>nun</a:t>
            </a:r>
            <a:r>
              <a:rPr lang="tr-TR" sz="1150" dirty="0">
                <a:latin typeface="Times New Roman" panose="02020603050405020304" pitchFamily="18" charset="0"/>
                <a:cs typeface="Times New Roman" panose="02020603050405020304" pitchFamily="18" charset="0"/>
              </a:rPr>
              <a:t> da göstergesidir. Terapi tam bu noktada devreye girer: Üzeri örtülü yerlere şefkatle bakabil-</a:t>
            </a:r>
            <a:r>
              <a:rPr lang="tr-TR" sz="1150" dirty="0" err="1">
                <a:latin typeface="Times New Roman" panose="02020603050405020304" pitchFamily="18" charset="0"/>
                <a:cs typeface="Times New Roman" panose="02020603050405020304" pitchFamily="18" charset="0"/>
              </a:rPr>
              <a:t>mek</a:t>
            </a:r>
            <a:r>
              <a:rPr lang="tr-TR" sz="1150" dirty="0">
                <a:latin typeface="Times New Roman" panose="02020603050405020304" pitchFamily="18" charset="0"/>
                <a:cs typeface="Times New Roman" panose="02020603050405020304" pitchFamily="18" charset="0"/>
              </a:rPr>
              <a:t> için alan açar, kişinin iç kaynaklarına yeniden erişmesine yardımcı olur. Günlük hayatın hızında çoğu zaman kendi gücümüzü unutur veya neleri kontrol etmeye çalıştığımızın farkına varamayız. </a:t>
            </a:r>
          </a:p>
          <a:p>
            <a:pPr algn="just"/>
            <a:r>
              <a:rPr lang="tr-TR" sz="1150" dirty="0">
                <a:latin typeface="Times New Roman" panose="02020603050405020304" pitchFamily="18" charset="0"/>
                <a:cs typeface="Times New Roman" panose="02020603050405020304" pitchFamily="18" charset="0"/>
              </a:rPr>
              <a:t>Terapi, bu karmaşada soluk alınabilecek güvenli bir alan </a:t>
            </a:r>
            <a:r>
              <a:rPr lang="tr-TR" sz="1150" dirty="0" err="1">
                <a:latin typeface="Times New Roman" panose="02020603050405020304" pitchFamily="18" charset="0"/>
                <a:cs typeface="Times New Roman" panose="02020603050405020304" pitchFamily="18" charset="0"/>
              </a:rPr>
              <a:t>yaratır.Bu</a:t>
            </a:r>
            <a:r>
              <a:rPr lang="tr-TR" sz="1150" dirty="0">
                <a:latin typeface="Times New Roman" panose="02020603050405020304" pitchFamily="18" charset="0"/>
                <a:cs typeface="Times New Roman" panose="02020603050405020304" pitchFamily="18" charset="0"/>
              </a:rPr>
              <a:t> alanda duygular netle-</a:t>
            </a:r>
            <a:r>
              <a:rPr lang="tr-TR" sz="1150" dirty="0" err="1">
                <a:latin typeface="Times New Roman" panose="02020603050405020304" pitchFamily="18" charset="0"/>
                <a:cs typeface="Times New Roman" panose="02020603050405020304" pitchFamily="18" charset="0"/>
              </a:rPr>
              <a:t>şir,düşüncelerin</a:t>
            </a:r>
            <a:r>
              <a:rPr lang="tr-TR" sz="1150" dirty="0">
                <a:latin typeface="Times New Roman" panose="02020603050405020304" pitchFamily="18" charset="0"/>
                <a:cs typeface="Times New Roman" panose="02020603050405020304" pitchFamily="18" charset="0"/>
              </a:rPr>
              <a:t> kökeni belirgin-</a:t>
            </a:r>
            <a:r>
              <a:rPr lang="tr-TR" sz="1150" dirty="0" err="1">
                <a:latin typeface="Times New Roman" panose="02020603050405020304" pitchFamily="18" charset="0"/>
                <a:cs typeface="Times New Roman" panose="02020603050405020304" pitchFamily="18" charset="0"/>
              </a:rPr>
              <a:t>leşir,davranışların</a:t>
            </a:r>
            <a:r>
              <a:rPr lang="tr-TR" sz="1150" dirty="0">
                <a:latin typeface="Times New Roman" panose="02020603050405020304" pitchFamily="18" charset="0"/>
                <a:cs typeface="Times New Roman" panose="02020603050405020304" pitchFamily="18" charset="0"/>
              </a:rPr>
              <a:t> ardındaki ö-</a:t>
            </a:r>
            <a:r>
              <a:rPr lang="tr-TR" sz="1150" dirty="0" err="1">
                <a:latin typeface="Times New Roman" panose="02020603050405020304" pitchFamily="18" charset="0"/>
                <a:cs typeface="Times New Roman" panose="02020603050405020304" pitchFamily="18" charset="0"/>
              </a:rPr>
              <a:t>rüntüler</a:t>
            </a:r>
            <a:r>
              <a:rPr lang="tr-TR" sz="1150" dirty="0">
                <a:latin typeface="Times New Roman" panose="02020603050405020304" pitchFamily="18" charset="0"/>
                <a:cs typeface="Times New Roman" panose="02020603050405020304" pitchFamily="18" charset="0"/>
              </a:rPr>
              <a:t> görünür hâle gelir. Bu nedenlerle, terapinin ne zaman biteceği sorusunun kesin bir yanıtı yoktur; çünkü süreç, kişinin ne kadar süre destek alacağından çok, içsel dönüşü-</a:t>
            </a:r>
            <a:r>
              <a:rPr lang="tr-TR" sz="1150" dirty="0" err="1">
                <a:latin typeface="Times New Roman" panose="02020603050405020304" pitchFamily="18" charset="0"/>
                <a:cs typeface="Times New Roman" panose="02020603050405020304" pitchFamily="18" charset="0"/>
              </a:rPr>
              <a:t>münün</a:t>
            </a:r>
            <a:r>
              <a:rPr lang="tr-TR" sz="1150" dirty="0">
                <a:latin typeface="Times New Roman" panose="02020603050405020304" pitchFamily="18" charset="0"/>
                <a:cs typeface="Times New Roman" panose="02020603050405020304" pitchFamily="18" charset="0"/>
              </a:rPr>
              <a:t> ritmiyle ilgilidir. Kimi insan bir kriz dönemini atlatmak için kısa süreli bir desteğe ihtiyaç duyar; kimileri ise çocukluk deneyimlerini, ilişkisel kalıplarını veya benlik algısını dönüştürmek için daha uzun bir yolculuğa çıkar. Her iki yol da doğrudur. Zaman ilerledikçe danışan çoğu kez şu farkındalığa ulaşır: “Aynı hayatı yaşamaya devam ediyorum ama artık duygularımı daha iyi düzenleye-biliyorum.” İnsanlar, </a:t>
            </a:r>
            <a:r>
              <a:rPr lang="tr-TR" sz="1150" dirty="0" err="1">
                <a:latin typeface="Times New Roman" panose="02020603050405020304" pitchFamily="18" charset="0"/>
                <a:cs typeface="Times New Roman" panose="02020603050405020304" pitchFamily="18" charset="0"/>
              </a:rPr>
              <a:t>tetikleyi-ciler</a:t>
            </a:r>
            <a:r>
              <a:rPr lang="tr-TR" sz="1150" dirty="0">
                <a:latin typeface="Times New Roman" panose="02020603050405020304" pitchFamily="18" charset="0"/>
                <a:cs typeface="Times New Roman" panose="02020603050405020304" pitchFamily="18" charset="0"/>
              </a:rPr>
              <a:t>, sorumluluklar değişmemiş-tir; değişen, kişiyle bu unsurlar arasındaki ilişkidir. Tepkilerin.</a:t>
            </a:r>
          </a:p>
        </p:txBody>
      </p:sp>
      <p:sp>
        <p:nvSpPr>
          <p:cNvPr id="8" name="object 8"/>
          <p:cNvSpPr txBox="1"/>
          <p:nvPr/>
        </p:nvSpPr>
        <p:spPr>
          <a:xfrm>
            <a:off x="4907391" y="828378"/>
            <a:ext cx="1947545" cy="8861400"/>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otomatikliğini yitirmesi, zorlan-</a:t>
            </a:r>
            <a:r>
              <a:rPr lang="tr-TR" sz="1150" dirty="0" err="1">
                <a:latin typeface="Times New Roman" panose="02020603050405020304" pitchFamily="18" charset="0"/>
                <a:cs typeface="Times New Roman" panose="02020603050405020304" pitchFamily="18" charset="0"/>
              </a:rPr>
              <a:t>manın</a:t>
            </a:r>
            <a:r>
              <a:rPr lang="tr-TR" sz="1150" dirty="0">
                <a:latin typeface="Times New Roman" panose="02020603050405020304" pitchFamily="18" charset="0"/>
                <a:cs typeface="Times New Roman" panose="02020603050405020304" pitchFamily="18" charset="0"/>
              </a:rPr>
              <a:t> her zaman tehdit anlamı-</a:t>
            </a:r>
            <a:r>
              <a:rPr lang="tr-TR" sz="1150" dirty="0" err="1">
                <a:latin typeface="Times New Roman" panose="02020603050405020304" pitchFamily="18" charset="0"/>
                <a:cs typeface="Times New Roman" panose="02020603050405020304" pitchFamily="18" charset="0"/>
              </a:rPr>
              <a:t>na</a:t>
            </a:r>
            <a:r>
              <a:rPr lang="tr-TR" sz="1150" dirty="0">
                <a:latin typeface="Times New Roman" panose="02020603050405020304" pitchFamily="18" charset="0"/>
                <a:cs typeface="Times New Roman" panose="02020603050405020304" pitchFamily="18" charset="0"/>
              </a:rPr>
              <a:t> gelmediğini fark etmek ve duyguların dalga gibi gelip geçtiğini görmek; güçlenmenin en görünmez ama en güven veren göstergelerinden biridir. Terapide gelişen zihinsel esneklik, insanın dış dünyayı kontrol etmeye çalışmak yerine kendi iç rehberliğine güvene-bilmesini sağlar. Dışarıda ne olursa olsun içsel dayanıklılığın bir tür pusula hâline gelmesi tam da bu yüzdendir. Hayat aynı hızla akmaya devam eder; fakat o akışı karşılayan iç düzen artık değişmiştir. Bu nedenle terapi her zaman bir “tamamlanma” hissiyle bitmez. Kimi zaman zorlu bir dönem geride kaldı-</a:t>
            </a:r>
            <a:r>
              <a:rPr lang="tr-TR" sz="1150" dirty="0" err="1">
                <a:latin typeface="Times New Roman" panose="02020603050405020304" pitchFamily="18" charset="0"/>
                <a:cs typeface="Times New Roman" panose="02020603050405020304" pitchFamily="18" charset="0"/>
              </a:rPr>
              <a:t>ğında</a:t>
            </a:r>
            <a:r>
              <a:rPr lang="tr-TR" sz="1150" dirty="0">
                <a:latin typeface="Times New Roman" panose="02020603050405020304" pitchFamily="18" charset="0"/>
                <a:cs typeface="Times New Roman" panose="02020603050405020304" pitchFamily="18" charset="0"/>
              </a:rPr>
              <a:t> süreç doğal bir şekilde kapanır; kimi zaman ise yıllar sonra yeni bir yaşam evresinde yeniden başvurulur. Bu bir gerileme değil, ruhsal yolculu-</a:t>
            </a:r>
            <a:r>
              <a:rPr lang="tr-TR" sz="1150" dirty="0" err="1">
                <a:latin typeface="Times New Roman" panose="02020603050405020304" pitchFamily="18" charset="0"/>
                <a:cs typeface="Times New Roman" panose="02020603050405020304" pitchFamily="18" charset="0"/>
              </a:rPr>
              <a:t>ğun</a:t>
            </a:r>
            <a:r>
              <a:rPr lang="tr-TR" sz="1150" dirty="0">
                <a:latin typeface="Times New Roman" panose="02020603050405020304" pitchFamily="18" charset="0"/>
                <a:cs typeface="Times New Roman" panose="02020603050405020304" pitchFamily="18" charset="0"/>
              </a:rPr>
              <a:t> olağan akışıdır. Aynı </a:t>
            </a:r>
            <a:r>
              <a:rPr lang="tr-TR" sz="1150" dirty="0" err="1">
                <a:latin typeface="Times New Roman" panose="02020603050405020304" pitchFamily="18" charset="0"/>
                <a:cs typeface="Times New Roman" panose="02020603050405020304" pitchFamily="18" charset="0"/>
              </a:rPr>
              <a:t>man-zaraya</a:t>
            </a:r>
            <a:r>
              <a:rPr lang="tr-TR" sz="1150" dirty="0">
                <a:latin typeface="Times New Roman" panose="02020603050405020304" pitchFamily="18" charset="0"/>
                <a:cs typeface="Times New Roman" panose="02020603050405020304" pitchFamily="18" charset="0"/>
              </a:rPr>
              <a:t> daha olgun bir bilinçle yeniden bakmak gibidir. Bu nedenle terapiyi bir varış noktası olarak görmek yerine, insanın kendisine yaklaşmasını sağlayan bir süreç olarak düşünmek daha gerçekçidir. Gerçek bir yolcu-</a:t>
            </a:r>
            <a:r>
              <a:rPr lang="tr-TR" sz="1150" dirty="0" err="1">
                <a:latin typeface="Times New Roman" panose="02020603050405020304" pitchFamily="18" charset="0"/>
                <a:cs typeface="Times New Roman" panose="02020603050405020304" pitchFamily="18" charset="0"/>
              </a:rPr>
              <a:t>luk</a:t>
            </a:r>
            <a:r>
              <a:rPr lang="tr-TR" sz="1150" dirty="0">
                <a:latin typeface="Times New Roman" panose="02020603050405020304" pitchFamily="18" charset="0"/>
                <a:cs typeface="Times New Roman" panose="02020603050405020304" pitchFamily="18" charset="0"/>
              </a:rPr>
              <a:t>…Yol devam eder; fakat yolculuğa bakan göz artık daha berrak, adım atan benlik daha sakindir. Süreç sona erdiğinde çoğu danışan “artık hiçbir sorun yaşamayacağım” düşüncesiyle değil; “karşıma ne çıkarsa çıksın kendimin yanında durabiliyor-</a:t>
            </a:r>
            <a:r>
              <a:rPr lang="tr-TR" sz="1150" dirty="0" err="1">
                <a:latin typeface="Times New Roman" panose="02020603050405020304" pitchFamily="18" charset="0"/>
                <a:cs typeface="Times New Roman" panose="02020603050405020304" pitchFamily="18" charset="0"/>
              </a:rPr>
              <a:t>rum</a:t>
            </a:r>
            <a:r>
              <a:rPr lang="tr-TR" sz="1150" dirty="0">
                <a:latin typeface="Times New Roman" panose="02020603050405020304" pitchFamily="18" charset="0"/>
                <a:cs typeface="Times New Roman" panose="02020603050405020304" pitchFamily="18" charset="0"/>
              </a:rPr>
              <a:t>” hissiyle ayrılır. Tam da bu nedenle, “Bu yolculuk ne zaman biter?” sorusunun cevabı çizgisel değildir. Terapi, bitmesi gereken bir süreçten çok, insanın yaşamla kurduğu ilişkiyi dönüş-türen içsel bir yolculuktur.</a:t>
            </a:r>
          </a:p>
        </p:txBody>
      </p:sp>
      <p:sp>
        <p:nvSpPr>
          <p:cNvPr id="15" name="object 15"/>
          <p:cNvSpPr txBox="1"/>
          <p:nvPr/>
        </p:nvSpPr>
        <p:spPr>
          <a:xfrm>
            <a:off x="6750050" y="10150107"/>
            <a:ext cx="190500" cy="182101"/>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2</a:t>
            </a:r>
            <a:r>
              <a:rPr lang="tr-TR" sz="1100" spc="-25" dirty="0">
                <a:solidFill>
                  <a:srgbClr val="231F20"/>
                </a:solidFill>
                <a:latin typeface="Arial"/>
                <a:cs typeface="Arial"/>
              </a:rPr>
              <a:t>7</a:t>
            </a:r>
            <a:endParaRPr sz="1100" dirty="0">
              <a:latin typeface="Arial"/>
              <a:cs typeface="Arial"/>
            </a:endParaRPr>
          </a:p>
        </p:txBody>
      </p:sp>
      <p:pic>
        <p:nvPicPr>
          <p:cNvPr id="16" name="object 16"/>
          <p:cNvPicPr/>
          <p:nvPr/>
        </p:nvPicPr>
        <p:blipFill>
          <a:blip r:embed="rId4" cstate="print"/>
          <a:stretch>
            <a:fillRect/>
          </a:stretch>
        </p:blipFill>
        <p:spPr>
          <a:xfrm>
            <a:off x="6769100" y="165100"/>
            <a:ext cx="540403" cy="543142"/>
          </a:xfrm>
          <a:prstGeom prst="rect">
            <a:avLst/>
          </a:prstGeom>
        </p:spPr>
      </p:pic>
      <p:sp>
        <p:nvSpPr>
          <p:cNvPr id="10" name="object 13">
            <a:extLst>
              <a:ext uri="{FF2B5EF4-FFF2-40B4-BE49-F238E27FC236}">
                <a16:creationId xmlns:a16="http://schemas.microsoft.com/office/drawing/2014/main" id="{5E30391B-CB28-34DD-7858-909F0C3880CC}"/>
              </a:ext>
            </a:extLst>
          </p:cNvPr>
          <p:cNvSpPr txBox="1"/>
          <p:nvPr/>
        </p:nvSpPr>
        <p:spPr>
          <a:xfrm>
            <a:off x="5226050" y="10150107"/>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B31C3D-0DD3-5530-EF41-86B2F90D47C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2B9480A3-2858-F29A-6AAE-D2FF15499AF3}"/>
              </a:ext>
            </a:extLst>
          </p:cNvPr>
          <p:cNvGrpSpPr/>
          <p:nvPr/>
        </p:nvGrpSpPr>
        <p:grpSpPr>
          <a:xfrm>
            <a:off x="0" y="0"/>
            <a:ext cx="7556501" cy="10909300"/>
            <a:chOff x="885401" y="0"/>
            <a:chExt cx="5508360" cy="10692003"/>
          </a:xfrm>
        </p:grpSpPr>
        <p:pic>
          <p:nvPicPr>
            <p:cNvPr id="3" name="object 3">
              <a:extLst>
                <a:ext uri="{FF2B5EF4-FFF2-40B4-BE49-F238E27FC236}">
                  <a16:creationId xmlns:a16="http://schemas.microsoft.com/office/drawing/2014/main" id="{A492B117-B939-F10A-928D-0E970A3BDDA6}"/>
                </a:ext>
              </a:extLst>
            </p:cNvPr>
            <p:cNvPicPr/>
            <p:nvPr/>
          </p:nvPicPr>
          <p:blipFill>
            <a:blip r:embed="rId2">
              <a:extLst>
                <a:ext uri="{28A0092B-C50C-407E-A947-70E740481C1C}">
                  <a14:useLocalDpi xmlns:a14="http://schemas.microsoft.com/office/drawing/2010/main" val="0"/>
                </a:ext>
              </a:extLst>
            </a:blip>
            <a:srcRect/>
            <a:stretch/>
          </p:blipFill>
          <p:spPr>
            <a:xfrm>
              <a:off x="885401" y="0"/>
              <a:ext cx="5508360" cy="10692003"/>
            </a:xfrm>
            <a:prstGeom prst="rect">
              <a:avLst/>
            </a:prstGeom>
          </p:spPr>
        </p:pic>
        <p:pic>
          <p:nvPicPr>
            <p:cNvPr id="4" name="object 4">
              <a:extLst>
                <a:ext uri="{FF2B5EF4-FFF2-40B4-BE49-F238E27FC236}">
                  <a16:creationId xmlns:a16="http://schemas.microsoft.com/office/drawing/2014/main" id="{DB49F48A-D039-AF07-B7FD-4994B33B22B5}"/>
                </a:ext>
              </a:extLst>
            </p:cNvPr>
            <p:cNvPicPr/>
            <p:nvPr/>
          </p:nvPicPr>
          <p:blipFill>
            <a:blip r:embed="rId3" cstate="print"/>
            <a:stretch>
              <a:fillRect/>
            </a:stretch>
          </p:blipFill>
          <p:spPr>
            <a:xfrm>
              <a:off x="1514025" y="476979"/>
              <a:ext cx="125883" cy="175685"/>
            </a:xfrm>
            <a:prstGeom prst="rect">
              <a:avLst/>
            </a:prstGeom>
          </p:spPr>
        </p:pic>
      </p:grpSp>
      <p:sp>
        <p:nvSpPr>
          <p:cNvPr id="5" name="object 5">
            <a:extLst>
              <a:ext uri="{FF2B5EF4-FFF2-40B4-BE49-F238E27FC236}">
                <a16:creationId xmlns:a16="http://schemas.microsoft.com/office/drawing/2014/main" id="{B7F0B4B4-023B-41C5-0DCD-9B60E26054F2}"/>
              </a:ext>
            </a:extLst>
          </p:cNvPr>
          <p:cNvSpPr txBox="1"/>
          <p:nvPr/>
        </p:nvSpPr>
        <p:spPr>
          <a:xfrm>
            <a:off x="1187450" y="483828"/>
            <a:ext cx="5334000" cy="182101"/>
          </a:xfrm>
          <a:prstGeom prst="rect">
            <a:avLst/>
          </a:prstGeom>
        </p:spPr>
        <p:txBody>
          <a:bodyPr vert="horz" wrap="square" lIns="0" tIns="12700" rIns="0" bIns="0" rtlCol="0">
            <a:spAutoFit/>
          </a:bodyPr>
          <a:lstStyle/>
          <a:p>
            <a:pPr marL="12700">
              <a:lnSpc>
                <a:spcPct val="100000"/>
              </a:lnSpc>
              <a:spcBef>
                <a:spcPts val="100"/>
              </a:spcBef>
            </a:pPr>
            <a:r>
              <a:rPr lang="tr-TR" sz="1100" spc="-40" dirty="0">
                <a:solidFill>
                  <a:schemeClr val="tx1"/>
                </a:solidFill>
                <a:latin typeface="Arial"/>
                <a:cs typeface="Arial"/>
              </a:rPr>
              <a:t>SEVİNÇ ORGUN &amp; VEDİK ASTROLOG &amp; MAGİSTER OF COSMOENERGETİCA</a:t>
            </a:r>
            <a:endParaRPr sz="1100" dirty="0">
              <a:solidFill>
                <a:schemeClr val="tx1"/>
              </a:solidFill>
              <a:latin typeface="Arial"/>
              <a:cs typeface="Arial"/>
            </a:endParaRPr>
          </a:p>
        </p:txBody>
      </p:sp>
      <p:sp>
        <p:nvSpPr>
          <p:cNvPr id="6" name="object 6">
            <a:extLst>
              <a:ext uri="{FF2B5EF4-FFF2-40B4-BE49-F238E27FC236}">
                <a16:creationId xmlns:a16="http://schemas.microsoft.com/office/drawing/2014/main" id="{7A1CA24F-D7E3-6E6C-3920-4AF4F9B5F4FD}"/>
              </a:ext>
            </a:extLst>
          </p:cNvPr>
          <p:cNvSpPr txBox="1"/>
          <p:nvPr/>
        </p:nvSpPr>
        <p:spPr>
          <a:xfrm>
            <a:off x="120650" y="7530306"/>
            <a:ext cx="7170420" cy="1919114"/>
          </a:xfrm>
          <a:prstGeom prst="rect">
            <a:avLst/>
          </a:prstGeom>
          <a:solidFill>
            <a:srgbClr val="231F20">
              <a:alpha val="66000"/>
            </a:srgbClr>
          </a:solidFill>
          <a:effectLst>
            <a:softEdge rad="101600"/>
          </a:effectLst>
          <a:scene3d>
            <a:camera prst="orthographicFront"/>
            <a:lightRig rig="threePt" dir="t"/>
          </a:scene3d>
          <a:sp3d extrusionH="101600" contourW="25400" prstMaterial="dkEdge">
            <a:bevelT w="381000" h="381000"/>
            <a:bevelB w="152400" h="152400"/>
          </a:sp3d>
        </p:spPr>
        <p:txBody>
          <a:bodyPr vert="horz" wrap="square" lIns="0" tIns="59054" rIns="0" bIns="0" rtlCol="0">
            <a:spAutoFit/>
          </a:bodyPr>
          <a:lstStyle/>
          <a:p>
            <a:pPr marL="15240" marR="222250" indent="513715" algn="ctr">
              <a:lnSpc>
                <a:spcPts val="4500"/>
              </a:lnSpc>
              <a:spcBef>
                <a:spcPts val="464"/>
              </a:spcBef>
            </a:pPr>
            <a:r>
              <a:rPr lang="tr-TR" sz="4000" b="0" cap="none" spc="0" dirty="0">
                <a:ln w="0"/>
                <a:solidFill>
                  <a:srgbClr val="D39867"/>
                </a:solidFill>
                <a:effectLst/>
                <a:latin typeface="Times New Roman" panose="02020603050405020304" pitchFamily="18" charset="0"/>
                <a:cs typeface="Times New Roman" panose="02020603050405020304" pitchFamily="18" charset="0"/>
              </a:rPr>
              <a:t>KARMANIN GİZEMLİ</a:t>
            </a:r>
          </a:p>
          <a:p>
            <a:pPr marL="15240" marR="222250" indent="513715" algn="ctr">
              <a:lnSpc>
                <a:spcPts val="4500"/>
              </a:lnSpc>
              <a:spcBef>
                <a:spcPts val="464"/>
              </a:spcBef>
            </a:pPr>
            <a:r>
              <a:rPr lang="tr-TR" sz="4000" dirty="0">
                <a:ln w="0"/>
                <a:solidFill>
                  <a:srgbClr val="D39867"/>
                </a:solidFill>
                <a:latin typeface="Times New Roman" panose="02020603050405020304" pitchFamily="18" charset="0"/>
                <a:cs typeface="Times New Roman" panose="02020603050405020304" pitchFamily="18" charset="0"/>
              </a:rPr>
              <a:t>EFENDİLERİ</a:t>
            </a:r>
            <a:endParaRPr lang="tr-TR" sz="4000" b="0" cap="none" spc="0" dirty="0">
              <a:ln w="0"/>
              <a:solidFill>
                <a:srgbClr val="D39867"/>
              </a:solidFill>
              <a:effectLst/>
              <a:latin typeface="Times New Roman" panose="02020603050405020304" pitchFamily="18" charset="0"/>
              <a:cs typeface="Times New Roman" panose="02020603050405020304" pitchFamily="18" charset="0"/>
            </a:endParaRPr>
          </a:p>
          <a:p>
            <a:pPr marL="15240" marR="222250" indent="513715" algn="ctr">
              <a:lnSpc>
                <a:spcPts val="4500"/>
              </a:lnSpc>
              <a:spcBef>
                <a:spcPts val="464"/>
              </a:spcBef>
            </a:pPr>
            <a:r>
              <a:rPr lang="tr-TR" sz="4000" b="0" cap="none" spc="0" dirty="0" err="1">
                <a:ln w="0"/>
                <a:solidFill>
                  <a:srgbClr val="D39867"/>
                </a:solidFill>
                <a:effectLst/>
                <a:latin typeface="Times New Roman" panose="02020603050405020304" pitchFamily="18" charset="0"/>
                <a:cs typeface="Times New Roman" panose="02020603050405020304" pitchFamily="18" charset="0"/>
              </a:rPr>
              <a:t>Rahu</a:t>
            </a:r>
            <a:r>
              <a:rPr lang="tr-TR" sz="4000" b="0" cap="none" spc="0" dirty="0">
                <a:ln w="0"/>
                <a:solidFill>
                  <a:srgbClr val="D39867"/>
                </a:solidFill>
                <a:effectLst/>
                <a:latin typeface="Times New Roman" panose="02020603050405020304" pitchFamily="18" charset="0"/>
                <a:cs typeface="Times New Roman" panose="02020603050405020304" pitchFamily="18" charset="0"/>
              </a:rPr>
              <a:t> &amp; </a:t>
            </a:r>
            <a:r>
              <a:rPr lang="tr-TR" sz="4000" b="0" cap="none" spc="0" dirty="0" err="1">
                <a:ln w="0"/>
                <a:solidFill>
                  <a:srgbClr val="D39867"/>
                </a:solidFill>
                <a:effectLst/>
                <a:latin typeface="Times New Roman" panose="02020603050405020304" pitchFamily="18" charset="0"/>
                <a:cs typeface="Times New Roman" panose="02020603050405020304" pitchFamily="18" charset="0"/>
              </a:rPr>
              <a:t>Ketu</a:t>
            </a:r>
            <a:endParaRPr lang="tr-TR" sz="4000" b="0" cap="none" spc="0" dirty="0">
              <a:ln w="0"/>
              <a:solidFill>
                <a:srgbClr val="D39867"/>
              </a:solidFill>
              <a:effectLst/>
              <a:latin typeface="Times New Roman" panose="02020603050405020304" pitchFamily="18" charset="0"/>
              <a:cs typeface="Times New Roman" panose="02020603050405020304" pitchFamily="18" charset="0"/>
            </a:endParaRPr>
          </a:p>
        </p:txBody>
      </p:sp>
      <p:sp>
        <p:nvSpPr>
          <p:cNvPr id="13" name="object 13">
            <a:extLst>
              <a:ext uri="{FF2B5EF4-FFF2-40B4-BE49-F238E27FC236}">
                <a16:creationId xmlns:a16="http://schemas.microsoft.com/office/drawing/2014/main" id="{024B145A-52B9-FE81-0B1E-49A735DACDA8}"/>
              </a:ext>
            </a:extLst>
          </p:cNvPr>
          <p:cNvSpPr txBox="1"/>
          <p:nvPr/>
        </p:nvSpPr>
        <p:spPr>
          <a:xfrm>
            <a:off x="251551" y="10299700"/>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pic>
        <p:nvPicPr>
          <p:cNvPr id="14" name="object 14">
            <a:extLst>
              <a:ext uri="{FF2B5EF4-FFF2-40B4-BE49-F238E27FC236}">
                <a16:creationId xmlns:a16="http://schemas.microsoft.com/office/drawing/2014/main" id="{6F3B97B9-6FFF-AB49-6D80-67A42777BC66}"/>
              </a:ext>
            </a:extLst>
          </p:cNvPr>
          <p:cNvPicPr/>
          <p:nvPr/>
        </p:nvPicPr>
        <p:blipFill>
          <a:blip r:embed="rId4" cstate="print"/>
          <a:stretch>
            <a:fillRect/>
          </a:stretch>
        </p:blipFill>
        <p:spPr>
          <a:xfrm>
            <a:off x="76531" y="240962"/>
            <a:ext cx="540410" cy="543153"/>
          </a:xfrm>
          <a:prstGeom prst="rect">
            <a:avLst/>
          </a:prstGeom>
        </p:spPr>
      </p:pic>
    </p:spTree>
    <p:extLst>
      <p:ext uri="{BB962C8B-B14F-4D97-AF65-F5344CB8AC3E}">
        <p14:creationId xmlns:p14="http://schemas.microsoft.com/office/powerpoint/2010/main" val="419400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196B95-0D8E-C486-1975-213077510786}"/>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5A305721-3ADB-E1DF-9329-D383D6A8DF56}"/>
              </a:ext>
            </a:extLst>
          </p:cNvPr>
          <p:cNvPicPr/>
          <p:nvPr/>
        </p:nvPicPr>
        <p:blipFill>
          <a:blip r:embed="rId2">
            <a:alphaModFix amt="40000"/>
            <a:extLst>
              <a:ext uri="{BEBA8EAE-BF5A-486C-A8C5-ECC9F3942E4B}">
                <a14:imgProps xmlns:a14="http://schemas.microsoft.com/office/drawing/2010/main">
                  <a14:imgLayer r:embed="rId3">
                    <a14:imgEffect>
                      <a14:colorTemperature colorTemp="5400"/>
                    </a14:imgEffect>
                    <a14:imgEffect>
                      <a14:saturation sat="90000"/>
                    </a14:imgEffect>
                  </a14:imgLayer>
                </a14:imgProps>
              </a:ext>
              <a:ext uri="{28A0092B-C50C-407E-A947-70E740481C1C}">
                <a14:useLocalDpi xmlns:a14="http://schemas.microsoft.com/office/drawing/2010/main" val="0"/>
              </a:ext>
            </a:extLst>
          </a:blip>
          <a:srcRect t="2829" b="2829"/>
          <a:stretch/>
        </p:blipFill>
        <p:spPr>
          <a:xfrm>
            <a:off x="0" y="0"/>
            <a:ext cx="7556500" cy="10693400"/>
          </a:xfrm>
          <a:prstGeom prst="rect">
            <a:avLst/>
          </a:prstGeom>
          <a:effectLst>
            <a:softEdge rad="101600"/>
          </a:effectLst>
        </p:spPr>
      </p:pic>
      <p:sp>
        <p:nvSpPr>
          <p:cNvPr id="6" name="object 6">
            <a:extLst>
              <a:ext uri="{FF2B5EF4-FFF2-40B4-BE49-F238E27FC236}">
                <a16:creationId xmlns:a16="http://schemas.microsoft.com/office/drawing/2014/main" id="{6ED6402B-97F1-D3D1-FE86-A35AE5E9E753}"/>
              </a:ext>
            </a:extLst>
          </p:cNvPr>
          <p:cNvSpPr txBox="1"/>
          <p:nvPr/>
        </p:nvSpPr>
        <p:spPr>
          <a:xfrm>
            <a:off x="684402" y="828378"/>
            <a:ext cx="1964708" cy="8852423"/>
          </a:xfrm>
          <a:prstGeom prst="rect">
            <a:avLst/>
          </a:prstGeom>
        </p:spPr>
        <p:txBody>
          <a:bodyPr vert="horz" wrap="square" lIns="0" tIns="3810" rIns="0" bIns="0" rtlCol="0">
            <a:spAutoFit/>
          </a:bodyPr>
          <a:lstStyle/>
          <a:p>
            <a:pPr algn="just"/>
            <a:r>
              <a:rPr lang="tr-TR" sz="1150" b="1" dirty="0">
                <a:latin typeface="Times New Roman" panose="02020603050405020304" pitchFamily="18" charset="0"/>
                <a:cs typeface="Times New Roman" panose="02020603050405020304" pitchFamily="18" charset="0"/>
              </a:rPr>
              <a:t>Karmanın Gizemli Efendileri “RAHU VE KETU”</a:t>
            </a:r>
          </a:p>
          <a:p>
            <a:pPr algn="just"/>
            <a:endParaRPr lang="tr-TR" sz="1150" b="1"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Hayatımızdaki görünmez güçleri hiç düşündünüz mü?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gökyüzünde fiziksel bir varlıkları olmayan ancak kaderi-</a:t>
            </a:r>
            <a:r>
              <a:rPr lang="tr-TR" sz="1150" dirty="0" err="1">
                <a:latin typeface="Times New Roman" panose="02020603050405020304" pitchFamily="18" charset="0"/>
                <a:cs typeface="Times New Roman" panose="02020603050405020304" pitchFamily="18" charset="0"/>
              </a:rPr>
              <a:t>mizi</a:t>
            </a:r>
            <a:r>
              <a:rPr lang="tr-TR" sz="1150" dirty="0">
                <a:latin typeface="Times New Roman" panose="02020603050405020304" pitchFamily="18" charset="0"/>
                <a:cs typeface="Times New Roman" panose="02020603050405020304" pitchFamily="18" charset="0"/>
              </a:rPr>
              <a:t> ve ruhsal yolculuğumuzu derinden etkileyen </a:t>
            </a:r>
            <a:r>
              <a:rPr lang="tr-TR" sz="1150" dirty="0" err="1">
                <a:latin typeface="Times New Roman" panose="02020603050405020304" pitchFamily="18" charset="0"/>
                <a:cs typeface="Times New Roman" panose="02020603050405020304" pitchFamily="18" charset="0"/>
              </a:rPr>
              <a:t>karmik</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dü-ğümlerdir</a:t>
            </a:r>
            <a:r>
              <a:rPr lang="tr-TR" sz="1150" dirty="0">
                <a:latin typeface="Times New Roman" panose="02020603050405020304" pitchFamily="18" charset="0"/>
                <a:cs typeface="Times New Roman" panose="02020603050405020304" pitchFamily="18" charset="0"/>
              </a:rPr>
              <a:t>. Onlar, bu hayata geliş amacımızı ve dönüş yolumuzu gösteren kozmik bir pusula gibi-</a:t>
            </a:r>
            <a:r>
              <a:rPr lang="tr-TR" sz="1150" dirty="0" err="1">
                <a:latin typeface="Times New Roman" panose="02020603050405020304" pitchFamily="18" charset="0"/>
                <a:cs typeface="Times New Roman" panose="02020603050405020304" pitchFamily="18" charset="0"/>
              </a:rPr>
              <a:t>dir</a:t>
            </a:r>
            <a:r>
              <a:rPr lang="tr-TR" sz="1150" dirty="0">
                <a:latin typeface="Times New Roman" panose="02020603050405020304" pitchFamily="18" charset="0"/>
                <a:cs typeface="Times New Roman" panose="02020603050405020304" pitchFamily="18" charset="0"/>
              </a:rPr>
              <a:t>.</a:t>
            </a:r>
          </a:p>
          <a:p>
            <a:pPr algn="just"/>
            <a:r>
              <a:rPr lang="tr-TR" sz="1150" b="1" dirty="0">
                <a:latin typeface="Times New Roman" panose="02020603050405020304" pitchFamily="18" charset="0"/>
                <a:cs typeface="Times New Roman" panose="02020603050405020304" pitchFamily="18" charset="0"/>
              </a:rPr>
              <a:t>Gölge Gezegenler: </a:t>
            </a:r>
          </a:p>
          <a:p>
            <a:pPr algn="just"/>
            <a:r>
              <a:rPr lang="tr-TR" sz="1150" b="1" dirty="0" err="1">
                <a:latin typeface="Times New Roman" panose="02020603050405020304" pitchFamily="18" charset="0"/>
                <a:cs typeface="Times New Roman" panose="02020603050405020304" pitchFamily="18" charset="0"/>
              </a:rPr>
              <a:t>Rahu</a:t>
            </a:r>
            <a:r>
              <a:rPr lang="tr-TR" sz="1150" b="1" dirty="0">
                <a:latin typeface="Times New Roman" panose="02020603050405020304" pitchFamily="18" charset="0"/>
                <a:cs typeface="Times New Roman" panose="02020603050405020304" pitchFamily="18" charset="0"/>
              </a:rPr>
              <a:t> ve </a:t>
            </a:r>
            <a:r>
              <a:rPr lang="tr-TR" sz="1150" b="1" dirty="0" err="1">
                <a:latin typeface="Times New Roman" panose="02020603050405020304" pitchFamily="18" charset="0"/>
                <a:cs typeface="Times New Roman" panose="02020603050405020304" pitchFamily="18" charset="0"/>
              </a:rPr>
              <a:t>Ketu</a:t>
            </a:r>
            <a:r>
              <a:rPr lang="tr-TR" sz="1150" b="1" dirty="0">
                <a:latin typeface="Times New Roman" panose="02020603050405020304" pitchFamily="18" charset="0"/>
                <a:cs typeface="Times New Roman" panose="02020603050405020304" pitchFamily="18" charset="0"/>
              </a:rPr>
              <a:t> Nedir?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astronomik olarak “gölge gezegen” olarak tanımlanan, fiziksel kütleye sahip olmayan iki noktanın enerjik karşılığıdır. Bununla birlikte etkileri o denli güçlüdür ki, doğum haritalarımızdaki tüm dengeyi değiştirebilirler.</a:t>
            </a:r>
          </a:p>
          <a:p>
            <a:pPr algn="just"/>
            <a:r>
              <a:rPr lang="tr-TR" sz="1150" dirty="0">
                <a:latin typeface="Times New Roman" panose="02020603050405020304" pitchFamily="18" charset="0"/>
                <a:cs typeface="Times New Roman" panose="02020603050405020304" pitchFamily="18" charset="0"/>
              </a:rPr>
              <a:t>Batı astrolojisi uzun yıllar bu iki noktayı geri planda tutsa da, </a:t>
            </a:r>
            <a:r>
              <a:rPr lang="tr-TR" sz="1150" dirty="0" err="1">
                <a:latin typeface="Times New Roman" panose="02020603050405020304" pitchFamily="18" charset="0"/>
                <a:cs typeface="Times New Roman" panose="02020603050405020304" pitchFamily="18" charset="0"/>
              </a:rPr>
              <a:t>Vedik</a:t>
            </a:r>
            <a:r>
              <a:rPr lang="tr-TR" sz="1150" dirty="0">
                <a:latin typeface="Times New Roman" panose="02020603050405020304" pitchFamily="18" charset="0"/>
                <a:cs typeface="Times New Roman" panose="02020603050405020304" pitchFamily="18" charset="0"/>
              </a:rPr>
              <a:t> Astrolojide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daima sistemin “ana oyun kurucuları” olarak kabul edilir.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err="1">
                <a:latin typeface="Times New Roman" panose="02020603050405020304" pitchFamily="18" charset="0"/>
                <a:cs typeface="Times New Roman" panose="02020603050405020304" pitchFamily="18" charset="0"/>
              </a:rPr>
              <a:t>Ketu</a:t>
            </a:r>
            <a:r>
              <a:rPr lang="tr-TR" sz="1150" b="1" dirty="0">
                <a:latin typeface="Times New Roman" panose="02020603050405020304" pitchFamily="18" charset="0"/>
                <a:cs typeface="Times New Roman" panose="02020603050405020304" pitchFamily="18" charset="0"/>
              </a:rPr>
              <a:t>: Geçmişin Aynası</a:t>
            </a:r>
          </a:p>
          <a:p>
            <a:pPr algn="just"/>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geçmiş yaşamlarımızdan getirdiğimiz bilgileri, kapanmış hikâyeleri ve bilinçaltımıza </a:t>
            </a:r>
            <a:r>
              <a:rPr lang="tr-TR" sz="1150" dirty="0" err="1">
                <a:latin typeface="Times New Roman" panose="02020603050405020304" pitchFamily="18" charset="0"/>
                <a:cs typeface="Times New Roman" panose="02020603050405020304" pitchFamily="18" charset="0"/>
              </a:rPr>
              <a:t>ka-zınmış</a:t>
            </a:r>
            <a:r>
              <a:rPr lang="tr-TR" sz="1150" dirty="0">
                <a:latin typeface="Times New Roman" panose="02020603050405020304" pitchFamily="18" charset="0"/>
                <a:cs typeface="Times New Roman" panose="02020603050405020304" pitchFamily="18" charset="0"/>
              </a:rPr>
              <a:t> deneyimleri temsil eder. Bu nedenle bulunduğu alan ruhu-muz için tanıdık, güvenli ve doğal bir çekim alanıdır.</a:t>
            </a:r>
          </a:p>
          <a:p>
            <a:pPr algn="just"/>
            <a:r>
              <a:rPr lang="tr-TR" sz="1150" b="1" dirty="0" err="1">
                <a:latin typeface="Times New Roman" panose="02020603050405020304" pitchFamily="18" charset="0"/>
                <a:cs typeface="Times New Roman" panose="02020603050405020304" pitchFamily="18" charset="0"/>
              </a:rPr>
              <a:t>Ketu</a:t>
            </a:r>
            <a:r>
              <a:rPr lang="tr-TR" sz="1150" b="1" dirty="0">
                <a:latin typeface="Times New Roman" panose="02020603050405020304" pitchFamily="18" charset="0"/>
                <a:cs typeface="Times New Roman" panose="02020603050405020304" pitchFamily="18" charset="0"/>
              </a:rPr>
              <a:t>;</a:t>
            </a:r>
          </a:p>
          <a:p>
            <a:pPr algn="just"/>
            <a:r>
              <a:rPr lang="tr-TR" sz="1150" dirty="0">
                <a:latin typeface="Times New Roman" panose="02020603050405020304" pitchFamily="18" charset="0"/>
                <a:cs typeface="Times New Roman" panose="02020603050405020304" pitchFamily="18" charset="0"/>
              </a:rPr>
              <a:t>● Geçmişten gelen yetenekler, içgörü, sezgi ve maneviyatı gösterdiği gibi,</a:t>
            </a:r>
          </a:p>
          <a:p>
            <a:pPr algn="just"/>
            <a:r>
              <a:rPr lang="tr-TR" sz="1150" dirty="0">
                <a:latin typeface="Times New Roman" panose="02020603050405020304" pitchFamily="18" charset="0"/>
                <a:cs typeface="Times New Roman" panose="02020603050405020304" pitchFamily="18" charset="0"/>
              </a:rPr>
              <a:t>● Feragat, ruhsal özgürlük, teslimiyet ve bilinçsel arınmayı da temsil eder. Doğum harita-</a:t>
            </a:r>
            <a:r>
              <a:rPr lang="tr-TR" sz="1150" dirty="0" err="1">
                <a:latin typeface="Times New Roman" panose="02020603050405020304" pitchFamily="18" charset="0"/>
                <a:cs typeface="Times New Roman" panose="02020603050405020304" pitchFamily="18" charset="0"/>
              </a:rPr>
              <a:t>larımızda</a:t>
            </a:r>
            <a:r>
              <a:rPr lang="tr-TR" sz="1150" dirty="0">
                <a:latin typeface="Times New Roman" panose="02020603050405020304" pitchFamily="18" charset="0"/>
                <a:cs typeface="Times New Roman" panose="02020603050405020304" pitchFamily="18" charset="0"/>
              </a:rPr>
              <a:t> iyi yerleşmiş bir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kişiye bilgelik ve ruhsal güç verir. Hayatın hızla değişen sah-</a:t>
            </a:r>
            <a:r>
              <a:rPr lang="tr-TR" sz="1150" dirty="0" err="1">
                <a:latin typeface="Times New Roman" panose="02020603050405020304" pitchFamily="18" charset="0"/>
                <a:cs typeface="Times New Roman" panose="02020603050405020304" pitchFamily="18" charset="0"/>
              </a:rPr>
              <a:t>nesinde,sessiz</a:t>
            </a:r>
            <a:r>
              <a:rPr lang="tr-TR" sz="1150" dirty="0">
                <a:latin typeface="Times New Roman" panose="02020603050405020304" pitchFamily="18" charset="0"/>
                <a:cs typeface="Times New Roman" panose="02020603050405020304" pitchFamily="18" charset="0"/>
              </a:rPr>
              <a:t> ama güçlü bir </a:t>
            </a:r>
            <a:r>
              <a:rPr lang="tr-TR" sz="1150" dirty="0" err="1">
                <a:latin typeface="Times New Roman" panose="02020603050405020304" pitchFamily="18" charset="0"/>
                <a:cs typeface="Times New Roman" panose="02020603050405020304" pitchFamily="18" charset="0"/>
              </a:rPr>
              <a:t>reh</a:t>
            </a:r>
            <a:r>
              <a:rPr lang="tr-TR" sz="1150" dirty="0">
                <a:latin typeface="Times New Roman" panose="02020603050405020304" pitchFamily="18" charset="0"/>
                <a:cs typeface="Times New Roman" panose="02020603050405020304" pitchFamily="18" charset="0"/>
              </a:rPr>
              <a:t>-</a:t>
            </a:r>
          </a:p>
        </p:txBody>
      </p:sp>
      <p:sp>
        <p:nvSpPr>
          <p:cNvPr id="7" name="object 7">
            <a:extLst>
              <a:ext uri="{FF2B5EF4-FFF2-40B4-BE49-F238E27FC236}">
                <a16:creationId xmlns:a16="http://schemas.microsoft.com/office/drawing/2014/main" id="{0284297F-1F65-8085-0205-D7C3EC1A1245}"/>
              </a:ext>
            </a:extLst>
          </p:cNvPr>
          <p:cNvSpPr txBox="1"/>
          <p:nvPr/>
        </p:nvSpPr>
        <p:spPr>
          <a:xfrm>
            <a:off x="2807319" y="831274"/>
            <a:ext cx="1947545" cy="8684429"/>
          </a:xfrm>
          <a:prstGeom prst="rect">
            <a:avLst/>
          </a:prstGeom>
        </p:spPr>
        <p:txBody>
          <a:bodyPr vert="horz" wrap="square" lIns="0" tIns="12700" rIns="0" bIns="0" rtlCol="0">
            <a:spAutoFit/>
          </a:bodyPr>
          <a:lstStyle/>
          <a:p>
            <a:pPr algn="just"/>
            <a:r>
              <a:rPr lang="tr-TR" sz="1150" dirty="0" err="1">
                <a:latin typeface="Times New Roman" panose="02020603050405020304" pitchFamily="18" charset="0"/>
                <a:cs typeface="Times New Roman" panose="02020603050405020304" pitchFamily="18" charset="0"/>
              </a:rPr>
              <a:t>berdir</a:t>
            </a:r>
            <a:r>
              <a:rPr lang="tr-TR" sz="1150" dirty="0">
                <a:latin typeface="Times New Roman" panose="02020603050405020304" pitchFamily="18" charset="0"/>
                <a:cs typeface="Times New Roman" panose="02020603050405020304" pitchFamily="18" charset="0"/>
              </a:rPr>
              <a:t> ve içsel yola dönmeyi hatırlatır.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err="1">
                <a:latin typeface="Times New Roman" panose="02020603050405020304" pitchFamily="18" charset="0"/>
                <a:cs typeface="Times New Roman" panose="02020603050405020304" pitchFamily="18" charset="0"/>
              </a:rPr>
              <a:t>Rahu</a:t>
            </a:r>
            <a:r>
              <a:rPr lang="tr-TR" sz="1150" b="1" dirty="0">
                <a:latin typeface="Times New Roman" panose="02020603050405020304" pitchFamily="18" charset="0"/>
                <a:cs typeface="Times New Roman" panose="02020603050405020304" pitchFamily="18" charset="0"/>
              </a:rPr>
              <a:t>: Bilinmeyene Yolculuk</a:t>
            </a:r>
          </a:p>
          <a:p>
            <a:pPr algn="just"/>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bu yaşamda öğrenmemiz gereken dersleri, bilinmeyen alanları ve ruhsal büyüme potansiyelimizi temsil eder. O, konfor alanımızın dışındaki topraklardır; korku, arzu ve büyük dönüşüm burada yatar.</a:t>
            </a:r>
          </a:p>
          <a:p>
            <a:pPr algn="just"/>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a:t>
            </a:r>
          </a:p>
          <a:p>
            <a:pPr algn="just"/>
            <a:r>
              <a:rPr lang="tr-TR" sz="1150" dirty="0">
                <a:latin typeface="Times New Roman" panose="02020603050405020304" pitchFamily="18" charset="0"/>
                <a:cs typeface="Times New Roman" panose="02020603050405020304" pitchFamily="18" charset="0"/>
              </a:rPr>
              <a:t>● Güç, başarı, ün, maddi kazanç motivasyonu verdiği gibi,</a:t>
            </a:r>
          </a:p>
          <a:p>
            <a:pPr algn="just"/>
            <a:r>
              <a:rPr lang="tr-TR" sz="1150" dirty="0">
                <a:latin typeface="Times New Roman" panose="02020603050405020304" pitchFamily="18" charset="0"/>
                <a:cs typeface="Times New Roman" panose="02020603050405020304" pitchFamily="18" charset="0"/>
              </a:rPr>
              <a:t>● Cesaret, deneyim, tutkularla yüzleşme ve arzu yönetimini de temsil eder.</a:t>
            </a:r>
          </a:p>
          <a:p>
            <a:pPr algn="just"/>
            <a:r>
              <a:rPr lang="tr-TR" sz="1150" dirty="0">
                <a:latin typeface="Times New Roman" panose="02020603050405020304" pitchFamily="18" charset="0"/>
                <a:cs typeface="Times New Roman" panose="02020603050405020304" pitchFamily="18" charset="0"/>
              </a:rPr>
              <a:t>Doğum haritalarımızda iyi yerleşmiş bir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kişiye büyük fırsatlar sunar; ancak en büyük sınavı doyumsuzluk ve kont-rolsüz arzudur. Doğru kontrol edildiğinde ise; ruhsal gelişi-</a:t>
            </a:r>
            <a:r>
              <a:rPr lang="tr-TR" sz="1150" dirty="0" err="1">
                <a:latin typeface="Times New Roman" panose="02020603050405020304" pitchFamily="18" charset="0"/>
                <a:cs typeface="Times New Roman" panose="02020603050405020304" pitchFamily="18" charset="0"/>
              </a:rPr>
              <a:t>mimizin</a:t>
            </a:r>
            <a:r>
              <a:rPr lang="tr-TR" sz="1150" dirty="0">
                <a:latin typeface="Times New Roman" panose="02020603050405020304" pitchFamily="18" charset="0"/>
                <a:cs typeface="Times New Roman" panose="02020603050405020304" pitchFamily="18" charset="0"/>
              </a:rPr>
              <a:t> anahtarıdır.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Mitoloji ve Enerji Sembolizmi</a:t>
            </a:r>
          </a:p>
          <a:p>
            <a:pPr algn="just"/>
            <a:r>
              <a:rPr lang="tr-TR" sz="1150" dirty="0" err="1">
                <a:latin typeface="Times New Roman" panose="02020603050405020304" pitchFamily="18" charset="0"/>
                <a:cs typeface="Times New Roman" panose="02020603050405020304" pitchFamily="18" charset="0"/>
              </a:rPr>
              <a:t>Vedik</a:t>
            </a:r>
            <a:r>
              <a:rPr lang="tr-TR" sz="1150" dirty="0">
                <a:latin typeface="Times New Roman" panose="02020603050405020304" pitchFamily="18" charset="0"/>
                <a:cs typeface="Times New Roman" panose="02020603050405020304" pitchFamily="18" charset="0"/>
              </a:rPr>
              <a:t> mitolojide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bir ejderhanın iki yarısı olarak anılır:</a:t>
            </a:r>
          </a:p>
          <a:p>
            <a:pPr algn="just"/>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Ejderhanın başı  düşün-ce, arzu, hırs</a:t>
            </a:r>
          </a:p>
          <a:p>
            <a:pPr algn="just"/>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Ejderhanın kuyruğu  sezgi, ruhsallık, bilinmeyen</a:t>
            </a:r>
          </a:p>
          <a:p>
            <a:pPr algn="just"/>
            <a:r>
              <a:rPr lang="tr-TR" sz="1150" dirty="0">
                <a:latin typeface="Times New Roman" panose="02020603050405020304" pitchFamily="18" charset="0"/>
                <a:cs typeface="Times New Roman" panose="02020603050405020304" pitchFamily="18" charset="0"/>
              </a:rPr>
              <a:t>Enerjileri birleştiğinde yaşamı-</a:t>
            </a:r>
            <a:r>
              <a:rPr lang="tr-TR" sz="1150" dirty="0" err="1">
                <a:latin typeface="Times New Roman" panose="02020603050405020304" pitchFamily="18" charset="0"/>
                <a:cs typeface="Times New Roman" panose="02020603050405020304" pitchFamily="18" charset="0"/>
              </a:rPr>
              <a:t>mızda</a:t>
            </a:r>
            <a:r>
              <a:rPr lang="tr-TR" sz="1150" dirty="0">
                <a:latin typeface="Times New Roman" panose="02020603050405020304" pitchFamily="18" charset="0"/>
                <a:cs typeface="Times New Roman" panose="02020603050405020304" pitchFamily="18" charset="0"/>
              </a:rPr>
              <a:t> kontrol edilemeyen olay-</a:t>
            </a:r>
            <a:r>
              <a:rPr lang="tr-TR" sz="1150" dirty="0" err="1">
                <a:latin typeface="Times New Roman" panose="02020603050405020304" pitchFamily="18" charset="0"/>
                <a:cs typeface="Times New Roman" panose="02020603050405020304" pitchFamily="18" charset="0"/>
              </a:rPr>
              <a:t>lar</a:t>
            </a:r>
            <a:r>
              <a:rPr lang="tr-TR" sz="1150" dirty="0">
                <a:latin typeface="Times New Roman" panose="02020603050405020304" pitchFamily="18" charset="0"/>
                <a:cs typeface="Times New Roman" panose="02020603050405020304" pitchFamily="18" charset="0"/>
              </a:rPr>
              <a:t>, ani yön değişiklikleri ve ruhsal uyanışlar ortaya çıkabilir.</a:t>
            </a:r>
          </a:p>
          <a:p>
            <a:pPr algn="just"/>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Ketu’nun</a:t>
            </a:r>
            <a:r>
              <a:rPr lang="tr-TR" sz="1150" dirty="0">
                <a:latin typeface="Times New Roman" panose="02020603050405020304" pitchFamily="18" charset="0"/>
                <a:cs typeface="Times New Roman" panose="02020603050405020304" pitchFamily="18" charset="0"/>
              </a:rPr>
              <a:t> Mitolojik Doğuşu</a:t>
            </a:r>
          </a:p>
          <a:p>
            <a:pPr algn="just"/>
            <a:r>
              <a:rPr lang="tr-TR" sz="1150" dirty="0">
                <a:latin typeface="Times New Roman" panose="02020603050405020304" pitchFamily="18" charset="0"/>
                <a:cs typeface="Times New Roman" panose="02020603050405020304" pitchFamily="18" charset="0"/>
              </a:rPr>
              <a:t>Hindu kozmogonisi,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Ketu’nun</a:t>
            </a:r>
            <a:r>
              <a:rPr lang="tr-TR" sz="1150" dirty="0">
                <a:latin typeface="Times New Roman" panose="02020603050405020304" pitchFamily="18" charset="0"/>
                <a:cs typeface="Times New Roman" panose="02020603050405020304" pitchFamily="18" charset="0"/>
              </a:rPr>
              <a:t> ortaya çıkışını evrensel bir drama niteliğinde </a:t>
            </a:r>
            <a:r>
              <a:rPr lang="tr-TR" sz="1150" dirty="0" err="1">
                <a:latin typeface="Times New Roman" panose="02020603050405020304" pitchFamily="18" charset="0"/>
                <a:cs typeface="Times New Roman" panose="02020603050405020304" pitchFamily="18" charset="0"/>
              </a:rPr>
              <a:t>anlatır.Bu</a:t>
            </a:r>
            <a:r>
              <a:rPr lang="tr-TR" sz="1150" dirty="0">
                <a:latin typeface="Times New Roman" panose="02020603050405020304" pitchFamily="18" charset="0"/>
                <a:cs typeface="Times New Roman" panose="02020603050405020304" pitchFamily="18" charset="0"/>
              </a:rPr>
              <a:t> hikâye yalnızca </a:t>
            </a:r>
            <a:r>
              <a:rPr lang="tr-TR" sz="1150" dirty="0" err="1">
                <a:latin typeface="Times New Roman" panose="02020603050405020304" pitchFamily="18" charset="0"/>
                <a:cs typeface="Times New Roman" panose="02020603050405020304" pitchFamily="18" charset="0"/>
              </a:rPr>
              <a:t>mito</a:t>
            </a:r>
            <a:r>
              <a:rPr lang="tr-TR" sz="1150" dirty="0">
                <a:latin typeface="Times New Roman" panose="02020603050405020304" pitchFamily="18" charset="0"/>
                <a:cs typeface="Times New Roman" panose="02020603050405020304" pitchFamily="18" charset="0"/>
              </a:rPr>
              <a:t>-lojik bir aktarım değil, aynı zamanda insanın kendi içsel çatışmasının sembolik bir yansımasıdır.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Süt Okyanusunun Çalkalanışı</a:t>
            </a:r>
          </a:p>
        </p:txBody>
      </p:sp>
      <p:sp>
        <p:nvSpPr>
          <p:cNvPr id="8" name="object 8">
            <a:extLst>
              <a:ext uri="{FF2B5EF4-FFF2-40B4-BE49-F238E27FC236}">
                <a16:creationId xmlns:a16="http://schemas.microsoft.com/office/drawing/2014/main" id="{6331C34F-5AD1-BC62-92D1-4DD9FC21C1D7}"/>
              </a:ext>
            </a:extLst>
          </p:cNvPr>
          <p:cNvSpPr txBox="1"/>
          <p:nvPr/>
        </p:nvSpPr>
        <p:spPr>
          <a:xfrm>
            <a:off x="4907391" y="828378"/>
            <a:ext cx="2033159" cy="8861400"/>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Kadim çağlarda tanrılar (Devalar) ve iblisler (</a:t>
            </a:r>
            <a:r>
              <a:rPr lang="tr-TR" sz="1150" dirty="0" err="1">
                <a:latin typeface="Times New Roman" panose="02020603050405020304" pitchFamily="18" charset="0"/>
                <a:cs typeface="Times New Roman" panose="02020603050405020304" pitchFamily="18" charset="0"/>
              </a:rPr>
              <a:t>Asuralar</a:t>
            </a:r>
            <a:r>
              <a:rPr lang="tr-TR" sz="1150" dirty="0">
                <a:latin typeface="Times New Roman" panose="02020603050405020304" pitchFamily="18" charset="0"/>
                <a:cs typeface="Times New Roman" panose="02020603050405020304" pitchFamily="18" charset="0"/>
              </a:rPr>
              <a:t>) büyük bir </a:t>
            </a:r>
            <a:r>
              <a:rPr lang="tr-TR" sz="1150" dirty="0" err="1">
                <a:latin typeface="Times New Roman" panose="02020603050405020304" pitchFamily="18" charset="0"/>
                <a:cs typeface="Times New Roman" panose="02020603050405020304" pitchFamily="18" charset="0"/>
              </a:rPr>
              <a:t>svaş</a:t>
            </a:r>
            <a:r>
              <a:rPr lang="tr-TR" sz="1150" dirty="0">
                <a:latin typeface="Times New Roman" panose="02020603050405020304" pitchFamily="18" charset="0"/>
                <a:cs typeface="Times New Roman" panose="02020603050405020304" pitchFamily="18" charset="0"/>
              </a:rPr>
              <a:t> verir. </a:t>
            </a:r>
          </a:p>
          <a:p>
            <a:pPr algn="just"/>
            <a:r>
              <a:rPr lang="tr-TR" sz="1150" dirty="0">
                <a:latin typeface="Times New Roman" panose="02020603050405020304" pitchFamily="18" charset="0"/>
                <a:cs typeface="Times New Roman" panose="02020603050405020304" pitchFamily="18" charset="0"/>
              </a:rPr>
              <a:t>Savaş sonunda tanrılar güçlerini kaybeder ve baş tanrı </a:t>
            </a:r>
            <a:r>
              <a:rPr lang="tr-TR" sz="1150" dirty="0" err="1">
                <a:latin typeface="Times New Roman" panose="02020603050405020304" pitchFamily="18" charset="0"/>
                <a:cs typeface="Times New Roman" panose="02020603050405020304" pitchFamily="18" charset="0"/>
              </a:rPr>
              <a:t>Vişnu’ya</a:t>
            </a:r>
            <a:r>
              <a:rPr lang="tr-TR" sz="1150" dirty="0">
                <a:latin typeface="Times New Roman" panose="02020603050405020304" pitchFamily="18" charset="0"/>
                <a:cs typeface="Times New Roman" panose="02020603050405020304" pitchFamily="18" charset="0"/>
              </a:rPr>
              <a:t> sığınırlar. </a:t>
            </a:r>
            <a:r>
              <a:rPr lang="tr-TR" sz="1150" dirty="0" err="1">
                <a:latin typeface="Times New Roman" panose="02020603050405020304" pitchFamily="18" charset="0"/>
                <a:cs typeface="Times New Roman" panose="02020603050405020304" pitchFamily="18" charset="0"/>
              </a:rPr>
              <a:t>Vişnu</a:t>
            </a:r>
            <a:r>
              <a:rPr lang="tr-TR" sz="1150" dirty="0">
                <a:latin typeface="Times New Roman" panose="02020603050405020304" pitchFamily="18" charset="0"/>
                <a:cs typeface="Times New Roman" panose="02020603050405020304" pitchFamily="18" charset="0"/>
              </a:rPr>
              <a:t>, ölümsüzlük </a:t>
            </a:r>
            <a:r>
              <a:rPr lang="tr-TR" sz="1150" dirty="0" err="1">
                <a:latin typeface="Times New Roman" panose="02020603050405020304" pitchFamily="18" charset="0"/>
                <a:cs typeface="Times New Roman" panose="02020603050405020304" pitchFamily="18" charset="0"/>
              </a:rPr>
              <a:t>iksi-ri</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Amrita</a:t>
            </a:r>
            <a:r>
              <a:rPr lang="tr-TR" sz="1150" dirty="0">
                <a:latin typeface="Times New Roman" panose="02020603050405020304" pitchFamily="18" charset="0"/>
                <a:cs typeface="Times New Roman" panose="02020603050405020304" pitchFamily="18" charset="0"/>
              </a:rPr>
              <a:t> elde edilmeden güçlerini yeniden kazanmalarının mümkün olmadığını söyler.</a:t>
            </a:r>
          </a:p>
          <a:p>
            <a:pPr algn="just"/>
            <a:r>
              <a:rPr lang="tr-TR" sz="1150" dirty="0">
                <a:latin typeface="Times New Roman" panose="02020603050405020304" pitchFamily="18" charset="0"/>
                <a:cs typeface="Times New Roman" panose="02020603050405020304" pitchFamily="18" charset="0"/>
              </a:rPr>
              <a:t>Bu iksir yalnızca </a:t>
            </a:r>
            <a:r>
              <a:rPr lang="tr-TR" sz="1150" dirty="0" err="1">
                <a:latin typeface="Times New Roman" panose="02020603050405020304" pitchFamily="18" charset="0"/>
                <a:cs typeface="Times New Roman" panose="02020603050405020304" pitchFamily="18" charset="0"/>
              </a:rPr>
              <a:t>Kşira</a:t>
            </a:r>
            <a:r>
              <a:rPr lang="tr-TR" sz="1150" dirty="0">
                <a:latin typeface="Times New Roman" panose="02020603050405020304" pitchFamily="18" charset="0"/>
                <a:cs typeface="Times New Roman" panose="02020603050405020304" pitchFamily="18" charset="0"/>
              </a:rPr>
              <a:t> Sagara, yani Süt Okyanusu çalkalanarak elde edilebilir. Görev o kadar büyüktür ki tanrılar, iblislerle işbirliği yapmak zorunda kalır.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Çalkalama direği olarak </a:t>
            </a:r>
            <a:r>
              <a:rPr lang="tr-TR" sz="1150" dirty="0" err="1">
                <a:latin typeface="Times New Roman" panose="02020603050405020304" pitchFamily="18" charset="0"/>
                <a:cs typeface="Times New Roman" panose="02020603050405020304" pitchFamily="18" charset="0"/>
              </a:rPr>
              <a:t>Meru</a:t>
            </a:r>
            <a:r>
              <a:rPr lang="tr-TR" sz="1150" dirty="0">
                <a:latin typeface="Times New Roman" panose="02020603050405020304" pitchFamily="18" charset="0"/>
                <a:cs typeface="Times New Roman" panose="02020603050405020304" pitchFamily="18" charset="0"/>
              </a:rPr>
              <a:t> Dağı seçilir; etrafına sarılan dev yılan </a:t>
            </a:r>
            <a:r>
              <a:rPr lang="tr-TR" sz="1150" dirty="0" err="1">
                <a:latin typeface="Times New Roman" panose="02020603050405020304" pitchFamily="18" charset="0"/>
                <a:cs typeface="Times New Roman" panose="02020603050405020304" pitchFamily="18" charset="0"/>
              </a:rPr>
              <a:t>Vasuki</a:t>
            </a:r>
            <a:r>
              <a:rPr lang="tr-TR" sz="1150" dirty="0">
                <a:latin typeface="Times New Roman" panose="02020603050405020304" pitchFamily="18" charset="0"/>
                <a:cs typeface="Times New Roman" panose="02020603050405020304" pitchFamily="18" charset="0"/>
              </a:rPr>
              <a:t> ise ip görevi görür. Tanrılar bir yandan, iblisler diğer yandan çekerek dağı döndürür ve kozmik çalkalanma başlar.</a:t>
            </a:r>
          </a:p>
          <a:p>
            <a:pPr algn="just"/>
            <a:r>
              <a:rPr lang="tr-TR" sz="1150" dirty="0">
                <a:latin typeface="Times New Roman" panose="02020603050405020304" pitchFamily="18" charset="0"/>
                <a:cs typeface="Times New Roman" panose="02020603050405020304" pitchFamily="18" charset="0"/>
              </a:rPr>
              <a:t>Bu süreçte evrenin derinlikle-</a:t>
            </a:r>
            <a:r>
              <a:rPr lang="tr-TR" sz="1150" dirty="0" err="1">
                <a:latin typeface="Times New Roman" panose="02020603050405020304" pitchFamily="18" charset="0"/>
                <a:cs typeface="Times New Roman" panose="02020603050405020304" pitchFamily="18" charset="0"/>
              </a:rPr>
              <a:t>rinden</a:t>
            </a:r>
            <a:r>
              <a:rPr lang="tr-TR" sz="1150" dirty="0">
                <a:latin typeface="Times New Roman" panose="02020603050405020304" pitchFamily="18" charset="0"/>
                <a:cs typeface="Times New Roman" panose="02020603050405020304" pitchFamily="18" charset="0"/>
              </a:rPr>
              <a:t> birçok kutsal varlık ve nesne ortaya çıkar (</a:t>
            </a:r>
            <a:r>
              <a:rPr lang="tr-TR" sz="1150" dirty="0" err="1">
                <a:latin typeface="Times New Roman" panose="02020603050405020304" pitchFamily="18" charset="0"/>
                <a:cs typeface="Times New Roman" panose="02020603050405020304" pitchFamily="18" charset="0"/>
              </a:rPr>
              <a:t>Chandra</a:t>
            </a:r>
            <a:r>
              <a:rPr lang="tr-TR" sz="1150" dirty="0">
                <a:latin typeface="Times New Roman" panose="02020603050405020304" pitchFamily="18" charset="0"/>
                <a:cs typeface="Times New Roman" panose="02020603050405020304" pitchFamily="18" charset="0"/>
              </a:rPr>
              <a:t> ve Bereket Tanrıçası </a:t>
            </a:r>
            <a:r>
              <a:rPr lang="tr-TR" sz="1150" dirty="0" err="1">
                <a:latin typeface="Times New Roman" panose="02020603050405020304" pitchFamily="18" charset="0"/>
                <a:cs typeface="Times New Roman" panose="02020603050405020304" pitchFamily="18" charset="0"/>
              </a:rPr>
              <a:t>Lakshimi</a:t>
            </a:r>
            <a:r>
              <a:rPr lang="tr-TR" sz="1150" dirty="0">
                <a:latin typeface="Times New Roman" panose="02020603050405020304" pitchFamily="18" charset="0"/>
                <a:cs typeface="Times New Roman" panose="02020603050405020304" pitchFamily="18" charset="0"/>
              </a:rPr>
              <a:t> gibi).</a:t>
            </a:r>
          </a:p>
          <a:p>
            <a:pPr algn="just"/>
            <a:r>
              <a:rPr lang="tr-TR" sz="1150" dirty="0">
                <a:latin typeface="Times New Roman" panose="02020603050405020304" pitchFamily="18" charset="0"/>
                <a:cs typeface="Times New Roman" panose="02020603050405020304" pitchFamily="18" charset="0"/>
              </a:rPr>
              <a:t>Sonunda aranan ölümsüzlük iksiri </a:t>
            </a:r>
            <a:r>
              <a:rPr lang="tr-TR" sz="1150" dirty="0" err="1">
                <a:latin typeface="Times New Roman" panose="02020603050405020304" pitchFamily="18" charset="0"/>
                <a:cs typeface="Times New Roman" panose="02020603050405020304" pitchFamily="18" charset="0"/>
              </a:rPr>
              <a:t>Amrita</a:t>
            </a:r>
            <a:r>
              <a:rPr lang="tr-TR" sz="1150" dirty="0">
                <a:latin typeface="Times New Roman" panose="02020603050405020304" pitchFamily="18" charset="0"/>
                <a:cs typeface="Times New Roman" panose="02020603050405020304" pitchFamily="18" charset="0"/>
              </a:rPr>
              <a:t>, göz alıcı bir ışıklar içinde belirdiğinde </a:t>
            </a:r>
            <a:r>
              <a:rPr lang="tr-TR" sz="1150" dirty="0" err="1">
                <a:latin typeface="Times New Roman" panose="02020603050405020304" pitchFamily="18" charset="0"/>
                <a:cs typeface="Times New Roman" panose="02020603050405020304" pitchFamily="18" charset="0"/>
              </a:rPr>
              <a:t>Asuralar</a:t>
            </a:r>
            <a:r>
              <a:rPr lang="tr-TR" sz="1150" dirty="0">
                <a:latin typeface="Times New Roman" panose="02020603050405020304" pitchFamily="18" charset="0"/>
                <a:cs typeface="Times New Roman" panose="02020603050405020304" pitchFamily="18" charset="0"/>
              </a:rPr>
              <a:t> onu ele geçirmek için harekete geçer. </a:t>
            </a:r>
            <a:r>
              <a:rPr lang="tr-TR" sz="1150" dirty="0" err="1">
                <a:latin typeface="Times New Roman" panose="02020603050405020304" pitchFamily="18" charset="0"/>
                <a:cs typeface="Times New Roman" panose="02020603050405020304" pitchFamily="18" charset="0"/>
              </a:rPr>
              <a:t>Mohini’nin</a:t>
            </a:r>
            <a:r>
              <a:rPr lang="tr-TR" sz="1150" dirty="0">
                <a:latin typeface="Times New Roman" panose="02020603050405020304" pitchFamily="18" charset="0"/>
                <a:cs typeface="Times New Roman" panose="02020603050405020304" pitchFamily="18" charset="0"/>
              </a:rPr>
              <a:t> Aldatışı ve Yasak Bir Yudum iksirin yanlış ellerde </a:t>
            </a:r>
            <a:r>
              <a:rPr lang="tr-TR" sz="1150" dirty="0" err="1">
                <a:latin typeface="Times New Roman" panose="02020603050405020304" pitchFamily="18" charset="0"/>
                <a:cs typeface="Times New Roman" panose="02020603050405020304" pitchFamily="18" charset="0"/>
              </a:rPr>
              <a:t>tehli</a:t>
            </a:r>
            <a:r>
              <a:rPr lang="tr-TR" sz="1150" dirty="0">
                <a:latin typeface="Times New Roman" panose="02020603050405020304" pitchFamily="18" charset="0"/>
                <a:cs typeface="Times New Roman" panose="02020603050405020304" pitchFamily="18" charset="0"/>
              </a:rPr>
              <a:t>-keli olacağını bilen </a:t>
            </a:r>
            <a:r>
              <a:rPr lang="tr-TR" sz="1150" dirty="0" err="1">
                <a:latin typeface="Times New Roman" panose="02020603050405020304" pitchFamily="18" charset="0"/>
                <a:cs typeface="Times New Roman" panose="02020603050405020304" pitchFamily="18" charset="0"/>
              </a:rPr>
              <a:t>Vişnu</a:t>
            </a:r>
            <a:r>
              <a:rPr lang="tr-TR" sz="1150" dirty="0">
                <a:latin typeface="Times New Roman" panose="02020603050405020304" pitchFamily="18" charset="0"/>
                <a:cs typeface="Times New Roman" panose="02020603050405020304" pitchFamily="18" charset="0"/>
              </a:rPr>
              <a:t>, bunu engellemek için büyüleyici bir kadın formu olan </a:t>
            </a:r>
            <a:r>
              <a:rPr lang="tr-TR" sz="1150" dirty="0" err="1">
                <a:latin typeface="Times New Roman" panose="02020603050405020304" pitchFamily="18" charset="0"/>
                <a:cs typeface="Times New Roman" panose="02020603050405020304" pitchFamily="18" charset="0"/>
              </a:rPr>
              <a:t>Mohini'ye</a:t>
            </a:r>
            <a:r>
              <a:rPr lang="tr-TR" sz="1150" dirty="0">
                <a:latin typeface="Times New Roman" panose="02020603050405020304" pitchFamily="18" charset="0"/>
                <a:cs typeface="Times New Roman" panose="02020603050405020304" pitchFamily="18" charset="0"/>
              </a:rPr>
              <a:t> dönüşür ve iksiri yalnızca tanrılara dağıtır.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Ancak kurnaz bir iblis olan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bu hileyi fark eder, kılık değiştirerek tanrıların arasına karışır ve iksirden bir yudum alır. Fakat Güneş (</a:t>
            </a:r>
            <a:r>
              <a:rPr lang="tr-TR" sz="1150" dirty="0" err="1">
                <a:latin typeface="Times New Roman" panose="02020603050405020304" pitchFamily="18" charset="0"/>
                <a:cs typeface="Times New Roman" panose="02020603050405020304" pitchFamily="18" charset="0"/>
              </a:rPr>
              <a:t>Surya</a:t>
            </a:r>
            <a:r>
              <a:rPr lang="tr-TR" sz="1150" dirty="0">
                <a:latin typeface="Times New Roman" panose="02020603050405020304" pitchFamily="18" charset="0"/>
                <a:cs typeface="Times New Roman" panose="02020603050405020304" pitchFamily="18" charset="0"/>
              </a:rPr>
              <a:t>) ve Ay (</a:t>
            </a:r>
            <a:r>
              <a:rPr lang="tr-TR" sz="1150" dirty="0" err="1">
                <a:latin typeface="Times New Roman" panose="02020603050405020304" pitchFamily="18" charset="0"/>
                <a:cs typeface="Times New Roman" panose="02020603050405020304" pitchFamily="18" charset="0"/>
              </a:rPr>
              <a:t>Chandra</a:t>
            </a:r>
            <a:r>
              <a:rPr lang="tr-TR" sz="1150" dirty="0">
                <a:latin typeface="Times New Roman" panose="02020603050405020304" pitchFamily="18" charset="0"/>
                <a:cs typeface="Times New Roman" panose="02020603050405020304" pitchFamily="18" charset="0"/>
              </a:rPr>
              <a:t>) sahtekârlığını fark ederek </a:t>
            </a:r>
            <a:r>
              <a:rPr lang="tr-TR" sz="1150" dirty="0" err="1">
                <a:latin typeface="Times New Roman" panose="02020603050405020304" pitchFamily="18" charset="0"/>
                <a:cs typeface="Times New Roman" panose="02020603050405020304" pitchFamily="18" charset="0"/>
              </a:rPr>
              <a:t>Vişnu’ya</a:t>
            </a:r>
            <a:r>
              <a:rPr lang="tr-TR" sz="1150" dirty="0">
                <a:latin typeface="Times New Roman" panose="02020603050405020304" pitchFamily="18" charset="0"/>
                <a:cs typeface="Times New Roman" panose="02020603050405020304" pitchFamily="18" charset="0"/>
              </a:rPr>
              <a:t> haber verir.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Ketu’nun</a:t>
            </a:r>
            <a:r>
              <a:rPr lang="tr-TR" sz="1150" dirty="0">
                <a:latin typeface="Times New Roman" panose="02020603050405020304" pitchFamily="18" charset="0"/>
                <a:cs typeface="Times New Roman" panose="02020603050405020304" pitchFamily="18" charset="0"/>
              </a:rPr>
              <a:t> Doğuşu </a:t>
            </a:r>
          </a:p>
          <a:p>
            <a:pPr algn="just"/>
            <a:r>
              <a:rPr lang="tr-TR" sz="1150" dirty="0" err="1">
                <a:latin typeface="Times New Roman" panose="02020603050405020304" pitchFamily="18" charset="0"/>
                <a:cs typeface="Times New Roman" panose="02020603050405020304" pitchFamily="18" charset="0"/>
              </a:rPr>
              <a:t>Vişnu</a:t>
            </a:r>
            <a:r>
              <a:rPr lang="tr-TR" sz="1150" dirty="0">
                <a:latin typeface="Times New Roman" panose="02020603050405020304" pitchFamily="18" charset="0"/>
                <a:cs typeface="Times New Roman" panose="02020603050405020304" pitchFamily="18" charset="0"/>
              </a:rPr>
              <a:t>, kutsal silahı </a:t>
            </a:r>
            <a:r>
              <a:rPr lang="tr-TR" sz="1150" dirty="0" err="1">
                <a:latin typeface="Times New Roman" panose="02020603050405020304" pitchFamily="18" charset="0"/>
                <a:cs typeface="Times New Roman" panose="02020603050405020304" pitchFamily="18" charset="0"/>
              </a:rPr>
              <a:t>Sudarsana</a:t>
            </a:r>
            <a:r>
              <a:rPr lang="tr-TR" sz="1150" dirty="0">
                <a:latin typeface="Times New Roman" panose="02020603050405020304" pitchFamily="18" charset="0"/>
                <a:cs typeface="Times New Roman" panose="02020603050405020304" pitchFamily="18" charset="0"/>
              </a:rPr>
              <a:t> Çakra ile </a:t>
            </a:r>
            <a:r>
              <a:rPr lang="tr-TR" sz="1150" dirty="0" err="1">
                <a:latin typeface="Times New Roman" panose="02020603050405020304" pitchFamily="18" charset="0"/>
                <a:cs typeface="Times New Roman" panose="02020603050405020304" pitchFamily="18" charset="0"/>
              </a:rPr>
              <a:t>Rahu’nun</a:t>
            </a:r>
            <a:r>
              <a:rPr lang="tr-TR" sz="1150" dirty="0">
                <a:latin typeface="Times New Roman" panose="02020603050405020304" pitchFamily="18" charset="0"/>
                <a:cs typeface="Times New Roman" panose="02020603050405020304" pitchFamily="18" charset="0"/>
              </a:rPr>
              <a:t> başını </a:t>
            </a:r>
            <a:r>
              <a:rPr lang="tr-TR" sz="1150" dirty="0" err="1">
                <a:latin typeface="Times New Roman" panose="02020603050405020304" pitchFamily="18" charset="0"/>
                <a:cs typeface="Times New Roman" panose="02020603050405020304" pitchFamily="18" charset="0"/>
              </a:rPr>
              <a:t>göv-desinden</a:t>
            </a:r>
            <a:r>
              <a:rPr lang="tr-TR" sz="1150" dirty="0">
                <a:latin typeface="Times New Roman" panose="02020603050405020304" pitchFamily="18" charset="0"/>
                <a:cs typeface="Times New Roman" panose="02020603050405020304" pitchFamily="18" charset="0"/>
              </a:rPr>
              <a:t> ayırır.</a:t>
            </a:r>
          </a:p>
          <a:p>
            <a:pPr algn="just"/>
            <a:endParaRPr lang="tr-TR" sz="1150" dirty="0">
              <a:latin typeface="Times New Roman" panose="02020603050405020304" pitchFamily="18" charset="0"/>
              <a:cs typeface="Times New Roman" panose="02020603050405020304" pitchFamily="18" charset="0"/>
            </a:endParaRPr>
          </a:p>
        </p:txBody>
      </p:sp>
      <p:sp>
        <p:nvSpPr>
          <p:cNvPr id="15" name="object 15">
            <a:extLst>
              <a:ext uri="{FF2B5EF4-FFF2-40B4-BE49-F238E27FC236}">
                <a16:creationId xmlns:a16="http://schemas.microsoft.com/office/drawing/2014/main" id="{3189D55E-F571-8567-8978-E871BBE050F8}"/>
              </a:ext>
            </a:extLst>
          </p:cNvPr>
          <p:cNvSpPr txBox="1"/>
          <p:nvPr/>
        </p:nvSpPr>
        <p:spPr>
          <a:xfrm>
            <a:off x="6750050" y="10150107"/>
            <a:ext cx="190500" cy="182101"/>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2</a:t>
            </a:r>
            <a:r>
              <a:rPr lang="tr-TR" sz="1100" spc="-25" dirty="0">
                <a:solidFill>
                  <a:srgbClr val="231F20"/>
                </a:solidFill>
                <a:latin typeface="Arial"/>
                <a:cs typeface="Arial"/>
              </a:rPr>
              <a:t>9</a:t>
            </a:r>
            <a:endParaRPr sz="1100" dirty="0">
              <a:latin typeface="Arial"/>
              <a:cs typeface="Arial"/>
            </a:endParaRPr>
          </a:p>
        </p:txBody>
      </p:sp>
      <p:pic>
        <p:nvPicPr>
          <p:cNvPr id="16" name="object 16">
            <a:extLst>
              <a:ext uri="{FF2B5EF4-FFF2-40B4-BE49-F238E27FC236}">
                <a16:creationId xmlns:a16="http://schemas.microsoft.com/office/drawing/2014/main" id="{64E1D4EE-9BD7-B14E-6804-A5763683D53F}"/>
              </a:ext>
            </a:extLst>
          </p:cNvPr>
          <p:cNvPicPr/>
          <p:nvPr/>
        </p:nvPicPr>
        <p:blipFill>
          <a:blip r:embed="rId4" cstate="print"/>
          <a:stretch>
            <a:fillRect/>
          </a:stretch>
        </p:blipFill>
        <p:spPr>
          <a:xfrm>
            <a:off x="6769100" y="165100"/>
            <a:ext cx="540403" cy="543142"/>
          </a:xfrm>
          <a:prstGeom prst="rect">
            <a:avLst/>
          </a:prstGeom>
        </p:spPr>
      </p:pic>
      <p:sp>
        <p:nvSpPr>
          <p:cNvPr id="10" name="object 13">
            <a:extLst>
              <a:ext uri="{FF2B5EF4-FFF2-40B4-BE49-F238E27FC236}">
                <a16:creationId xmlns:a16="http://schemas.microsoft.com/office/drawing/2014/main" id="{983690E3-6903-8750-E8AE-3C3B4811DE8D}"/>
              </a:ext>
            </a:extLst>
          </p:cNvPr>
          <p:cNvSpPr txBox="1"/>
          <p:nvPr/>
        </p:nvSpPr>
        <p:spPr>
          <a:xfrm>
            <a:off x="5226050" y="10150107"/>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spTree>
    <p:extLst>
      <p:ext uri="{BB962C8B-B14F-4D97-AF65-F5344CB8AC3E}">
        <p14:creationId xmlns:p14="http://schemas.microsoft.com/office/powerpoint/2010/main" val="3505719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alpha val="7000"/>
              </a:schemeClr>
            </a:gs>
            <a:gs pos="0">
              <a:srgbClr val="654B40"/>
            </a:gs>
            <a:gs pos="45000">
              <a:srgbClr val="FBEED7"/>
            </a:gs>
            <a:gs pos="31000">
              <a:srgbClr val="E0CDBA"/>
            </a:gs>
            <a:gs pos="57000">
              <a:srgbClr val="C4AC9D"/>
            </a:gs>
          </a:gsLst>
          <a:lin ang="2700000" scaled="1"/>
          <a:tileRect/>
        </a:gradFill>
        <a:effectLst/>
      </p:bgPr>
    </p:bg>
    <p:spTree>
      <p:nvGrpSpPr>
        <p:cNvPr id="1" name=""/>
        <p:cNvGrpSpPr/>
        <p:nvPr/>
      </p:nvGrpSpPr>
      <p:grpSpPr>
        <a:xfrm>
          <a:off x="0" y="0"/>
          <a:ext cx="0" cy="0"/>
          <a:chOff x="0" y="0"/>
          <a:chExt cx="0" cy="0"/>
        </a:xfrm>
      </p:grpSpPr>
      <p:sp>
        <p:nvSpPr>
          <p:cNvPr id="7" name="object 7"/>
          <p:cNvSpPr/>
          <p:nvPr/>
        </p:nvSpPr>
        <p:spPr>
          <a:xfrm>
            <a:off x="-11339" y="26736"/>
            <a:ext cx="2880360" cy="10692130"/>
          </a:xfrm>
          <a:custGeom>
            <a:avLst/>
            <a:gdLst/>
            <a:ahLst/>
            <a:cxnLst/>
            <a:rect l="l" t="t" r="r" b="b"/>
            <a:pathLst>
              <a:path w="2880360" h="10692130">
                <a:moveTo>
                  <a:pt x="2879991" y="0"/>
                </a:moveTo>
                <a:lnTo>
                  <a:pt x="0" y="0"/>
                </a:lnTo>
                <a:lnTo>
                  <a:pt x="0" y="10692003"/>
                </a:lnTo>
                <a:lnTo>
                  <a:pt x="2879991" y="10692003"/>
                </a:lnTo>
                <a:lnTo>
                  <a:pt x="2879991" y="0"/>
                </a:lnTo>
                <a:close/>
              </a:path>
            </a:pathLst>
          </a:custGeom>
          <a:solidFill>
            <a:srgbClr val="C4AC9D"/>
          </a:solidFill>
          <a:ln>
            <a:noFill/>
          </a:ln>
          <a:effectLst>
            <a:outerShdw sx="1000" sy="1000" algn="ctr" rotWithShape="0">
              <a:srgbClr val="000000"/>
            </a:outerShdw>
            <a:reflection stA="91000" endPos="0" dist="50800" dir="5400000" sy="-100000" algn="bl" rotWithShape="0"/>
          </a:effectLst>
          <a:scene3d>
            <a:camera prst="orthographicFront"/>
            <a:lightRig rig="threePt" dir="t"/>
          </a:scene3d>
          <a:sp3d extrusionH="101600" contourW="114300">
            <a:bevelT w="254000" h="254000"/>
            <a:bevelB w="152400" h="152400"/>
            <a:contourClr>
              <a:srgbClr val="FBEED7"/>
            </a:contourClr>
          </a:sp3d>
        </p:spPr>
        <p:txBody>
          <a:bodyPr wrap="square" lIns="0" tIns="0" rIns="0" bIns="0" rtlCol="0">
            <a:sp3d>
              <a:bevelT w="44450"/>
            </a:sp3d>
          </a:bodyPr>
          <a:lstStyle/>
          <a:p>
            <a:endParaRPr dirty="0">
              <a:effectLst>
                <a:glow rad="825500">
                  <a:schemeClr val="accent1">
                    <a:alpha val="40000"/>
                  </a:schemeClr>
                </a:glow>
                <a:reflection endPos="0" dir="5400000" sy="-100000" algn="bl" rotWithShape="0"/>
              </a:effectLst>
            </a:endParaRPr>
          </a:p>
        </p:txBody>
      </p:sp>
      <p:sp>
        <p:nvSpPr>
          <p:cNvPr id="10" name="object 10"/>
          <p:cNvSpPr txBox="1"/>
          <p:nvPr/>
        </p:nvSpPr>
        <p:spPr>
          <a:xfrm>
            <a:off x="831713" y="1722684"/>
            <a:ext cx="1336675" cy="355600"/>
          </a:xfrm>
          <a:prstGeom prst="rect">
            <a:avLst/>
          </a:prstGeom>
        </p:spPr>
        <p:txBody>
          <a:bodyPr vert="horz" wrap="square" lIns="0" tIns="25400" rIns="0" bIns="0" rtlCol="0">
            <a:spAutoFit/>
          </a:bodyPr>
          <a:lstStyle/>
          <a:p>
            <a:pPr algn="ctr">
              <a:lnSpc>
                <a:spcPct val="100000"/>
              </a:lnSpc>
              <a:spcBef>
                <a:spcPts val="200"/>
              </a:spcBef>
            </a:pPr>
            <a:r>
              <a:rPr sz="1000" b="1" spc="10" dirty="0">
                <a:solidFill>
                  <a:srgbClr val="231F20"/>
                </a:solidFill>
                <a:latin typeface="Trebuchet MS"/>
                <a:cs typeface="Times New Roman" panose="02020603050405020304" pitchFamily="18" charset="0"/>
              </a:rPr>
              <a:t>İmtiyaz</a:t>
            </a:r>
            <a:r>
              <a:rPr sz="1000" b="1" spc="155" dirty="0">
                <a:solidFill>
                  <a:srgbClr val="231F20"/>
                </a:solidFill>
                <a:latin typeface="Trebuchet MS"/>
                <a:cs typeface="Times New Roman" panose="02020603050405020304" pitchFamily="18" charset="0"/>
              </a:rPr>
              <a:t> </a:t>
            </a:r>
            <a:r>
              <a:rPr sz="1000" b="1" spc="40" dirty="0">
                <a:solidFill>
                  <a:srgbClr val="231F20"/>
                </a:solidFill>
                <a:latin typeface="Trebuchet MS"/>
                <a:cs typeface="Times New Roman" panose="02020603050405020304" pitchFamily="18" charset="0"/>
              </a:rPr>
              <a:t>Sahibi</a:t>
            </a:r>
            <a:endParaRPr sz="1000" dirty="0">
              <a:latin typeface="Trebuchet MS"/>
              <a:cs typeface="Times New Roman" panose="02020603050405020304" pitchFamily="18" charset="0"/>
            </a:endParaRPr>
          </a:p>
          <a:p>
            <a:pPr algn="ctr">
              <a:lnSpc>
                <a:spcPct val="100000"/>
              </a:lnSpc>
              <a:spcBef>
                <a:spcPts val="100"/>
              </a:spcBef>
            </a:pPr>
            <a:r>
              <a:rPr sz="1000" dirty="0">
                <a:solidFill>
                  <a:srgbClr val="231F20"/>
                </a:solidFill>
                <a:latin typeface="Arial"/>
                <a:cs typeface="Arial"/>
              </a:rPr>
              <a:t>Deniz</a:t>
            </a:r>
            <a:r>
              <a:rPr sz="1000" spc="25" dirty="0">
                <a:solidFill>
                  <a:srgbClr val="231F20"/>
                </a:solidFill>
                <a:latin typeface="Arial"/>
                <a:cs typeface="Arial"/>
              </a:rPr>
              <a:t> </a:t>
            </a:r>
            <a:r>
              <a:rPr sz="1000" spc="-20" dirty="0">
                <a:solidFill>
                  <a:srgbClr val="231F20"/>
                </a:solidFill>
                <a:latin typeface="Arial"/>
                <a:cs typeface="Arial"/>
              </a:rPr>
              <a:t>Sadiye</a:t>
            </a:r>
            <a:r>
              <a:rPr sz="1000" spc="25" dirty="0">
                <a:solidFill>
                  <a:srgbClr val="231F20"/>
                </a:solidFill>
                <a:latin typeface="Arial"/>
                <a:cs typeface="Arial"/>
              </a:rPr>
              <a:t> </a:t>
            </a:r>
            <a:r>
              <a:rPr sz="1000" spc="-10" dirty="0">
                <a:solidFill>
                  <a:srgbClr val="231F20"/>
                </a:solidFill>
                <a:latin typeface="Arial"/>
                <a:cs typeface="Arial"/>
              </a:rPr>
              <a:t>KONCELİ</a:t>
            </a:r>
            <a:endParaRPr sz="1000" dirty="0">
              <a:latin typeface="Arial"/>
              <a:cs typeface="Arial"/>
            </a:endParaRPr>
          </a:p>
        </p:txBody>
      </p:sp>
      <p:sp>
        <p:nvSpPr>
          <p:cNvPr id="11" name="object 11"/>
          <p:cNvSpPr txBox="1"/>
          <p:nvPr/>
        </p:nvSpPr>
        <p:spPr>
          <a:xfrm>
            <a:off x="778644" y="2275361"/>
            <a:ext cx="1477645" cy="1179810"/>
          </a:xfrm>
          <a:prstGeom prst="rect">
            <a:avLst/>
          </a:prstGeom>
        </p:spPr>
        <p:txBody>
          <a:bodyPr vert="horz" wrap="square" lIns="0" tIns="25400" rIns="0" bIns="0" rtlCol="0">
            <a:spAutoFit/>
          </a:bodyPr>
          <a:lstStyle/>
          <a:p>
            <a:pPr algn="ctr">
              <a:lnSpc>
                <a:spcPct val="100000"/>
              </a:lnSpc>
              <a:spcBef>
                <a:spcPts val="200"/>
              </a:spcBef>
            </a:pPr>
            <a:r>
              <a:rPr sz="1000" b="1" dirty="0">
                <a:solidFill>
                  <a:srgbClr val="231F20"/>
                </a:solidFill>
                <a:latin typeface="Trebuchet MS"/>
                <a:cs typeface="Trebuchet MS"/>
              </a:rPr>
              <a:t>Genel</a:t>
            </a:r>
            <a:r>
              <a:rPr sz="1000" b="1" spc="70" dirty="0">
                <a:solidFill>
                  <a:srgbClr val="231F20"/>
                </a:solidFill>
                <a:latin typeface="Trebuchet MS"/>
                <a:cs typeface="Trebuchet MS"/>
              </a:rPr>
              <a:t> </a:t>
            </a:r>
            <a:r>
              <a:rPr sz="1000" b="1" dirty="0">
                <a:solidFill>
                  <a:srgbClr val="231F20"/>
                </a:solidFill>
                <a:latin typeface="Trebuchet MS"/>
                <a:cs typeface="Trebuchet MS"/>
              </a:rPr>
              <a:t>Yayın</a:t>
            </a:r>
            <a:r>
              <a:rPr sz="1000" b="1" spc="75" dirty="0">
                <a:solidFill>
                  <a:srgbClr val="231F20"/>
                </a:solidFill>
                <a:latin typeface="Trebuchet MS"/>
                <a:cs typeface="Trebuchet MS"/>
              </a:rPr>
              <a:t> </a:t>
            </a:r>
            <a:r>
              <a:rPr sz="1000" b="1" spc="-10" dirty="0">
                <a:solidFill>
                  <a:srgbClr val="231F20"/>
                </a:solidFill>
                <a:latin typeface="Trebuchet MS"/>
                <a:cs typeface="Trebuchet MS"/>
              </a:rPr>
              <a:t>Yönetmeni</a:t>
            </a:r>
            <a:endParaRPr sz="1000" dirty="0">
              <a:latin typeface="Trebuchet MS"/>
              <a:cs typeface="Trebuchet MS"/>
            </a:endParaRPr>
          </a:p>
          <a:p>
            <a:pPr algn="ctr">
              <a:lnSpc>
                <a:spcPct val="100000"/>
              </a:lnSpc>
              <a:spcBef>
                <a:spcPts val="100"/>
              </a:spcBef>
            </a:pPr>
            <a:r>
              <a:rPr sz="1000" dirty="0">
                <a:solidFill>
                  <a:srgbClr val="231F20"/>
                </a:solidFill>
                <a:latin typeface="Arial"/>
                <a:cs typeface="Arial"/>
              </a:rPr>
              <a:t>Deniz</a:t>
            </a:r>
            <a:r>
              <a:rPr sz="1000" spc="25" dirty="0">
                <a:solidFill>
                  <a:srgbClr val="231F20"/>
                </a:solidFill>
                <a:latin typeface="Arial"/>
                <a:cs typeface="Arial"/>
              </a:rPr>
              <a:t> </a:t>
            </a:r>
            <a:r>
              <a:rPr sz="1000" spc="-20" dirty="0">
                <a:solidFill>
                  <a:srgbClr val="231F20"/>
                </a:solidFill>
                <a:latin typeface="Arial"/>
                <a:cs typeface="Arial"/>
              </a:rPr>
              <a:t>Sadiye</a:t>
            </a:r>
            <a:r>
              <a:rPr sz="1000" spc="25" dirty="0">
                <a:solidFill>
                  <a:srgbClr val="231F20"/>
                </a:solidFill>
                <a:latin typeface="Arial"/>
                <a:cs typeface="Arial"/>
              </a:rPr>
              <a:t> </a:t>
            </a:r>
            <a:r>
              <a:rPr sz="1000" spc="-10" dirty="0">
                <a:solidFill>
                  <a:srgbClr val="231F20"/>
                </a:solidFill>
                <a:latin typeface="Arial"/>
                <a:cs typeface="Arial"/>
              </a:rPr>
              <a:t>KONCELİ</a:t>
            </a:r>
            <a:endParaRPr sz="1000" dirty="0">
              <a:latin typeface="Arial"/>
              <a:cs typeface="Arial"/>
            </a:endParaRPr>
          </a:p>
          <a:p>
            <a:pPr>
              <a:lnSpc>
                <a:spcPct val="100000"/>
              </a:lnSpc>
              <a:spcBef>
                <a:spcPts val="250"/>
              </a:spcBef>
            </a:pPr>
            <a:endParaRPr sz="1000" dirty="0">
              <a:latin typeface="Arial"/>
              <a:cs typeface="Arial"/>
            </a:endParaRPr>
          </a:p>
          <a:p>
            <a:pPr algn="ctr">
              <a:lnSpc>
                <a:spcPct val="100000"/>
              </a:lnSpc>
            </a:pPr>
            <a:r>
              <a:rPr sz="1000" b="1" spc="-10" dirty="0" err="1">
                <a:solidFill>
                  <a:srgbClr val="231F20"/>
                </a:solidFill>
                <a:latin typeface="Trebuchet MS"/>
                <a:cs typeface="Trebuchet MS"/>
              </a:rPr>
              <a:t>Editör</a:t>
            </a:r>
            <a:endParaRPr lang="tr-TR" sz="1000" b="1" spc="-10" dirty="0">
              <a:solidFill>
                <a:srgbClr val="231F20"/>
              </a:solidFill>
              <a:latin typeface="Trebuchet MS"/>
              <a:cs typeface="Trebuchet MS"/>
            </a:endParaRPr>
          </a:p>
          <a:p>
            <a:pPr algn="ctr">
              <a:lnSpc>
                <a:spcPct val="100000"/>
              </a:lnSpc>
              <a:spcBef>
                <a:spcPts val="100"/>
              </a:spcBef>
            </a:pPr>
            <a:r>
              <a:rPr lang="tr-TR" sz="1000" spc="-10" dirty="0">
                <a:solidFill>
                  <a:srgbClr val="231F20"/>
                </a:solidFill>
                <a:latin typeface="Arial"/>
                <a:cs typeface="Arial"/>
              </a:rPr>
              <a:t>Sinem KAYA </a:t>
            </a:r>
            <a:endParaRPr lang="tr-TR" sz="1000" dirty="0">
              <a:latin typeface="Arial"/>
              <a:cs typeface="Arial"/>
            </a:endParaRPr>
          </a:p>
          <a:p>
            <a:pPr algn="ctr"/>
            <a:r>
              <a:rPr lang="tr-TR" sz="1000" spc="-10" dirty="0">
                <a:solidFill>
                  <a:srgbClr val="231F20"/>
                </a:solidFill>
                <a:latin typeface="Arial"/>
                <a:cs typeface="Arial"/>
              </a:rPr>
              <a:t>&amp; </a:t>
            </a:r>
            <a:endParaRPr sz="1000" dirty="0">
              <a:latin typeface="Trebuchet MS"/>
              <a:cs typeface="Trebuchet MS"/>
            </a:endParaRPr>
          </a:p>
          <a:p>
            <a:pPr algn="ctr">
              <a:lnSpc>
                <a:spcPct val="100000"/>
              </a:lnSpc>
              <a:spcBef>
                <a:spcPts val="100"/>
              </a:spcBef>
            </a:pPr>
            <a:r>
              <a:rPr lang="tr-TR" sz="1000" dirty="0">
                <a:solidFill>
                  <a:srgbClr val="231F20"/>
                </a:solidFill>
                <a:latin typeface="Arial"/>
                <a:cs typeface="Arial"/>
              </a:rPr>
              <a:t>Gökçen </a:t>
            </a:r>
            <a:r>
              <a:rPr lang="tr-TR" sz="1000" spc="-10" dirty="0">
                <a:solidFill>
                  <a:srgbClr val="231F20"/>
                </a:solidFill>
                <a:latin typeface="Arial"/>
                <a:cs typeface="Arial"/>
              </a:rPr>
              <a:t>GÖKÇE </a:t>
            </a:r>
          </a:p>
        </p:txBody>
      </p:sp>
      <p:sp>
        <p:nvSpPr>
          <p:cNvPr id="12" name="object 12"/>
          <p:cNvSpPr txBox="1"/>
          <p:nvPr/>
        </p:nvSpPr>
        <p:spPr>
          <a:xfrm>
            <a:off x="712604" y="3654852"/>
            <a:ext cx="1575435" cy="355600"/>
          </a:xfrm>
          <a:prstGeom prst="rect">
            <a:avLst/>
          </a:prstGeom>
        </p:spPr>
        <p:txBody>
          <a:bodyPr vert="horz" wrap="square" lIns="0" tIns="25400" rIns="0" bIns="0" rtlCol="0">
            <a:spAutoFit/>
          </a:bodyPr>
          <a:lstStyle/>
          <a:p>
            <a:pPr algn="ctr">
              <a:lnSpc>
                <a:spcPct val="100000"/>
              </a:lnSpc>
              <a:spcBef>
                <a:spcPts val="200"/>
              </a:spcBef>
            </a:pPr>
            <a:r>
              <a:rPr sz="1000" b="1" dirty="0">
                <a:solidFill>
                  <a:srgbClr val="231F20"/>
                </a:solidFill>
                <a:latin typeface="Trebuchet MS"/>
                <a:cs typeface="Trebuchet MS"/>
              </a:rPr>
              <a:t>Görsel</a:t>
            </a:r>
            <a:r>
              <a:rPr sz="1000" b="1" spc="100" dirty="0">
                <a:solidFill>
                  <a:srgbClr val="231F20"/>
                </a:solidFill>
                <a:latin typeface="Trebuchet MS"/>
                <a:cs typeface="Trebuchet MS"/>
              </a:rPr>
              <a:t> </a:t>
            </a:r>
            <a:r>
              <a:rPr sz="1000" b="1" dirty="0">
                <a:solidFill>
                  <a:srgbClr val="231F20"/>
                </a:solidFill>
                <a:latin typeface="Trebuchet MS"/>
                <a:cs typeface="Trebuchet MS"/>
              </a:rPr>
              <a:t>ve</a:t>
            </a:r>
            <a:r>
              <a:rPr sz="1000" b="1" spc="105" dirty="0">
                <a:solidFill>
                  <a:srgbClr val="231F20"/>
                </a:solidFill>
                <a:latin typeface="Trebuchet MS"/>
                <a:cs typeface="Trebuchet MS"/>
              </a:rPr>
              <a:t> </a:t>
            </a:r>
            <a:r>
              <a:rPr sz="1000" b="1" dirty="0">
                <a:solidFill>
                  <a:srgbClr val="231F20"/>
                </a:solidFill>
                <a:latin typeface="Trebuchet MS"/>
                <a:cs typeface="Trebuchet MS"/>
              </a:rPr>
              <a:t>Grafik</a:t>
            </a:r>
            <a:r>
              <a:rPr sz="1000" b="1" spc="75" dirty="0">
                <a:solidFill>
                  <a:srgbClr val="231F20"/>
                </a:solidFill>
                <a:latin typeface="Trebuchet MS"/>
                <a:cs typeface="Trebuchet MS"/>
              </a:rPr>
              <a:t> </a:t>
            </a:r>
            <a:r>
              <a:rPr sz="1000" b="1" spc="-10" dirty="0">
                <a:solidFill>
                  <a:srgbClr val="231F20"/>
                </a:solidFill>
                <a:latin typeface="Trebuchet MS"/>
                <a:cs typeface="Trebuchet MS"/>
              </a:rPr>
              <a:t>Tasarım</a:t>
            </a:r>
            <a:endParaRPr sz="1000" dirty="0">
              <a:latin typeface="Trebuchet MS"/>
              <a:cs typeface="Trebuchet MS"/>
            </a:endParaRPr>
          </a:p>
          <a:p>
            <a:pPr algn="ctr">
              <a:lnSpc>
                <a:spcPct val="100000"/>
              </a:lnSpc>
              <a:spcBef>
                <a:spcPts val="100"/>
              </a:spcBef>
            </a:pPr>
            <a:r>
              <a:rPr lang="tr-TR" sz="1000" dirty="0" err="1">
                <a:solidFill>
                  <a:srgbClr val="231F20"/>
                </a:solidFill>
                <a:latin typeface="Arial"/>
                <a:cs typeface="Arial"/>
              </a:rPr>
              <a:t>Ljubicisa</a:t>
            </a:r>
            <a:endParaRPr sz="1000" dirty="0">
              <a:latin typeface="Arial"/>
              <a:cs typeface="Arial"/>
            </a:endParaRPr>
          </a:p>
        </p:txBody>
      </p:sp>
      <p:sp>
        <p:nvSpPr>
          <p:cNvPr id="13" name="object 13"/>
          <p:cNvSpPr txBox="1"/>
          <p:nvPr/>
        </p:nvSpPr>
        <p:spPr>
          <a:xfrm>
            <a:off x="803917" y="4150153"/>
            <a:ext cx="1392555" cy="355600"/>
          </a:xfrm>
          <a:prstGeom prst="rect">
            <a:avLst/>
          </a:prstGeom>
        </p:spPr>
        <p:txBody>
          <a:bodyPr vert="horz" wrap="square" lIns="0" tIns="25400" rIns="0" bIns="0" rtlCol="0">
            <a:spAutoFit/>
          </a:bodyPr>
          <a:lstStyle/>
          <a:p>
            <a:pPr algn="ctr">
              <a:lnSpc>
                <a:spcPct val="100000"/>
              </a:lnSpc>
              <a:spcBef>
                <a:spcPts val="200"/>
              </a:spcBef>
            </a:pPr>
            <a:r>
              <a:rPr sz="1000" b="1" spc="10" dirty="0">
                <a:solidFill>
                  <a:srgbClr val="231F20"/>
                </a:solidFill>
                <a:latin typeface="Trebuchet MS"/>
                <a:cs typeface="Trebuchet MS"/>
              </a:rPr>
              <a:t>Sosyal</a:t>
            </a:r>
            <a:r>
              <a:rPr sz="1000" b="1" spc="60" dirty="0">
                <a:solidFill>
                  <a:srgbClr val="231F20"/>
                </a:solidFill>
                <a:latin typeface="Trebuchet MS"/>
                <a:cs typeface="Trebuchet MS"/>
              </a:rPr>
              <a:t> </a:t>
            </a:r>
            <a:r>
              <a:rPr sz="1000" b="1" spc="50" dirty="0">
                <a:solidFill>
                  <a:srgbClr val="231F20"/>
                </a:solidFill>
                <a:latin typeface="Trebuchet MS"/>
                <a:cs typeface="Trebuchet MS"/>
              </a:rPr>
              <a:t>Medya</a:t>
            </a:r>
            <a:r>
              <a:rPr sz="1000" b="1" spc="60" dirty="0">
                <a:solidFill>
                  <a:srgbClr val="231F20"/>
                </a:solidFill>
                <a:latin typeface="Trebuchet MS"/>
                <a:cs typeface="Trebuchet MS"/>
              </a:rPr>
              <a:t> </a:t>
            </a:r>
            <a:r>
              <a:rPr sz="1000" b="1" spc="40" dirty="0">
                <a:solidFill>
                  <a:srgbClr val="231F20"/>
                </a:solidFill>
                <a:latin typeface="Trebuchet MS"/>
                <a:cs typeface="Trebuchet MS"/>
              </a:rPr>
              <a:t>Uzmanı</a:t>
            </a:r>
            <a:endParaRPr sz="1000" dirty="0">
              <a:latin typeface="Trebuchet MS"/>
              <a:cs typeface="Trebuchet MS"/>
            </a:endParaRPr>
          </a:p>
          <a:p>
            <a:pPr algn="ctr">
              <a:lnSpc>
                <a:spcPct val="100000"/>
              </a:lnSpc>
              <a:spcBef>
                <a:spcPts val="100"/>
              </a:spcBef>
            </a:pPr>
            <a:r>
              <a:rPr lang="tr-TR" sz="1000" dirty="0" err="1">
                <a:solidFill>
                  <a:srgbClr val="231F20"/>
                </a:solidFill>
                <a:latin typeface="Arial"/>
                <a:cs typeface="Arial"/>
              </a:rPr>
              <a:t>Ljubicisa</a:t>
            </a:r>
            <a:endParaRPr sz="1000" dirty="0">
              <a:latin typeface="Arial"/>
              <a:cs typeface="Arial"/>
            </a:endParaRPr>
          </a:p>
        </p:txBody>
      </p:sp>
      <p:sp>
        <p:nvSpPr>
          <p:cNvPr id="14" name="object 14"/>
          <p:cNvSpPr txBox="1"/>
          <p:nvPr/>
        </p:nvSpPr>
        <p:spPr>
          <a:xfrm>
            <a:off x="577851" y="4645453"/>
            <a:ext cx="1915976" cy="3030510"/>
          </a:xfrm>
          <a:prstGeom prst="rect">
            <a:avLst/>
          </a:prstGeom>
        </p:spPr>
        <p:txBody>
          <a:bodyPr vert="horz" wrap="square" lIns="0" tIns="12700" rIns="0" bIns="0" rtlCol="0">
            <a:spAutoFit/>
          </a:bodyPr>
          <a:lstStyle/>
          <a:p>
            <a:pPr marL="288290" marR="280670" indent="-635" algn="ctr">
              <a:lnSpc>
                <a:spcPct val="108300"/>
              </a:lnSpc>
              <a:spcBef>
                <a:spcPts val="100"/>
              </a:spcBef>
            </a:pPr>
            <a:r>
              <a:rPr sz="1000" b="1" spc="40" dirty="0">
                <a:solidFill>
                  <a:srgbClr val="231F20"/>
                </a:solidFill>
                <a:latin typeface="Trebuchet MS"/>
                <a:cs typeface="Trebuchet MS"/>
              </a:rPr>
              <a:t>YAZARLARIMIZ</a:t>
            </a:r>
            <a:endParaRPr lang="tr-TR" sz="1000" b="1" spc="40" dirty="0">
              <a:solidFill>
                <a:srgbClr val="231F20"/>
              </a:solidFill>
              <a:latin typeface="Trebuchet MS"/>
              <a:cs typeface="Trebuchet MS"/>
            </a:endParaRPr>
          </a:p>
          <a:p>
            <a:pPr marL="288290" marR="280670" indent="-635" algn="ctr">
              <a:lnSpc>
                <a:spcPct val="108300"/>
              </a:lnSpc>
              <a:spcBef>
                <a:spcPts val="100"/>
              </a:spcBef>
            </a:pPr>
            <a:r>
              <a:rPr lang="tr-TR" sz="1000" spc="-50" dirty="0">
                <a:solidFill>
                  <a:srgbClr val="231F20"/>
                </a:solidFill>
                <a:latin typeface="Arial"/>
                <a:cs typeface="Arial"/>
              </a:rPr>
              <a:t>ARZU</a:t>
            </a:r>
            <a:r>
              <a:rPr lang="tr-TR" sz="1000" spc="-15" dirty="0">
                <a:solidFill>
                  <a:srgbClr val="231F20"/>
                </a:solidFill>
                <a:latin typeface="Arial"/>
                <a:cs typeface="Arial"/>
              </a:rPr>
              <a:t> </a:t>
            </a:r>
            <a:r>
              <a:rPr lang="tr-TR" sz="1000" spc="-30" dirty="0">
                <a:solidFill>
                  <a:srgbClr val="231F20"/>
                </a:solidFill>
                <a:latin typeface="Arial"/>
                <a:cs typeface="Arial"/>
              </a:rPr>
              <a:t>ATAR</a:t>
            </a:r>
            <a:endParaRPr lang="tr-TR" sz="1000" spc="-20" dirty="0">
              <a:solidFill>
                <a:srgbClr val="231F20"/>
              </a:solidFill>
              <a:latin typeface="Arial"/>
              <a:cs typeface="Arial"/>
            </a:endParaRPr>
          </a:p>
          <a:p>
            <a:pPr marL="288290" marR="280670" indent="-635" algn="ctr">
              <a:lnSpc>
                <a:spcPct val="108300"/>
              </a:lnSpc>
              <a:spcBef>
                <a:spcPts val="100"/>
              </a:spcBef>
            </a:pPr>
            <a:r>
              <a:rPr sz="1000" b="1" spc="40" dirty="0">
                <a:solidFill>
                  <a:srgbClr val="231F20"/>
                </a:solidFill>
                <a:latin typeface="Trebuchet MS"/>
                <a:cs typeface="Trebuchet MS"/>
              </a:rPr>
              <a:t> </a:t>
            </a:r>
            <a:r>
              <a:rPr sz="1000" spc="-30" dirty="0">
                <a:solidFill>
                  <a:srgbClr val="231F20"/>
                </a:solidFill>
                <a:latin typeface="Arial"/>
                <a:cs typeface="Arial"/>
              </a:rPr>
              <a:t>AYCAN</a:t>
            </a:r>
            <a:r>
              <a:rPr sz="1000" spc="-35" dirty="0">
                <a:solidFill>
                  <a:srgbClr val="231F20"/>
                </a:solidFill>
                <a:latin typeface="Arial"/>
                <a:cs typeface="Arial"/>
              </a:rPr>
              <a:t> </a:t>
            </a:r>
            <a:r>
              <a:rPr sz="1000" spc="-60" dirty="0">
                <a:solidFill>
                  <a:srgbClr val="231F20"/>
                </a:solidFill>
                <a:latin typeface="Arial"/>
                <a:cs typeface="Arial"/>
              </a:rPr>
              <a:t>KIRÇİÇEK </a:t>
            </a:r>
            <a:r>
              <a:rPr sz="1000" spc="-55" dirty="0">
                <a:solidFill>
                  <a:srgbClr val="231F20"/>
                </a:solidFill>
                <a:latin typeface="Arial"/>
                <a:cs typeface="Arial"/>
              </a:rPr>
              <a:t>AYÇA</a:t>
            </a:r>
            <a:r>
              <a:rPr sz="1000" spc="-5" dirty="0">
                <a:solidFill>
                  <a:srgbClr val="231F20"/>
                </a:solidFill>
                <a:latin typeface="Arial"/>
                <a:cs typeface="Arial"/>
              </a:rPr>
              <a:t> </a:t>
            </a:r>
            <a:r>
              <a:rPr sz="1000" spc="-10" dirty="0">
                <a:solidFill>
                  <a:srgbClr val="231F20"/>
                </a:solidFill>
                <a:latin typeface="Arial"/>
                <a:cs typeface="Arial"/>
              </a:rPr>
              <a:t>EKİNCİ</a:t>
            </a:r>
            <a:endParaRPr lang="tr-TR" sz="1000" spc="-10" dirty="0">
              <a:solidFill>
                <a:srgbClr val="231F20"/>
              </a:solidFill>
              <a:latin typeface="Arial"/>
              <a:cs typeface="Arial"/>
            </a:endParaRPr>
          </a:p>
          <a:p>
            <a:pPr marL="288290" marR="280670" indent="-635" algn="ctr">
              <a:lnSpc>
                <a:spcPct val="108300"/>
              </a:lnSpc>
              <a:spcBef>
                <a:spcPts val="100"/>
              </a:spcBef>
            </a:pPr>
            <a:r>
              <a:rPr lang="tr-TR" sz="1000" spc="-10" dirty="0">
                <a:solidFill>
                  <a:srgbClr val="231F20"/>
                </a:solidFill>
                <a:latin typeface="Arial"/>
                <a:cs typeface="Arial"/>
              </a:rPr>
              <a:t>AYŞE ULUSAL</a:t>
            </a:r>
            <a:endParaRPr sz="1000" dirty="0">
              <a:latin typeface="Arial"/>
              <a:cs typeface="Arial"/>
            </a:endParaRPr>
          </a:p>
          <a:p>
            <a:pPr marL="12700" marR="5080" algn="ctr">
              <a:lnSpc>
                <a:spcPct val="108300"/>
              </a:lnSpc>
            </a:pPr>
            <a:r>
              <a:rPr sz="1000" spc="-70" dirty="0">
                <a:solidFill>
                  <a:srgbClr val="231F20"/>
                </a:solidFill>
                <a:latin typeface="Arial"/>
                <a:cs typeface="Arial"/>
              </a:rPr>
              <a:t>DER</a:t>
            </a:r>
            <a:r>
              <a:rPr lang="tr-TR" sz="1000" spc="-70" dirty="0">
                <a:solidFill>
                  <a:srgbClr val="231F20"/>
                </a:solidFill>
                <a:latin typeface="Arial"/>
                <a:cs typeface="Arial"/>
              </a:rPr>
              <a:t>YA BAKİÇ </a:t>
            </a:r>
          </a:p>
          <a:p>
            <a:pPr marL="12700" marR="5080" algn="ctr">
              <a:lnSpc>
                <a:spcPct val="108300"/>
              </a:lnSpc>
            </a:pPr>
            <a:r>
              <a:rPr sz="1000" spc="-20" dirty="0">
                <a:solidFill>
                  <a:srgbClr val="231F20"/>
                </a:solidFill>
                <a:latin typeface="Arial"/>
                <a:cs typeface="Arial"/>
              </a:rPr>
              <a:t>DENİZ</a:t>
            </a:r>
            <a:r>
              <a:rPr sz="1000" spc="-25" dirty="0">
                <a:solidFill>
                  <a:srgbClr val="231F20"/>
                </a:solidFill>
                <a:latin typeface="Arial"/>
                <a:cs typeface="Arial"/>
              </a:rPr>
              <a:t> </a:t>
            </a:r>
            <a:r>
              <a:rPr sz="1000" spc="-55" dirty="0">
                <a:solidFill>
                  <a:srgbClr val="231F20"/>
                </a:solidFill>
                <a:latin typeface="Arial"/>
                <a:cs typeface="Arial"/>
              </a:rPr>
              <a:t>SADİYE</a:t>
            </a:r>
            <a:r>
              <a:rPr sz="1000" spc="-15" dirty="0">
                <a:solidFill>
                  <a:srgbClr val="231F20"/>
                </a:solidFill>
                <a:latin typeface="Arial"/>
                <a:cs typeface="Arial"/>
              </a:rPr>
              <a:t> </a:t>
            </a:r>
            <a:r>
              <a:rPr sz="1000" spc="-10" dirty="0">
                <a:solidFill>
                  <a:srgbClr val="231F20"/>
                </a:solidFill>
                <a:latin typeface="Arial"/>
                <a:cs typeface="Arial"/>
              </a:rPr>
              <a:t>KONCELİ </a:t>
            </a:r>
            <a:endParaRPr lang="tr-TR" sz="1000" spc="-10" dirty="0">
              <a:solidFill>
                <a:srgbClr val="231F20"/>
              </a:solidFill>
              <a:latin typeface="Arial"/>
              <a:cs typeface="Arial"/>
            </a:endParaRPr>
          </a:p>
          <a:p>
            <a:pPr marL="12700" marR="5080" algn="ctr">
              <a:lnSpc>
                <a:spcPct val="108300"/>
              </a:lnSpc>
            </a:pPr>
            <a:r>
              <a:rPr lang="tr-TR" sz="1000" spc="-10" dirty="0">
                <a:solidFill>
                  <a:srgbClr val="231F20"/>
                </a:solidFill>
                <a:latin typeface="Arial"/>
                <a:cs typeface="Arial"/>
              </a:rPr>
              <a:t>DİLAN YÜKSEL</a:t>
            </a:r>
          </a:p>
          <a:p>
            <a:pPr marL="155575" marR="147955" algn="ctr">
              <a:lnSpc>
                <a:spcPct val="108300"/>
              </a:lnSpc>
            </a:pPr>
            <a:r>
              <a:rPr sz="1000" spc="-100" dirty="0">
                <a:solidFill>
                  <a:srgbClr val="231F20"/>
                </a:solidFill>
                <a:latin typeface="Arial"/>
                <a:cs typeface="Arial"/>
              </a:rPr>
              <a:t>FERAY</a:t>
            </a:r>
            <a:r>
              <a:rPr sz="1000" spc="-40" dirty="0">
                <a:solidFill>
                  <a:srgbClr val="231F20"/>
                </a:solidFill>
                <a:latin typeface="Arial"/>
                <a:cs typeface="Arial"/>
              </a:rPr>
              <a:t> </a:t>
            </a:r>
            <a:r>
              <a:rPr sz="1000" spc="-10" dirty="0">
                <a:solidFill>
                  <a:srgbClr val="231F20"/>
                </a:solidFill>
                <a:latin typeface="Arial"/>
                <a:cs typeface="Arial"/>
              </a:rPr>
              <a:t>COŞKUN</a:t>
            </a:r>
            <a:endParaRPr lang="tr-TR" sz="1000" spc="-10" dirty="0">
              <a:solidFill>
                <a:srgbClr val="231F20"/>
              </a:solidFill>
              <a:latin typeface="Arial"/>
              <a:cs typeface="Arial"/>
            </a:endParaRPr>
          </a:p>
          <a:p>
            <a:pPr marL="155575" marR="147955" algn="ctr">
              <a:lnSpc>
                <a:spcPct val="108300"/>
              </a:lnSpc>
            </a:pPr>
            <a:r>
              <a:rPr lang="tr-TR" sz="1000" spc="-10" dirty="0">
                <a:solidFill>
                  <a:srgbClr val="231F20"/>
                </a:solidFill>
                <a:latin typeface="Arial"/>
                <a:cs typeface="Arial"/>
              </a:rPr>
              <a:t>GÖKÇEN GÖKÇE</a:t>
            </a:r>
          </a:p>
          <a:p>
            <a:pPr marL="155575" marR="147955" algn="ctr">
              <a:lnSpc>
                <a:spcPct val="108300"/>
              </a:lnSpc>
            </a:pPr>
            <a:r>
              <a:rPr lang="tr-TR" sz="1000" spc="-10" dirty="0">
                <a:solidFill>
                  <a:srgbClr val="231F20"/>
                </a:solidFill>
                <a:latin typeface="Arial"/>
                <a:cs typeface="Arial"/>
              </a:rPr>
              <a:t>NEVİN AÇAR</a:t>
            </a:r>
          </a:p>
          <a:p>
            <a:pPr marL="155575" marR="147955" algn="ctr">
              <a:lnSpc>
                <a:spcPct val="108300"/>
              </a:lnSpc>
            </a:pPr>
            <a:r>
              <a:rPr sz="1000" dirty="0">
                <a:solidFill>
                  <a:srgbClr val="231F20"/>
                </a:solidFill>
                <a:latin typeface="Arial"/>
                <a:cs typeface="Arial"/>
              </a:rPr>
              <a:t>NİLGÜN</a:t>
            </a:r>
            <a:r>
              <a:rPr sz="1000" spc="-50" dirty="0">
                <a:solidFill>
                  <a:srgbClr val="231F20"/>
                </a:solidFill>
                <a:latin typeface="Arial"/>
                <a:cs typeface="Arial"/>
              </a:rPr>
              <a:t> </a:t>
            </a:r>
            <a:r>
              <a:rPr sz="1000" spc="-10" dirty="0">
                <a:solidFill>
                  <a:srgbClr val="231F20"/>
                </a:solidFill>
                <a:latin typeface="Arial"/>
                <a:cs typeface="Arial"/>
              </a:rPr>
              <a:t>KARACA </a:t>
            </a:r>
            <a:endParaRPr lang="tr-TR" sz="1000" spc="-10" dirty="0">
              <a:solidFill>
                <a:srgbClr val="231F20"/>
              </a:solidFill>
              <a:latin typeface="Arial"/>
              <a:cs typeface="Arial"/>
            </a:endParaRPr>
          </a:p>
          <a:p>
            <a:pPr marL="155575" marR="147955" algn="ctr">
              <a:lnSpc>
                <a:spcPct val="108300"/>
              </a:lnSpc>
            </a:pPr>
            <a:r>
              <a:rPr lang="tr-TR" sz="1000" spc="-10" dirty="0">
                <a:solidFill>
                  <a:srgbClr val="231F20"/>
                </a:solidFill>
                <a:latin typeface="Arial"/>
                <a:cs typeface="Arial"/>
              </a:rPr>
              <a:t>ÖMER ÖZÜMER</a:t>
            </a:r>
          </a:p>
          <a:p>
            <a:pPr marL="155575" marR="147955" algn="ctr">
              <a:lnSpc>
                <a:spcPct val="108300"/>
              </a:lnSpc>
            </a:pPr>
            <a:r>
              <a:rPr sz="1000" spc="-70" dirty="0">
                <a:solidFill>
                  <a:srgbClr val="231F20"/>
                </a:solidFill>
                <a:latin typeface="Arial"/>
                <a:cs typeface="Arial"/>
              </a:rPr>
              <a:t>RUKİYE</a:t>
            </a:r>
            <a:r>
              <a:rPr sz="1000" spc="20" dirty="0">
                <a:solidFill>
                  <a:srgbClr val="231F20"/>
                </a:solidFill>
                <a:latin typeface="Arial"/>
                <a:cs typeface="Arial"/>
              </a:rPr>
              <a:t> </a:t>
            </a:r>
            <a:r>
              <a:rPr sz="1000" spc="-45" dirty="0">
                <a:solidFill>
                  <a:srgbClr val="231F20"/>
                </a:solidFill>
                <a:latin typeface="Arial"/>
                <a:cs typeface="Arial"/>
              </a:rPr>
              <a:t>AHSEN</a:t>
            </a:r>
            <a:r>
              <a:rPr sz="1000" spc="25" dirty="0">
                <a:solidFill>
                  <a:srgbClr val="231F20"/>
                </a:solidFill>
                <a:latin typeface="Arial"/>
                <a:cs typeface="Arial"/>
              </a:rPr>
              <a:t> </a:t>
            </a:r>
            <a:r>
              <a:rPr sz="1000" spc="-25" dirty="0">
                <a:solidFill>
                  <a:srgbClr val="231F20"/>
                </a:solidFill>
                <a:latin typeface="Arial"/>
                <a:cs typeface="Arial"/>
              </a:rPr>
              <a:t>OĞUZ</a:t>
            </a:r>
            <a:endParaRPr lang="tr-TR" sz="1000" spc="-25" dirty="0">
              <a:solidFill>
                <a:srgbClr val="231F20"/>
              </a:solidFill>
              <a:latin typeface="Arial"/>
              <a:cs typeface="Arial"/>
            </a:endParaRPr>
          </a:p>
          <a:p>
            <a:pPr marL="155575" marR="147955" algn="ctr">
              <a:lnSpc>
                <a:spcPct val="108300"/>
              </a:lnSpc>
            </a:pPr>
            <a:r>
              <a:rPr lang="tr-TR" sz="1000" spc="-25" dirty="0">
                <a:solidFill>
                  <a:srgbClr val="231F20"/>
                </a:solidFill>
                <a:latin typeface="Arial"/>
                <a:cs typeface="Arial"/>
              </a:rPr>
              <a:t>SEVİNÇ ORGUN</a:t>
            </a:r>
          </a:p>
          <a:p>
            <a:pPr marL="155575" marR="147955" algn="ctr">
              <a:lnSpc>
                <a:spcPct val="108300"/>
              </a:lnSpc>
            </a:pPr>
            <a:r>
              <a:rPr sz="1000" spc="-35" dirty="0">
                <a:solidFill>
                  <a:srgbClr val="231F20"/>
                </a:solidFill>
                <a:latin typeface="Arial"/>
                <a:cs typeface="Arial"/>
              </a:rPr>
              <a:t>SİNEM</a:t>
            </a:r>
            <a:r>
              <a:rPr sz="1000" spc="-25" dirty="0">
                <a:solidFill>
                  <a:srgbClr val="231F20"/>
                </a:solidFill>
                <a:latin typeface="Arial"/>
                <a:cs typeface="Arial"/>
              </a:rPr>
              <a:t> </a:t>
            </a:r>
            <a:r>
              <a:rPr sz="1000" spc="-20" dirty="0">
                <a:solidFill>
                  <a:srgbClr val="231F20"/>
                </a:solidFill>
                <a:latin typeface="Arial"/>
                <a:cs typeface="Arial"/>
              </a:rPr>
              <a:t>KAYA</a:t>
            </a:r>
            <a:endParaRPr sz="1000" dirty="0">
              <a:latin typeface="Arial"/>
              <a:cs typeface="Arial"/>
            </a:endParaRPr>
          </a:p>
          <a:p>
            <a:pPr marL="273685" marR="266065" algn="ctr">
              <a:lnSpc>
                <a:spcPct val="108300"/>
              </a:lnSpc>
            </a:pPr>
            <a:r>
              <a:rPr sz="1000" spc="-40" dirty="0">
                <a:solidFill>
                  <a:srgbClr val="231F20"/>
                </a:solidFill>
                <a:latin typeface="Arial"/>
                <a:cs typeface="Arial"/>
              </a:rPr>
              <a:t>TUĞÇE</a:t>
            </a:r>
            <a:r>
              <a:rPr sz="1000" spc="-5" dirty="0">
                <a:solidFill>
                  <a:srgbClr val="231F20"/>
                </a:solidFill>
                <a:latin typeface="Arial"/>
                <a:cs typeface="Arial"/>
              </a:rPr>
              <a:t> </a:t>
            </a:r>
            <a:r>
              <a:rPr sz="1000" spc="-75" dirty="0">
                <a:solidFill>
                  <a:srgbClr val="231F20"/>
                </a:solidFill>
                <a:latin typeface="Arial"/>
                <a:cs typeface="Arial"/>
              </a:rPr>
              <a:t>UZER</a:t>
            </a:r>
            <a:r>
              <a:rPr sz="1000" dirty="0">
                <a:solidFill>
                  <a:srgbClr val="231F20"/>
                </a:solidFill>
                <a:latin typeface="Arial"/>
                <a:cs typeface="Arial"/>
              </a:rPr>
              <a:t> </a:t>
            </a:r>
            <a:r>
              <a:rPr sz="1000" spc="-95" dirty="0">
                <a:solidFill>
                  <a:srgbClr val="231F20"/>
                </a:solidFill>
                <a:latin typeface="Arial"/>
                <a:cs typeface="Arial"/>
              </a:rPr>
              <a:t>ŞAR</a:t>
            </a:r>
            <a:r>
              <a:rPr sz="1000" spc="-10" dirty="0">
                <a:solidFill>
                  <a:srgbClr val="231F20"/>
                </a:solidFill>
                <a:latin typeface="Arial"/>
                <a:cs typeface="Arial"/>
              </a:rPr>
              <a:t> TUBA</a:t>
            </a:r>
            <a:r>
              <a:rPr sz="1000" spc="-50" dirty="0">
                <a:solidFill>
                  <a:srgbClr val="231F20"/>
                </a:solidFill>
                <a:latin typeface="Arial"/>
                <a:cs typeface="Arial"/>
              </a:rPr>
              <a:t> </a:t>
            </a:r>
            <a:r>
              <a:rPr sz="1000" spc="-25" dirty="0">
                <a:solidFill>
                  <a:srgbClr val="231F20"/>
                </a:solidFill>
                <a:latin typeface="Arial"/>
                <a:cs typeface="Arial"/>
              </a:rPr>
              <a:t>DİK</a:t>
            </a:r>
            <a:endParaRPr sz="1000" dirty="0">
              <a:latin typeface="Arial"/>
              <a:cs typeface="Arial"/>
            </a:endParaRPr>
          </a:p>
        </p:txBody>
      </p:sp>
      <p:sp>
        <p:nvSpPr>
          <p:cNvPr id="15" name="object 15"/>
          <p:cNvSpPr txBox="1"/>
          <p:nvPr/>
        </p:nvSpPr>
        <p:spPr>
          <a:xfrm>
            <a:off x="506276" y="8252252"/>
            <a:ext cx="1987550" cy="861060"/>
          </a:xfrm>
          <a:prstGeom prst="rect">
            <a:avLst/>
          </a:prstGeom>
        </p:spPr>
        <p:txBody>
          <a:bodyPr vert="horz" wrap="square" lIns="0" tIns="10160" rIns="0" bIns="0" rtlCol="0">
            <a:spAutoFit/>
          </a:bodyPr>
          <a:lstStyle/>
          <a:p>
            <a:pPr marL="12700" marR="5080" algn="ctr">
              <a:lnSpc>
                <a:spcPct val="101800"/>
              </a:lnSpc>
              <a:spcBef>
                <a:spcPts val="80"/>
              </a:spcBef>
            </a:pPr>
            <a:r>
              <a:rPr lang="tr-TR" sz="900" spc="55" dirty="0">
                <a:solidFill>
                  <a:srgbClr val="231F20"/>
                </a:solidFill>
                <a:latin typeface="Arial"/>
                <a:cs typeface="Arial"/>
              </a:rPr>
              <a:t>New</a:t>
            </a:r>
            <a:r>
              <a:rPr sz="900" spc="55" dirty="0">
                <a:solidFill>
                  <a:srgbClr val="231F20"/>
                </a:solidFill>
                <a:latin typeface="Arial"/>
                <a:cs typeface="Arial"/>
              </a:rPr>
              <a:t> </a:t>
            </a:r>
            <a:r>
              <a:rPr sz="900" dirty="0">
                <a:solidFill>
                  <a:srgbClr val="231F20"/>
                </a:solidFill>
                <a:latin typeface="Arial"/>
                <a:cs typeface="Arial"/>
              </a:rPr>
              <a:t>Spirit</a:t>
            </a:r>
            <a:r>
              <a:rPr sz="900" spc="60" dirty="0">
                <a:solidFill>
                  <a:srgbClr val="231F20"/>
                </a:solidFill>
                <a:latin typeface="Arial"/>
                <a:cs typeface="Arial"/>
              </a:rPr>
              <a:t> </a:t>
            </a:r>
            <a:r>
              <a:rPr sz="900" dirty="0">
                <a:solidFill>
                  <a:srgbClr val="231F20"/>
                </a:solidFill>
                <a:latin typeface="Arial"/>
                <a:cs typeface="Arial"/>
              </a:rPr>
              <a:t>E-dergimizde</a:t>
            </a:r>
            <a:r>
              <a:rPr sz="900" spc="20" dirty="0">
                <a:solidFill>
                  <a:srgbClr val="231F20"/>
                </a:solidFill>
                <a:latin typeface="Arial"/>
                <a:cs typeface="Arial"/>
              </a:rPr>
              <a:t> </a:t>
            </a:r>
            <a:r>
              <a:rPr sz="900" spc="-10" dirty="0">
                <a:solidFill>
                  <a:srgbClr val="231F20"/>
                </a:solidFill>
                <a:latin typeface="Arial"/>
                <a:cs typeface="Arial"/>
              </a:rPr>
              <a:t>Yayınlanan </a:t>
            </a:r>
            <a:r>
              <a:rPr sz="900" dirty="0">
                <a:solidFill>
                  <a:srgbClr val="231F20"/>
                </a:solidFill>
                <a:latin typeface="Arial"/>
                <a:cs typeface="Arial"/>
              </a:rPr>
              <a:t>Makaleler</a:t>
            </a:r>
            <a:r>
              <a:rPr sz="900" spc="90" dirty="0">
                <a:solidFill>
                  <a:srgbClr val="231F20"/>
                </a:solidFill>
                <a:latin typeface="Arial"/>
                <a:cs typeface="Arial"/>
              </a:rPr>
              <a:t> </a:t>
            </a:r>
            <a:r>
              <a:rPr sz="900" dirty="0">
                <a:solidFill>
                  <a:srgbClr val="231F20"/>
                </a:solidFill>
                <a:latin typeface="Arial"/>
                <a:cs typeface="Arial"/>
              </a:rPr>
              <a:t>Dergimizin</a:t>
            </a:r>
            <a:r>
              <a:rPr sz="900" spc="95" dirty="0">
                <a:solidFill>
                  <a:srgbClr val="231F20"/>
                </a:solidFill>
                <a:latin typeface="Arial"/>
                <a:cs typeface="Arial"/>
              </a:rPr>
              <a:t> </a:t>
            </a:r>
            <a:r>
              <a:rPr sz="900" spc="-10" dirty="0">
                <a:solidFill>
                  <a:srgbClr val="231F20"/>
                </a:solidFill>
                <a:latin typeface="Arial"/>
                <a:cs typeface="Arial"/>
              </a:rPr>
              <a:t>yazarları </a:t>
            </a:r>
            <a:r>
              <a:rPr sz="900" dirty="0">
                <a:solidFill>
                  <a:srgbClr val="231F20"/>
                </a:solidFill>
                <a:latin typeface="Arial"/>
                <a:cs typeface="Arial"/>
              </a:rPr>
              <a:t>tarafından</a:t>
            </a:r>
            <a:r>
              <a:rPr sz="900" spc="50" dirty="0">
                <a:solidFill>
                  <a:srgbClr val="231F20"/>
                </a:solidFill>
                <a:latin typeface="Arial"/>
                <a:cs typeface="Arial"/>
              </a:rPr>
              <a:t> </a:t>
            </a:r>
            <a:r>
              <a:rPr sz="900" dirty="0">
                <a:solidFill>
                  <a:srgbClr val="231F20"/>
                </a:solidFill>
                <a:latin typeface="Arial"/>
                <a:cs typeface="Arial"/>
              </a:rPr>
              <a:t>yazılmış</a:t>
            </a:r>
            <a:r>
              <a:rPr sz="900" spc="50" dirty="0">
                <a:solidFill>
                  <a:srgbClr val="231F20"/>
                </a:solidFill>
                <a:latin typeface="Arial"/>
                <a:cs typeface="Arial"/>
              </a:rPr>
              <a:t> </a:t>
            </a:r>
            <a:r>
              <a:rPr sz="900" dirty="0">
                <a:solidFill>
                  <a:srgbClr val="231F20"/>
                </a:solidFill>
                <a:latin typeface="Arial"/>
                <a:cs typeface="Arial"/>
              </a:rPr>
              <a:t>olup</a:t>
            </a:r>
            <a:r>
              <a:rPr sz="900" spc="50" dirty="0">
                <a:solidFill>
                  <a:srgbClr val="231F20"/>
                </a:solidFill>
                <a:latin typeface="Arial"/>
                <a:cs typeface="Arial"/>
              </a:rPr>
              <a:t> </a:t>
            </a:r>
            <a:r>
              <a:rPr sz="900" dirty="0">
                <a:solidFill>
                  <a:srgbClr val="231F20"/>
                </a:solidFill>
                <a:latin typeface="Arial"/>
                <a:cs typeface="Arial"/>
              </a:rPr>
              <a:t>yazım</a:t>
            </a:r>
            <a:r>
              <a:rPr sz="900" spc="50" dirty="0">
                <a:solidFill>
                  <a:srgbClr val="231F20"/>
                </a:solidFill>
                <a:latin typeface="Arial"/>
                <a:cs typeface="Arial"/>
              </a:rPr>
              <a:t> </a:t>
            </a:r>
            <a:r>
              <a:rPr sz="900" spc="-10" dirty="0">
                <a:solidFill>
                  <a:srgbClr val="231F20"/>
                </a:solidFill>
                <a:latin typeface="Arial"/>
                <a:cs typeface="Arial"/>
              </a:rPr>
              <a:t>hakları </a:t>
            </a:r>
            <a:r>
              <a:rPr sz="900" dirty="0">
                <a:solidFill>
                  <a:srgbClr val="231F20"/>
                </a:solidFill>
                <a:latin typeface="Arial"/>
                <a:cs typeface="Arial"/>
              </a:rPr>
              <a:t>kendilerine</a:t>
            </a:r>
            <a:r>
              <a:rPr sz="900" spc="105" dirty="0">
                <a:solidFill>
                  <a:srgbClr val="231F20"/>
                </a:solidFill>
                <a:latin typeface="Arial"/>
                <a:cs typeface="Arial"/>
              </a:rPr>
              <a:t> </a:t>
            </a:r>
            <a:r>
              <a:rPr sz="900" dirty="0">
                <a:solidFill>
                  <a:srgbClr val="231F20"/>
                </a:solidFill>
                <a:latin typeface="Arial"/>
                <a:cs typeface="Arial"/>
              </a:rPr>
              <a:t>aittir.Hiç</a:t>
            </a:r>
            <a:r>
              <a:rPr sz="900" spc="110" dirty="0">
                <a:solidFill>
                  <a:srgbClr val="231F20"/>
                </a:solidFill>
                <a:latin typeface="Arial"/>
                <a:cs typeface="Arial"/>
              </a:rPr>
              <a:t> </a:t>
            </a:r>
            <a:r>
              <a:rPr sz="900" dirty="0">
                <a:solidFill>
                  <a:srgbClr val="231F20"/>
                </a:solidFill>
                <a:latin typeface="Arial"/>
                <a:cs typeface="Arial"/>
              </a:rPr>
              <a:t>bir</a:t>
            </a:r>
            <a:r>
              <a:rPr sz="900" spc="105" dirty="0">
                <a:solidFill>
                  <a:srgbClr val="231F20"/>
                </a:solidFill>
                <a:latin typeface="Arial"/>
                <a:cs typeface="Arial"/>
              </a:rPr>
              <a:t> </a:t>
            </a:r>
            <a:r>
              <a:rPr sz="900" spc="-10" dirty="0">
                <a:solidFill>
                  <a:srgbClr val="231F20"/>
                </a:solidFill>
                <a:latin typeface="Arial"/>
                <a:cs typeface="Arial"/>
              </a:rPr>
              <a:t>şekilde </a:t>
            </a:r>
            <a:r>
              <a:rPr sz="900" dirty="0">
                <a:solidFill>
                  <a:srgbClr val="231F20"/>
                </a:solidFill>
                <a:latin typeface="Arial"/>
                <a:cs typeface="Arial"/>
              </a:rPr>
              <a:t>Kopyalanması</a:t>
            </a:r>
            <a:r>
              <a:rPr sz="900" spc="-15" dirty="0">
                <a:solidFill>
                  <a:srgbClr val="231F20"/>
                </a:solidFill>
                <a:latin typeface="Arial"/>
                <a:cs typeface="Arial"/>
              </a:rPr>
              <a:t> </a:t>
            </a:r>
            <a:r>
              <a:rPr sz="900" dirty="0">
                <a:solidFill>
                  <a:srgbClr val="231F20"/>
                </a:solidFill>
                <a:latin typeface="Arial"/>
                <a:cs typeface="Arial"/>
              </a:rPr>
              <a:t>ve</a:t>
            </a:r>
            <a:r>
              <a:rPr sz="900" spc="-15" dirty="0">
                <a:solidFill>
                  <a:srgbClr val="231F20"/>
                </a:solidFill>
                <a:latin typeface="Arial"/>
                <a:cs typeface="Arial"/>
              </a:rPr>
              <a:t> </a:t>
            </a:r>
            <a:r>
              <a:rPr sz="900" spc="-10" dirty="0">
                <a:solidFill>
                  <a:srgbClr val="231F20"/>
                </a:solidFill>
                <a:latin typeface="Arial"/>
                <a:cs typeface="Arial"/>
              </a:rPr>
              <a:t>bilgimiz</a:t>
            </a:r>
            <a:endParaRPr sz="900" dirty="0">
              <a:latin typeface="Arial"/>
              <a:cs typeface="Arial"/>
            </a:endParaRPr>
          </a:p>
          <a:p>
            <a:pPr algn="ctr">
              <a:lnSpc>
                <a:spcPct val="100000"/>
              </a:lnSpc>
              <a:spcBef>
                <a:spcPts val="20"/>
              </a:spcBef>
            </a:pPr>
            <a:r>
              <a:rPr sz="900" dirty="0">
                <a:solidFill>
                  <a:srgbClr val="231F20"/>
                </a:solidFill>
                <a:latin typeface="Arial"/>
                <a:cs typeface="Arial"/>
              </a:rPr>
              <a:t>dışında</a:t>
            </a:r>
            <a:r>
              <a:rPr sz="900" spc="-5" dirty="0">
                <a:solidFill>
                  <a:srgbClr val="231F20"/>
                </a:solidFill>
                <a:latin typeface="Arial"/>
                <a:cs typeface="Arial"/>
              </a:rPr>
              <a:t> </a:t>
            </a:r>
            <a:r>
              <a:rPr sz="900" dirty="0">
                <a:solidFill>
                  <a:srgbClr val="231F20"/>
                </a:solidFill>
                <a:latin typeface="Arial"/>
                <a:cs typeface="Arial"/>
              </a:rPr>
              <a:t>kullanılması </a:t>
            </a:r>
            <a:r>
              <a:rPr sz="900" spc="-10" dirty="0">
                <a:solidFill>
                  <a:srgbClr val="231F20"/>
                </a:solidFill>
                <a:latin typeface="Arial"/>
                <a:cs typeface="Arial"/>
              </a:rPr>
              <a:t>yasaktır.</a:t>
            </a:r>
            <a:endParaRPr sz="900" dirty="0">
              <a:latin typeface="Arial"/>
              <a:cs typeface="Arial"/>
            </a:endParaRPr>
          </a:p>
        </p:txBody>
      </p:sp>
      <p:sp>
        <p:nvSpPr>
          <p:cNvPr id="16" name="object 16" descr="$PPTXTitle"/>
          <p:cNvSpPr txBox="1">
            <a:spLocks noGrp="1"/>
          </p:cNvSpPr>
          <p:nvPr>
            <p:ph type="title"/>
          </p:nvPr>
        </p:nvSpPr>
        <p:spPr>
          <a:xfrm>
            <a:off x="3047300" y="-236135"/>
            <a:ext cx="3906520" cy="1664335"/>
          </a:xfrm>
          <a:prstGeom prst="rect">
            <a:avLst/>
          </a:prstGeom>
        </p:spPr>
        <p:txBody>
          <a:bodyPr vert="horz" wrap="square" lIns="0" tIns="12700" rIns="0" bIns="0" rtlCol="0">
            <a:spAutoFit/>
            <a:scene3d>
              <a:camera prst="orthographicFront"/>
              <a:lightRig rig="threePt" dir="t"/>
            </a:scene3d>
            <a:sp3d>
              <a:bevelT w="44450"/>
            </a:sp3d>
          </a:bodyPr>
          <a:lstStyle/>
          <a:p>
            <a:pPr marL="12700">
              <a:lnSpc>
                <a:spcPct val="100000"/>
              </a:lnSpc>
              <a:spcBef>
                <a:spcPts val="100"/>
              </a:spcBef>
            </a:pPr>
            <a:r>
              <a:rPr kumimoji="0" lang="tr-TR" sz="4200" b="1" i="0" u="none" strike="noStrike" kern="0" cap="none" spc="-1395" normalizeH="0" baseline="0" noProof="0" dirty="0">
                <a:ln>
                  <a:noFill/>
                </a:ln>
                <a:solidFill>
                  <a:srgbClr val="6D6E71"/>
                </a:solidFill>
                <a:effectLst/>
                <a:uLnTx/>
                <a:uFillTx/>
                <a:latin typeface="Trebuchet MS"/>
                <a:ea typeface="+mj-ea"/>
              </a:rPr>
              <a:t>I</a:t>
            </a:r>
            <a:r>
              <a:rPr kumimoji="0" lang="tr-TR" sz="10750" b="0" i="0" u="none" strike="noStrike" kern="0" cap="none" spc="-1570" normalizeH="0" baseline="0" noProof="0" dirty="0">
                <a:ln>
                  <a:noFill/>
                </a:ln>
                <a:solidFill>
                  <a:srgbClr val="D1D3D4"/>
                </a:solidFill>
                <a:effectLst/>
                <a:uLnTx/>
                <a:uFillTx/>
                <a:latin typeface="Arial"/>
                <a:ea typeface="+mj-ea"/>
                <a:cs typeface="Arial"/>
              </a:rPr>
              <a:t>I</a:t>
            </a:r>
            <a:r>
              <a:rPr kumimoji="0" lang="tr-TR" sz="4200" b="1" i="0" u="none" strike="noStrike" kern="0" cap="none" spc="-1900" normalizeH="0" baseline="0" noProof="0" dirty="0">
                <a:ln>
                  <a:noFill/>
                </a:ln>
                <a:solidFill>
                  <a:srgbClr val="6D6E71"/>
                </a:solidFill>
                <a:effectLst/>
                <a:uLnTx/>
                <a:uFillTx/>
                <a:latin typeface="Trebuchet MS"/>
                <a:ea typeface="+mj-ea"/>
              </a:rPr>
              <a:t>N</a:t>
            </a:r>
            <a:r>
              <a:rPr kumimoji="0" lang="tr-TR" sz="10750" b="0" i="0" u="none" strike="noStrike" kern="0" cap="none" spc="-6150" normalizeH="0" baseline="0" noProof="0" dirty="0">
                <a:ln>
                  <a:noFill/>
                </a:ln>
                <a:solidFill>
                  <a:srgbClr val="D1D3D4"/>
                </a:solidFill>
                <a:effectLst/>
                <a:uLnTx/>
                <a:uFillTx/>
                <a:latin typeface="Arial"/>
                <a:ea typeface="+mj-ea"/>
                <a:cs typeface="Arial"/>
              </a:rPr>
              <a:t>N</a:t>
            </a:r>
            <a:r>
              <a:rPr kumimoji="0" lang="tr-TR" sz="4200" b="1" i="0" u="none" strike="noStrike" kern="0" cap="none" spc="-210" normalizeH="0" baseline="0" noProof="0" dirty="0">
                <a:ln>
                  <a:noFill/>
                </a:ln>
                <a:solidFill>
                  <a:srgbClr val="6D6E71"/>
                </a:solidFill>
                <a:effectLst/>
                <a:uLnTx/>
                <a:uFillTx/>
                <a:latin typeface="Trebuchet MS"/>
                <a:ea typeface="+mj-ea"/>
              </a:rPr>
              <a:t>DE</a:t>
            </a:r>
            <a:r>
              <a:rPr kumimoji="0" lang="tr-TR" sz="4200" b="1" i="0" u="none" strike="noStrike" kern="0" cap="none" spc="-2125" normalizeH="0" baseline="0" noProof="0" dirty="0">
                <a:ln>
                  <a:noFill/>
                </a:ln>
                <a:solidFill>
                  <a:srgbClr val="6D6E71"/>
                </a:solidFill>
                <a:effectLst/>
                <a:uLnTx/>
                <a:uFillTx/>
                <a:latin typeface="Trebuchet MS"/>
                <a:ea typeface="+mj-ea"/>
              </a:rPr>
              <a:t>X</a:t>
            </a:r>
            <a:r>
              <a:rPr kumimoji="0" lang="tr-TR" sz="10750" b="0" i="0" u="none" strike="noStrike" kern="0" cap="none" spc="-210" normalizeH="0" baseline="0" noProof="0" dirty="0">
                <a:ln>
                  <a:noFill/>
                </a:ln>
                <a:solidFill>
                  <a:srgbClr val="D1D3D4"/>
                </a:solidFill>
                <a:effectLst/>
                <a:uLnTx/>
                <a:uFillTx/>
                <a:latin typeface="Arial"/>
                <a:ea typeface="+mj-ea"/>
                <a:cs typeface="Arial"/>
              </a:rPr>
              <a:t>DEX</a:t>
            </a:r>
            <a:endParaRPr sz="10750" dirty="0">
              <a:latin typeface="Arial"/>
              <a:cs typeface="Arial"/>
            </a:endParaRPr>
          </a:p>
        </p:txBody>
      </p:sp>
      <p:sp>
        <p:nvSpPr>
          <p:cNvPr id="17" name="object 17"/>
          <p:cNvSpPr txBox="1"/>
          <p:nvPr/>
        </p:nvSpPr>
        <p:spPr>
          <a:xfrm>
            <a:off x="3948776" y="1338928"/>
            <a:ext cx="2002789" cy="443711"/>
          </a:xfrm>
          <a:prstGeom prst="rect">
            <a:avLst/>
          </a:prstGeom>
        </p:spPr>
        <p:txBody>
          <a:bodyPr vert="horz" wrap="square" lIns="0" tIns="12700" rIns="0" bIns="0" rtlCol="0">
            <a:spAutoFit/>
            <a:scene3d>
              <a:camera prst="orthographicFront"/>
              <a:lightRig rig="threePt" dir="t"/>
            </a:scene3d>
            <a:sp3d extrusionH="57150">
              <a:bevelT w="50800" h="95250"/>
              <a:bevelB w="31750" h="50800"/>
            </a:sp3d>
          </a:bodyPr>
          <a:lstStyle/>
          <a:p>
            <a:pPr marL="12700">
              <a:lnSpc>
                <a:spcPct val="100000"/>
              </a:lnSpc>
              <a:spcBef>
                <a:spcPts val="100"/>
              </a:spcBef>
            </a:pPr>
            <a:r>
              <a:rPr sz="2800" b="1" spc="-150" dirty="0">
                <a:solidFill>
                  <a:schemeClr val="tx2"/>
                </a:solidFill>
                <a:latin typeface="Sitka Banner" pitchFamily="2" charset="0"/>
                <a:ea typeface="SimSun" panose="02010600030101010101" pitchFamily="2" charset="-122"/>
                <a:cs typeface="Tahoma"/>
              </a:rPr>
              <a:t>İÇİNDEKİLER</a:t>
            </a:r>
            <a:endParaRPr sz="2800" dirty="0">
              <a:solidFill>
                <a:schemeClr val="tx2"/>
              </a:solidFill>
              <a:latin typeface="Sitka Banner" pitchFamily="2" charset="0"/>
              <a:ea typeface="SimSun" panose="02010600030101010101" pitchFamily="2" charset="-122"/>
              <a:cs typeface="Tahoma"/>
            </a:endParaRPr>
          </a:p>
        </p:txBody>
      </p:sp>
      <p:grpSp>
        <p:nvGrpSpPr>
          <p:cNvPr id="18" name="object 18"/>
          <p:cNvGrpSpPr/>
          <p:nvPr/>
        </p:nvGrpSpPr>
        <p:grpSpPr>
          <a:xfrm>
            <a:off x="3060000" y="1802652"/>
            <a:ext cx="3780154" cy="12700"/>
            <a:chOff x="3060000" y="1802652"/>
            <a:chExt cx="3780154" cy="12700"/>
          </a:xfrm>
        </p:grpSpPr>
        <p:sp>
          <p:nvSpPr>
            <p:cNvPr id="19" name="object 19"/>
            <p:cNvSpPr/>
            <p:nvPr/>
          </p:nvSpPr>
          <p:spPr>
            <a:xfrm>
              <a:off x="3104403" y="1809002"/>
              <a:ext cx="3710304" cy="0"/>
            </a:xfrm>
            <a:custGeom>
              <a:avLst/>
              <a:gdLst/>
              <a:ahLst/>
              <a:cxnLst/>
              <a:rect l="l" t="t" r="r" b="b"/>
              <a:pathLst>
                <a:path w="3710304">
                  <a:moveTo>
                    <a:pt x="0" y="0"/>
                  </a:moveTo>
                  <a:lnTo>
                    <a:pt x="3710216" y="0"/>
                  </a:lnTo>
                </a:path>
              </a:pathLst>
            </a:custGeom>
            <a:ln w="12700">
              <a:solidFill>
                <a:srgbClr val="939598"/>
              </a:solidFill>
              <a:prstDash val="dot"/>
            </a:ln>
          </p:spPr>
          <p:txBody>
            <a:bodyPr wrap="square" lIns="0" tIns="0" rIns="0" bIns="0" rtlCol="0"/>
            <a:lstStyle/>
            <a:p>
              <a:endParaRPr/>
            </a:p>
          </p:txBody>
        </p:sp>
        <p:sp>
          <p:nvSpPr>
            <p:cNvPr id="20" name="object 20"/>
            <p:cNvSpPr/>
            <p:nvPr/>
          </p:nvSpPr>
          <p:spPr>
            <a:xfrm>
              <a:off x="3059988" y="1802663"/>
              <a:ext cx="3780154" cy="12700"/>
            </a:xfrm>
            <a:custGeom>
              <a:avLst/>
              <a:gdLst/>
              <a:ahLst/>
              <a:cxnLst/>
              <a:rect l="l" t="t" r="r" b="b"/>
              <a:pathLst>
                <a:path w="3780154" h="12700">
                  <a:moveTo>
                    <a:pt x="12700" y="6350"/>
                  </a:moveTo>
                  <a:lnTo>
                    <a:pt x="10845" y="1854"/>
                  </a:lnTo>
                  <a:lnTo>
                    <a:pt x="6350" y="0"/>
                  </a:lnTo>
                  <a:lnTo>
                    <a:pt x="1866" y="1854"/>
                  </a:lnTo>
                  <a:lnTo>
                    <a:pt x="0" y="6350"/>
                  </a:lnTo>
                  <a:lnTo>
                    <a:pt x="1866" y="10833"/>
                  </a:lnTo>
                  <a:lnTo>
                    <a:pt x="6350" y="12700"/>
                  </a:lnTo>
                  <a:lnTo>
                    <a:pt x="10845" y="10833"/>
                  </a:lnTo>
                  <a:lnTo>
                    <a:pt x="12700" y="6350"/>
                  </a:lnTo>
                  <a:close/>
                </a:path>
                <a:path w="3780154" h="12700">
                  <a:moveTo>
                    <a:pt x="3780002" y="6350"/>
                  </a:moveTo>
                  <a:lnTo>
                    <a:pt x="3778148" y="1854"/>
                  </a:lnTo>
                  <a:lnTo>
                    <a:pt x="3773652" y="0"/>
                  </a:lnTo>
                  <a:lnTo>
                    <a:pt x="3769169" y="1854"/>
                  </a:lnTo>
                  <a:lnTo>
                    <a:pt x="3767302" y="6350"/>
                  </a:lnTo>
                  <a:lnTo>
                    <a:pt x="3769169" y="10833"/>
                  </a:lnTo>
                  <a:lnTo>
                    <a:pt x="3773652" y="12700"/>
                  </a:lnTo>
                  <a:lnTo>
                    <a:pt x="3778148" y="10833"/>
                  </a:lnTo>
                  <a:lnTo>
                    <a:pt x="3780002" y="6350"/>
                  </a:lnTo>
                  <a:close/>
                </a:path>
              </a:pathLst>
            </a:custGeom>
            <a:solidFill>
              <a:srgbClr val="939598"/>
            </a:solidFill>
          </p:spPr>
          <p:txBody>
            <a:bodyPr wrap="square" lIns="0" tIns="0" rIns="0" bIns="0" rtlCol="0"/>
            <a:lstStyle/>
            <a:p>
              <a:endParaRPr/>
            </a:p>
          </p:txBody>
        </p:sp>
      </p:grpSp>
      <p:grpSp>
        <p:nvGrpSpPr>
          <p:cNvPr id="21" name="object 21"/>
          <p:cNvGrpSpPr/>
          <p:nvPr/>
        </p:nvGrpSpPr>
        <p:grpSpPr>
          <a:xfrm>
            <a:off x="3060000" y="1284779"/>
            <a:ext cx="3780154" cy="12700"/>
            <a:chOff x="3060000" y="1284779"/>
            <a:chExt cx="3780154" cy="12700"/>
          </a:xfrm>
        </p:grpSpPr>
        <p:sp>
          <p:nvSpPr>
            <p:cNvPr id="22" name="object 22"/>
            <p:cNvSpPr/>
            <p:nvPr/>
          </p:nvSpPr>
          <p:spPr>
            <a:xfrm>
              <a:off x="3104403" y="1291129"/>
              <a:ext cx="3710304" cy="0"/>
            </a:xfrm>
            <a:custGeom>
              <a:avLst/>
              <a:gdLst/>
              <a:ahLst/>
              <a:cxnLst/>
              <a:rect l="l" t="t" r="r" b="b"/>
              <a:pathLst>
                <a:path w="3710304">
                  <a:moveTo>
                    <a:pt x="0" y="0"/>
                  </a:moveTo>
                  <a:lnTo>
                    <a:pt x="3710216" y="0"/>
                  </a:lnTo>
                </a:path>
              </a:pathLst>
            </a:custGeom>
            <a:ln w="12700">
              <a:solidFill>
                <a:srgbClr val="939598"/>
              </a:solidFill>
              <a:prstDash val="dot"/>
            </a:ln>
          </p:spPr>
          <p:txBody>
            <a:bodyPr wrap="square" lIns="0" tIns="0" rIns="0" bIns="0" rtlCol="0"/>
            <a:lstStyle/>
            <a:p>
              <a:endParaRPr/>
            </a:p>
          </p:txBody>
        </p:sp>
        <p:sp>
          <p:nvSpPr>
            <p:cNvPr id="23" name="object 23"/>
            <p:cNvSpPr/>
            <p:nvPr/>
          </p:nvSpPr>
          <p:spPr>
            <a:xfrm>
              <a:off x="3059988" y="1284782"/>
              <a:ext cx="3780154" cy="12700"/>
            </a:xfrm>
            <a:custGeom>
              <a:avLst/>
              <a:gdLst/>
              <a:ahLst/>
              <a:cxnLst/>
              <a:rect l="l" t="t" r="r" b="b"/>
              <a:pathLst>
                <a:path w="3780154" h="12700">
                  <a:moveTo>
                    <a:pt x="12700" y="6350"/>
                  </a:moveTo>
                  <a:lnTo>
                    <a:pt x="10845" y="1866"/>
                  </a:lnTo>
                  <a:lnTo>
                    <a:pt x="6350" y="0"/>
                  </a:lnTo>
                  <a:lnTo>
                    <a:pt x="1866" y="1866"/>
                  </a:lnTo>
                  <a:lnTo>
                    <a:pt x="0" y="6350"/>
                  </a:lnTo>
                  <a:lnTo>
                    <a:pt x="1866" y="10845"/>
                  </a:lnTo>
                  <a:lnTo>
                    <a:pt x="6350" y="12700"/>
                  </a:lnTo>
                  <a:lnTo>
                    <a:pt x="10845" y="10845"/>
                  </a:lnTo>
                  <a:lnTo>
                    <a:pt x="12700" y="6350"/>
                  </a:lnTo>
                  <a:close/>
                </a:path>
                <a:path w="3780154" h="12700">
                  <a:moveTo>
                    <a:pt x="3780002" y="6350"/>
                  </a:moveTo>
                  <a:lnTo>
                    <a:pt x="3778148" y="1866"/>
                  </a:lnTo>
                  <a:lnTo>
                    <a:pt x="3773652" y="0"/>
                  </a:lnTo>
                  <a:lnTo>
                    <a:pt x="3769169" y="1866"/>
                  </a:lnTo>
                  <a:lnTo>
                    <a:pt x="3767302" y="6350"/>
                  </a:lnTo>
                  <a:lnTo>
                    <a:pt x="3769169" y="10845"/>
                  </a:lnTo>
                  <a:lnTo>
                    <a:pt x="3773652" y="12700"/>
                  </a:lnTo>
                  <a:lnTo>
                    <a:pt x="3778148" y="10845"/>
                  </a:lnTo>
                  <a:lnTo>
                    <a:pt x="3780002" y="6350"/>
                  </a:lnTo>
                  <a:close/>
                </a:path>
              </a:pathLst>
            </a:custGeom>
            <a:solidFill>
              <a:srgbClr val="939598"/>
            </a:solidFill>
          </p:spPr>
          <p:txBody>
            <a:bodyPr wrap="square" lIns="0" tIns="0" rIns="0" bIns="0" rtlCol="0"/>
            <a:lstStyle/>
            <a:p>
              <a:endParaRPr/>
            </a:p>
          </p:txBody>
        </p:sp>
      </p:grpSp>
      <p:sp>
        <p:nvSpPr>
          <p:cNvPr id="26" name="object 26"/>
          <p:cNvSpPr txBox="1"/>
          <p:nvPr/>
        </p:nvSpPr>
        <p:spPr>
          <a:xfrm>
            <a:off x="6460100" y="7183803"/>
            <a:ext cx="379730" cy="330200"/>
          </a:xfrm>
          <a:prstGeom prst="rect">
            <a:avLst/>
          </a:prstGeom>
        </p:spPr>
        <p:txBody>
          <a:bodyPr vert="horz" wrap="square" lIns="0" tIns="12700" rIns="0" bIns="0" rtlCol="0">
            <a:spAutoFit/>
          </a:bodyPr>
          <a:lstStyle/>
          <a:p>
            <a:pPr marL="12700">
              <a:lnSpc>
                <a:spcPct val="100000"/>
              </a:lnSpc>
              <a:spcBef>
                <a:spcPts val="100"/>
              </a:spcBef>
            </a:pPr>
            <a:r>
              <a:rPr lang="tr-TR" sz="2000" spc="25" dirty="0">
                <a:solidFill>
                  <a:srgbClr val="231F20"/>
                </a:solidFill>
                <a:latin typeface="Arial Black"/>
                <a:cs typeface="Arial Black"/>
              </a:rPr>
              <a:t>.</a:t>
            </a:r>
            <a:endParaRPr sz="2000" dirty="0">
              <a:latin typeface="Arial Black"/>
              <a:cs typeface="Arial Black"/>
            </a:endParaRPr>
          </a:p>
        </p:txBody>
      </p:sp>
      <p:sp>
        <p:nvSpPr>
          <p:cNvPr id="27" name="object 27"/>
          <p:cNvSpPr txBox="1"/>
          <p:nvPr/>
        </p:nvSpPr>
        <p:spPr>
          <a:xfrm>
            <a:off x="3047300" y="9696302"/>
            <a:ext cx="379730" cy="330200"/>
          </a:xfrm>
          <a:prstGeom prst="rect">
            <a:avLst/>
          </a:prstGeom>
        </p:spPr>
        <p:txBody>
          <a:bodyPr vert="horz" wrap="square" lIns="0" tIns="12700" rIns="0" bIns="0" rtlCol="0">
            <a:spAutoFit/>
          </a:bodyPr>
          <a:lstStyle/>
          <a:p>
            <a:pPr marL="12700">
              <a:lnSpc>
                <a:spcPct val="100000"/>
              </a:lnSpc>
              <a:spcBef>
                <a:spcPts val="100"/>
              </a:spcBef>
            </a:pPr>
            <a:r>
              <a:rPr lang="tr-TR" sz="2000" spc="25" dirty="0">
                <a:solidFill>
                  <a:srgbClr val="231F20"/>
                </a:solidFill>
                <a:latin typeface="Arial Black"/>
                <a:cs typeface="Arial Black"/>
              </a:rPr>
              <a:t>.</a:t>
            </a:r>
            <a:endParaRPr sz="2000" dirty="0">
              <a:latin typeface="Arial Black"/>
              <a:cs typeface="Arial Black"/>
            </a:endParaRPr>
          </a:p>
        </p:txBody>
      </p:sp>
      <p:sp>
        <p:nvSpPr>
          <p:cNvPr id="45" name="object 45"/>
          <p:cNvSpPr txBox="1"/>
          <p:nvPr/>
        </p:nvSpPr>
        <p:spPr>
          <a:xfrm>
            <a:off x="5127959" y="6221157"/>
            <a:ext cx="1245235" cy="262892"/>
          </a:xfrm>
          <a:prstGeom prst="rect">
            <a:avLst/>
          </a:prstGeom>
        </p:spPr>
        <p:txBody>
          <a:bodyPr vert="horz" wrap="square" lIns="0" tIns="31750" rIns="0" bIns="0" rtlCol="0">
            <a:spAutoFit/>
          </a:bodyPr>
          <a:lstStyle/>
          <a:p>
            <a:pPr marL="12065" marR="5080" algn="ctr">
              <a:lnSpc>
                <a:spcPts val="1810"/>
              </a:lnSpc>
              <a:spcBef>
                <a:spcPts val="250"/>
              </a:spcBef>
            </a:pPr>
            <a:r>
              <a:rPr lang="tr-TR" sz="1600" b="1" spc="70" dirty="0">
                <a:solidFill>
                  <a:srgbClr val="FFFFFF"/>
                </a:solidFill>
                <a:latin typeface="Trebuchet MS"/>
                <a:cs typeface="Trebuchet MS"/>
              </a:rPr>
              <a:t>.</a:t>
            </a:r>
            <a:endParaRPr sz="1750" dirty="0">
              <a:latin typeface="Times New Roman"/>
              <a:cs typeface="Times New Roman"/>
            </a:endParaRPr>
          </a:p>
        </p:txBody>
      </p:sp>
      <p:grpSp>
        <p:nvGrpSpPr>
          <p:cNvPr id="47" name="object 47"/>
          <p:cNvGrpSpPr/>
          <p:nvPr/>
        </p:nvGrpSpPr>
        <p:grpSpPr>
          <a:xfrm>
            <a:off x="3087370" y="10386252"/>
            <a:ext cx="4472740" cy="160018"/>
            <a:chOff x="1899005" y="10256545"/>
            <a:chExt cx="5661020" cy="50800"/>
          </a:xfrm>
        </p:grpSpPr>
        <p:sp>
          <p:nvSpPr>
            <p:cNvPr id="50" name="object 50"/>
            <p:cNvSpPr/>
            <p:nvPr/>
          </p:nvSpPr>
          <p:spPr>
            <a:xfrm>
              <a:off x="1924400" y="10275594"/>
              <a:ext cx="5635625" cy="12700"/>
            </a:xfrm>
            <a:custGeom>
              <a:avLst/>
              <a:gdLst/>
              <a:ahLst/>
              <a:cxnLst/>
              <a:rect l="l" t="t" r="r" b="b"/>
              <a:pathLst>
                <a:path w="5635625" h="12700">
                  <a:moveTo>
                    <a:pt x="5635604" y="0"/>
                  </a:moveTo>
                  <a:lnTo>
                    <a:pt x="0" y="0"/>
                  </a:lnTo>
                  <a:lnTo>
                    <a:pt x="0" y="12699"/>
                  </a:lnTo>
                  <a:lnTo>
                    <a:pt x="5635604" y="12699"/>
                  </a:lnTo>
                  <a:lnTo>
                    <a:pt x="5635604" y="0"/>
                  </a:lnTo>
                  <a:close/>
                </a:path>
              </a:pathLst>
            </a:custGeom>
            <a:solidFill>
              <a:srgbClr val="231F20">
                <a:alpha val="75000"/>
              </a:srgbClr>
            </a:solidFill>
          </p:spPr>
          <p:txBody>
            <a:bodyPr wrap="square" lIns="0" tIns="0" rIns="0" bIns="0" rtlCol="0"/>
            <a:lstStyle/>
            <a:p>
              <a:endParaRPr/>
            </a:p>
          </p:txBody>
        </p:sp>
        <p:sp>
          <p:nvSpPr>
            <p:cNvPr id="51" name="object 51"/>
            <p:cNvSpPr/>
            <p:nvPr/>
          </p:nvSpPr>
          <p:spPr>
            <a:xfrm>
              <a:off x="1899005" y="10256545"/>
              <a:ext cx="50800" cy="50800"/>
            </a:xfrm>
            <a:custGeom>
              <a:avLst/>
              <a:gdLst/>
              <a:ahLst/>
              <a:cxnLst/>
              <a:rect l="l" t="t" r="r" b="b"/>
              <a:pathLst>
                <a:path w="50800" h="50800">
                  <a:moveTo>
                    <a:pt x="50800" y="0"/>
                  </a:moveTo>
                  <a:lnTo>
                    <a:pt x="0" y="0"/>
                  </a:lnTo>
                  <a:lnTo>
                    <a:pt x="0" y="50800"/>
                  </a:lnTo>
                  <a:lnTo>
                    <a:pt x="50800" y="50800"/>
                  </a:lnTo>
                  <a:lnTo>
                    <a:pt x="50800" y="0"/>
                  </a:lnTo>
                  <a:close/>
                </a:path>
              </a:pathLst>
            </a:custGeom>
            <a:solidFill>
              <a:srgbClr val="231F20">
                <a:alpha val="75000"/>
              </a:srgbClr>
            </a:solidFill>
          </p:spPr>
          <p:txBody>
            <a:bodyPr wrap="square" lIns="0" tIns="0" rIns="0" bIns="0" rtlCol="0"/>
            <a:lstStyle/>
            <a:p>
              <a:endParaRPr/>
            </a:p>
          </p:txBody>
        </p:sp>
      </p:grpSp>
      <p:sp>
        <p:nvSpPr>
          <p:cNvPr id="52" name="object 52"/>
          <p:cNvSpPr txBox="1"/>
          <p:nvPr/>
        </p:nvSpPr>
        <p:spPr>
          <a:xfrm>
            <a:off x="868983" y="10340836"/>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sp>
        <p:nvSpPr>
          <p:cNvPr id="53" name="object 53"/>
          <p:cNvSpPr txBox="1"/>
          <p:nvPr/>
        </p:nvSpPr>
        <p:spPr>
          <a:xfrm>
            <a:off x="491008" y="10324834"/>
            <a:ext cx="107950" cy="193040"/>
          </a:xfrm>
          <a:prstGeom prst="rect">
            <a:avLst/>
          </a:prstGeom>
        </p:spPr>
        <p:txBody>
          <a:bodyPr vert="horz" wrap="square" lIns="0" tIns="12700" rIns="0" bIns="0" rtlCol="0">
            <a:spAutoFit/>
          </a:bodyPr>
          <a:lstStyle/>
          <a:p>
            <a:pPr marL="12700">
              <a:lnSpc>
                <a:spcPct val="100000"/>
              </a:lnSpc>
              <a:spcBef>
                <a:spcPts val="100"/>
              </a:spcBef>
            </a:pPr>
            <a:r>
              <a:rPr sz="1100" spc="-50" dirty="0">
                <a:solidFill>
                  <a:srgbClr val="231F20"/>
                </a:solidFill>
                <a:latin typeface="Arial"/>
                <a:cs typeface="Arial"/>
              </a:rPr>
              <a:t>2</a:t>
            </a:r>
            <a:endParaRPr sz="1100" dirty="0">
              <a:latin typeface="Arial"/>
              <a:cs typeface="Arial"/>
            </a:endParaRPr>
          </a:p>
        </p:txBody>
      </p:sp>
      <p:pic>
        <p:nvPicPr>
          <p:cNvPr id="54" name="object 54"/>
          <p:cNvPicPr/>
          <p:nvPr/>
        </p:nvPicPr>
        <p:blipFill>
          <a:blip r:embed="rId2" cstate="print"/>
          <a:stretch>
            <a:fillRect/>
          </a:stretch>
        </p:blipFill>
        <p:spPr>
          <a:xfrm>
            <a:off x="143999" y="144003"/>
            <a:ext cx="540403" cy="543142"/>
          </a:xfrm>
          <a:prstGeom prst="rect">
            <a:avLst/>
          </a:prstGeom>
        </p:spPr>
      </p:pic>
      <p:sp>
        <p:nvSpPr>
          <p:cNvPr id="39" name="object 32">
            <a:extLst>
              <a:ext uri="{FF2B5EF4-FFF2-40B4-BE49-F238E27FC236}">
                <a16:creationId xmlns:a16="http://schemas.microsoft.com/office/drawing/2014/main" id="{E10C07AD-B9D7-B747-3358-8D81D4CA889D}"/>
              </a:ext>
            </a:extLst>
          </p:cNvPr>
          <p:cNvSpPr txBox="1"/>
          <p:nvPr/>
        </p:nvSpPr>
        <p:spPr>
          <a:xfrm>
            <a:off x="3087370" y="7753952"/>
            <a:ext cx="1148080" cy="290830"/>
          </a:xfrm>
          <a:prstGeom prst="rect">
            <a:avLst/>
          </a:prstGeom>
          <a:solidFill>
            <a:schemeClr val="bg2">
              <a:lumMod val="50000"/>
              <a:alpha val="75000"/>
            </a:schemeClr>
          </a:solidFill>
        </p:spPr>
        <p:txBody>
          <a:bodyPr vert="horz" wrap="square" lIns="0" tIns="0" rIns="0" bIns="0" rtlCol="0">
            <a:spAutoFit/>
          </a:bodyPr>
          <a:lstStyle/>
          <a:p>
            <a:pPr marL="61594">
              <a:lnSpc>
                <a:spcPct val="100000"/>
              </a:lnSpc>
            </a:pPr>
            <a:r>
              <a:rPr lang="tr-TR" sz="1850" b="1" spc="95" dirty="0">
                <a:solidFill>
                  <a:srgbClr val="FFFFFF"/>
                </a:solidFill>
                <a:latin typeface="Trebuchet MS"/>
                <a:cs typeface="Trebuchet MS"/>
              </a:rPr>
              <a:t>Sayfa20</a:t>
            </a:r>
            <a:endParaRPr sz="1850" dirty="0">
              <a:latin typeface="Trebuchet MS"/>
              <a:cs typeface="Trebuchet MS"/>
            </a:endParaRPr>
          </a:p>
        </p:txBody>
      </p:sp>
      <p:sp>
        <p:nvSpPr>
          <p:cNvPr id="40" name="object 32">
            <a:extLst>
              <a:ext uri="{FF2B5EF4-FFF2-40B4-BE49-F238E27FC236}">
                <a16:creationId xmlns:a16="http://schemas.microsoft.com/office/drawing/2014/main" id="{A71556F3-1231-330B-828E-8CFD52B6D0BD}"/>
              </a:ext>
            </a:extLst>
          </p:cNvPr>
          <p:cNvSpPr txBox="1"/>
          <p:nvPr/>
        </p:nvSpPr>
        <p:spPr>
          <a:xfrm rot="16200000">
            <a:off x="4762726" y="2458456"/>
            <a:ext cx="1558908" cy="284693"/>
          </a:xfrm>
          <a:prstGeom prst="rect">
            <a:avLst/>
          </a:prstGeom>
          <a:solidFill>
            <a:srgbClr val="235591">
              <a:alpha val="75000"/>
            </a:srgbClr>
          </a:solidFill>
        </p:spPr>
        <p:txBody>
          <a:bodyPr vert="horz" wrap="square" lIns="0" tIns="0" rIns="0" bIns="0" rtlCol="0">
            <a:spAutoFit/>
          </a:bodyPr>
          <a:lstStyle/>
          <a:p>
            <a:pPr marL="61594">
              <a:lnSpc>
                <a:spcPct val="100000"/>
              </a:lnSpc>
            </a:pPr>
            <a:r>
              <a:rPr lang="tr-TR" sz="1850" b="1" spc="95" dirty="0">
                <a:solidFill>
                  <a:srgbClr val="FFFFFF"/>
                </a:solidFill>
                <a:latin typeface="Trebuchet MS"/>
                <a:cs typeface="Trebuchet MS"/>
              </a:rPr>
              <a:t>Sayfa28</a:t>
            </a:r>
            <a:endParaRPr sz="1850" dirty="0">
              <a:latin typeface="Trebuchet MS"/>
              <a:cs typeface="Trebuchet MS"/>
            </a:endParaRPr>
          </a:p>
        </p:txBody>
      </p:sp>
      <p:sp>
        <p:nvSpPr>
          <p:cNvPr id="41" name="object 32">
            <a:extLst>
              <a:ext uri="{FF2B5EF4-FFF2-40B4-BE49-F238E27FC236}">
                <a16:creationId xmlns:a16="http://schemas.microsoft.com/office/drawing/2014/main" id="{230126CE-E79C-024E-1BEE-CA47974DE8B4}"/>
              </a:ext>
            </a:extLst>
          </p:cNvPr>
          <p:cNvSpPr txBox="1"/>
          <p:nvPr/>
        </p:nvSpPr>
        <p:spPr>
          <a:xfrm>
            <a:off x="3104403" y="1798137"/>
            <a:ext cx="1148080" cy="290830"/>
          </a:xfrm>
          <a:prstGeom prst="rect">
            <a:avLst/>
          </a:prstGeom>
          <a:solidFill>
            <a:srgbClr val="68655F"/>
          </a:solidFill>
        </p:spPr>
        <p:txBody>
          <a:bodyPr vert="horz" wrap="square" lIns="0" tIns="0" rIns="0" bIns="0" rtlCol="0">
            <a:spAutoFit/>
          </a:bodyPr>
          <a:lstStyle/>
          <a:p>
            <a:pPr marL="61594">
              <a:lnSpc>
                <a:spcPct val="100000"/>
              </a:lnSpc>
            </a:pPr>
            <a:r>
              <a:rPr lang="tr-TR" sz="1850" b="1" spc="95" dirty="0">
                <a:solidFill>
                  <a:srgbClr val="FFFFFF"/>
                </a:solidFill>
                <a:latin typeface="Trebuchet MS"/>
                <a:cs typeface="Trebuchet MS"/>
              </a:rPr>
              <a:t>Sayfa14</a:t>
            </a:r>
            <a:endParaRPr sz="1850" dirty="0">
              <a:latin typeface="Trebuchet MS"/>
              <a:cs typeface="Trebuchet MS"/>
            </a:endParaRPr>
          </a:p>
        </p:txBody>
      </p:sp>
      <p:sp>
        <p:nvSpPr>
          <p:cNvPr id="42" name="object 32">
            <a:extLst>
              <a:ext uri="{FF2B5EF4-FFF2-40B4-BE49-F238E27FC236}">
                <a16:creationId xmlns:a16="http://schemas.microsoft.com/office/drawing/2014/main" id="{D422C46E-0E8F-17BF-2898-847DA936A950}"/>
              </a:ext>
            </a:extLst>
          </p:cNvPr>
          <p:cNvSpPr txBox="1"/>
          <p:nvPr/>
        </p:nvSpPr>
        <p:spPr>
          <a:xfrm rot="5400000">
            <a:off x="5946598" y="8513445"/>
            <a:ext cx="1148080" cy="290830"/>
          </a:xfrm>
          <a:prstGeom prst="rect">
            <a:avLst/>
          </a:prstGeom>
          <a:solidFill>
            <a:srgbClr val="78ACB3">
              <a:alpha val="75000"/>
            </a:srgbClr>
          </a:solidFill>
        </p:spPr>
        <p:txBody>
          <a:bodyPr vert="horz" wrap="square" lIns="0" tIns="0" rIns="0" bIns="0" rtlCol="0">
            <a:spAutoFit/>
          </a:bodyPr>
          <a:lstStyle/>
          <a:p>
            <a:pPr marL="61594">
              <a:lnSpc>
                <a:spcPct val="100000"/>
              </a:lnSpc>
            </a:pPr>
            <a:r>
              <a:rPr lang="tr-TR" sz="1850" b="1" spc="95" dirty="0">
                <a:solidFill>
                  <a:srgbClr val="FFFFFF"/>
                </a:solidFill>
                <a:latin typeface="Trebuchet MS"/>
                <a:cs typeface="Trebuchet MS"/>
              </a:rPr>
              <a:t>Sayfa64</a:t>
            </a:r>
            <a:endParaRPr sz="1850" dirty="0">
              <a:latin typeface="Trebuchet MS"/>
              <a:cs typeface="Trebuchet MS"/>
            </a:endParaRPr>
          </a:p>
        </p:txBody>
      </p:sp>
      <p:pic>
        <p:nvPicPr>
          <p:cNvPr id="3" name="Resim 2" descr="metin, insan yüzü, adam, insan, poster içeren bir resim&#10;&#10;Yapay zeka tarafından oluşturulmuş içerik yanlış olabilir.">
            <a:extLst>
              <a:ext uri="{FF2B5EF4-FFF2-40B4-BE49-F238E27FC236}">
                <a16:creationId xmlns:a16="http://schemas.microsoft.com/office/drawing/2014/main" id="{5B3AC4D1-A3D8-F47E-3F2A-DC1CBDAB9201}"/>
              </a:ext>
            </a:extLst>
          </p:cNvPr>
          <p:cNvPicPr>
            <a:picLocks noChangeAspect="1"/>
          </p:cNvPicPr>
          <p:nvPr/>
        </p:nvPicPr>
        <p:blipFill>
          <a:blip r:embed="rId3"/>
          <a:stretch>
            <a:fillRect/>
          </a:stretch>
        </p:blipFill>
        <p:spPr>
          <a:xfrm>
            <a:off x="3090782" y="2095327"/>
            <a:ext cx="1699602" cy="2432968"/>
          </a:xfrm>
          <a:prstGeom prst="rect">
            <a:avLst/>
          </a:prstGeom>
        </p:spPr>
      </p:pic>
      <p:pic>
        <p:nvPicPr>
          <p:cNvPr id="5" name="Resim 4" descr="insan yüzü, metin, kişi, şahıs, giyim içeren bir resim&#10;&#10;Yapay zeka tarafından oluşturulmuş içerik yanlış olabilir.">
            <a:extLst>
              <a:ext uri="{FF2B5EF4-FFF2-40B4-BE49-F238E27FC236}">
                <a16:creationId xmlns:a16="http://schemas.microsoft.com/office/drawing/2014/main" id="{EF463254-FE87-4568-4497-E78D764D6C49}"/>
              </a:ext>
            </a:extLst>
          </p:cNvPr>
          <p:cNvPicPr>
            <a:picLocks noChangeAspect="1"/>
          </p:cNvPicPr>
          <p:nvPr/>
        </p:nvPicPr>
        <p:blipFill>
          <a:blip r:embed="rId4"/>
          <a:stretch>
            <a:fillRect/>
          </a:stretch>
        </p:blipFill>
        <p:spPr>
          <a:xfrm>
            <a:off x="3087370" y="5063529"/>
            <a:ext cx="1749967" cy="2490200"/>
          </a:xfrm>
          <a:prstGeom prst="rect">
            <a:avLst/>
          </a:prstGeom>
        </p:spPr>
      </p:pic>
      <p:sp>
        <p:nvSpPr>
          <p:cNvPr id="6" name="object 32">
            <a:extLst>
              <a:ext uri="{FF2B5EF4-FFF2-40B4-BE49-F238E27FC236}">
                <a16:creationId xmlns:a16="http://schemas.microsoft.com/office/drawing/2014/main" id="{60198254-E85C-CDA4-3403-9C5BA8C9F81B}"/>
              </a:ext>
            </a:extLst>
          </p:cNvPr>
          <p:cNvSpPr txBox="1"/>
          <p:nvPr/>
        </p:nvSpPr>
        <p:spPr>
          <a:xfrm>
            <a:off x="3088986" y="4775239"/>
            <a:ext cx="1148080" cy="290830"/>
          </a:xfrm>
          <a:prstGeom prst="rect">
            <a:avLst/>
          </a:prstGeom>
          <a:solidFill>
            <a:srgbClr val="C00000">
              <a:alpha val="75000"/>
            </a:srgbClr>
          </a:solidFill>
        </p:spPr>
        <p:txBody>
          <a:bodyPr vert="horz" wrap="square" lIns="0" tIns="0" rIns="0" bIns="0" rtlCol="0">
            <a:spAutoFit/>
          </a:bodyPr>
          <a:lstStyle/>
          <a:p>
            <a:pPr marL="61594">
              <a:lnSpc>
                <a:spcPct val="100000"/>
              </a:lnSpc>
            </a:pPr>
            <a:r>
              <a:rPr lang="tr-TR" sz="1850" b="1" spc="95" dirty="0">
                <a:solidFill>
                  <a:srgbClr val="FFFFFF"/>
                </a:solidFill>
                <a:latin typeface="Trebuchet MS"/>
                <a:cs typeface="Trebuchet MS"/>
              </a:rPr>
              <a:t>Sayfa18</a:t>
            </a:r>
            <a:endParaRPr sz="1850" dirty="0">
              <a:latin typeface="Trebuchet MS"/>
              <a:cs typeface="Trebuchet MS"/>
            </a:endParaRPr>
          </a:p>
        </p:txBody>
      </p:sp>
      <p:pic>
        <p:nvPicPr>
          <p:cNvPr id="9" name="Resim 8" descr="kişi, şahıs, insan yüzü, giyim, kahve fincanı içeren bir resim&#10;&#10;Yapay zeka tarafından oluşturulmuş içerik yanlış olabilir.">
            <a:extLst>
              <a:ext uri="{FF2B5EF4-FFF2-40B4-BE49-F238E27FC236}">
                <a16:creationId xmlns:a16="http://schemas.microsoft.com/office/drawing/2014/main" id="{1F351B83-BCF1-E63E-0302-333B0CBFC17F}"/>
              </a:ext>
            </a:extLst>
          </p:cNvPr>
          <p:cNvPicPr>
            <a:picLocks noChangeAspect="1"/>
          </p:cNvPicPr>
          <p:nvPr/>
        </p:nvPicPr>
        <p:blipFill>
          <a:blip r:embed="rId5"/>
          <a:stretch>
            <a:fillRect/>
          </a:stretch>
        </p:blipFill>
        <p:spPr>
          <a:xfrm>
            <a:off x="3104403" y="8044782"/>
            <a:ext cx="1749966" cy="2215451"/>
          </a:xfrm>
          <a:prstGeom prst="rect">
            <a:avLst/>
          </a:prstGeom>
        </p:spPr>
      </p:pic>
      <p:pic>
        <p:nvPicPr>
          <p:cNvPr id="25" name="Resim 24" descr="metin, sanat, poster, heykel içeren bir resim&#10;&#10;Yapay zeka tarafından oluşturulmuş içerik yanlış olabilir.">
            <a:extLst>
              <a:ext uri="{FF2B5EF4-FFF2-40B4-BE49-F238E27FC236}">
                <a16:creationId xmlns:a16="http://schemas.microsoft.com/office/drawing/2014/main" id="{D7A7AA06-F96F-964F-7F15-F2B88C36D8F2}"/>
              </a:ext>
            </a:extLst>
          </p:cNvPr>
          <p:cNvPicPr>
            <a:picLocks noChangeAspect="1"/>
          </p:cNvPicPr>
          <p:nvPr/>
        </p:nvPicPr>
        <p:blipFill>
          <a:blip r:embed="rId6"/>
          <a:stretch>
            <a:fillRect/>
          </a:stretch>
        </p:blipFill>
        <p:spPr>
          <a:xfrm>
            <a:off x="5688660" y="1809013"/>
            <a:ext cx="1867839" cy="2414331"/>
          </a:xfrm>
          <a:prstGeom prst="rect">
            <a:avLst/>
          </a:prstGeom>
        </p:spPr>
      </p:pic>
      <p:pic>
        <p:nvPicPr>
          <p:cNvPr id="29" name="Resim 28" descr="metin, yazı tipi içeren bir resim&#10;&#10;Yapay zeka tarafından oluşturulmuş içerik yanlış olabilir.">
            <a:extLst>
              <a:ext uri="{FF2B5EF4-FFF2-40B4-BE49-F238E27FC236}">
                <a16:creationId xmlns:a16="http://schemas.microsoft.com/office/drawing/2014/main" id="{CBF441A3-F3C0-31E6-1F8F-F926A71046FF}"/>
              </a:ext>
            </a:extLst>
          </p:cNvPr>
          <p:cNvPicPr>
            <a:picLocks noChangeAspect="1"/>
          </p:cNvPicPr>
          <p:nvPr/>
        </p:nvPicPr>
        <p:blipFill>
          <a:blip r:embed="rId7"/>
          <a:stretch>
            <a:fillRect/>
          </a:stretch>
        </p:blipFill>
        <p:spPr>
          <a:xfrm>
            <a:off x="4768850" y="4250337"/>
            <a:ext cx="1430019" cy="2027815"/>
          </a:xfrm>
          <a:prstGeom prst="rect">
            <a:avLst/>
          </a:prstGeom>
        </p:spPr>
      </p:pic>
      <p:sp>
        <p:nvSpPr>
          <p:cNvPr id="30" name="object 32">
            <a:extLst>
              <a:ext uri="{FF2B5EF4-FFF2-40B4-BE49-F238E27FC236}">
                <a16:creationId xmlns:a16="http://schemas.microsoft.com/office/drawing/2014/main" id="{E50AC197-1E25-9891-1AD8-B72C9A7AD627}"/>
              </a:ext>
            </a:extLst>
          </p:cNvPr>
          <p:cNvSpPr txBox="1"/>
          <p:nvPr/>
        </p:nvSpPr>
        <p:spPr>
          <a:xfrm rot="16200000">
            <a:off x="5561762" y="4860452"/>
            <a:ext cx="1558908" cy="284693"/>
          </a:xfrm>
          <a:prstGeom prst="rect">
            <a:avLst/>
          </a:prstGeom>
          <a:solidFill>
            <a:srgbClr val="9C8778">
              <a:alpha val="75000"/>
            </a:srgbClr>
          </a:solidFill>
        </p:spPr>
        <p:txBody>
          <a:bodyPr vert="horz" wrap="square" lIns="0" tIns="0" rIns="0" bIns="0" rtlCol="0">
            <a:spAutoFit/>
          </a:bodyPr>
          <a:lstStyle/>
          <a:p>
            <a:pPr marL="61594">
              <a:lnSpc>
                <a:spcPct val="100000"/>
              </a:lnSpc>
            </a:pPr>
            <a:r>
              <a:rPr lang="tr-TR" sz="1850" b="1" spc="95" dirty="0">
                <a:solidFill>
                  <a:srgbClr val="FFFFFF"/>
                </a:solidFill>
                <a:latin typeface="Trebuchet MS"/>
                <a:cs typeface="Trebuchet MS"/>
              </a:rPr>
              <a:t>Sayfa52</a:t>
            </a:r>
            <a:endParaRPr sz="1850" dirty="0">
              <a:latin typeface="Trebuchet MS"/>
              <a:cs typeface="Trebuchet MS"/>
            </a:endParaRPr>
          </a:p>
        </p:txBody>
      </p:sp>
      <p:pic>
        <p:nvPicPr>
          <p:cNvPr id="33" name="Resim 32" descr="su, sanat içeren bir resim&#10;&#10;Yapay zeka tarafından oluşturulmuş içerik yanlış olabilir.">
            <a:extLst>
              <a:ext uri="{FF2B5EF4-FFF2-40B4-BE49-F238E27FC236}">
                <a16:creationId xmlns:a16="http://schemas.microsoft.com/office/drawing/2014/main" id="{7587793E-3C54-B8A2-2E6F-88F0FEBA1E71}"/>
              </a:ext>
            </a:extLst>
          </p:cNvPr>
          <p:cNvPicPr>
            <a:picLocks noChangeAspect="1"/>
          </p:cNvPicPr>
          <p:nvPr/>
        </p:nvPicPr>
        <p:blipFill>
          <a:blip r:embed="rId8"/>
          <a:stretch>
            <a:fillRect/>
          </a:stretch>
        </p:blipFill>
        <p:spPr>
          <a:xfrm>
            <a:off x="6135537" y="6177817"/>
            <a:ext cx="1420963" cy="1912083"/>
          </a:xfrm>
          <a:prstGeom prst="rect">
            <a:avLst/>
          </a:prstGeom>
        </p:spPr>
      </p:pic>
      <p:sp>
        <p:nvSpPr>
          <p:cNvPr id="34" name="object 32">
            <a:extLst>
              <a:ext uri="{FF2B5EF4-FFF2-40B4-BE49-F238E27FC236}">
                <a16:creationId xmlns:a16="http://schemas.microsoft.com/office/drawing/2014/main" id="{4675C8FA-7828-A46A-0763-71439D75F9B3}"/>
              </a:ext>
            </a:extLst>
          </p:cNvPr>
          <p:cNvSpPr txBox="1"/>
          <p:nvPr/>
        </p:nvSpPr>
        <p:spPr>
          <a:xfrm rot="16200000">
            <a:off x="5277068" y="6898208"/>
            <a:ext cx="1558908" cy="284693"/>
          </a:xfrm>
          <a:prstGeom prst="rect">
            <a:avLst/>
          </a:prstGeom>
          <a:solidFill>
            <a:srgbClr val="A57E48"/>
          </a:solidFill>
        </p:spPr>
        <p:txBody>
          <a:bodyPr vert="horz" wrap="square" lIns="0" tIns="0" rIns="0" bIns="0" rtlCol="0">
            <a:spAutoFit/>
          </a:bodyPr>
          <a:lstStyle/>
          <a:p>
            <a:pPr marL="61594">
              <a:lnSpc>
                <a:spcPct val="100000"/>
              </a:lnSpc>
            </a:pPr>
            <a:r>
              <a:rPr lang="tr-TR" sz="1850" b="1" spc="95" dirty="0">
                <a:solidFill>
                  <a:srgbClr val="FFFFFF"/>
                </a:solidFill>
                <a:latin typeface="Trebuchet MS"/>
                <a:cs typeface="Trebuchet MS"/>
              </a:rPr>
              <a:t>Sayfa54</a:t>
            </a:r>
            <a:endParaRPr sz="1850" dirty="0">
              <a:latin typeface="Trebuchet MS"/>
              <a:cs typeface="Trebuchet MS"/>
            </a:endParaRPr>
          </a:p>
        </p:txBody>
      </p:sp>
      <p:pic>
        <p:nvPicPr>
          <p:cNvPr id="36" name="Resim 35" descr="metin, ekran görüntüsü içeren bir resim&#10;&#10;Yapay zeka tarafından oluşturulmuş içerik yanlış olabilir.">
            <a:extLst>
              <a:ext uri="{FF2B5EF4-FFF2-40B4-BE49-F238E27FC236}">
                <a16:creationId xmlns:a16="http://schemas.microsoft.com/office/drawing/2014/main" id="{ABDCC13F-37E5-1CFB-C197-C0624FD55B2B}"/>
              </a:ext>
            </a:extLst>
          </p:cNvPr>
          <p:cNvPicPr>
            <a:picLocks noChangeAspect="1"/>
          </p:cNvPicPr>
          <p:nvPr/>
        </p:nvPicPr>
        <p:blipFill>
          <a:blip r:embed="rId9"/>
          <a:stretch>
            <a:fillRect/>
          </a:stretch>
        </p:blipFill>
        <p:spPr>
          <a:xfrm>
            <a:off x="4884725" y="8084335"/>
            <a:ext cx="1494714" cy="219760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C4672A-53B7-9683-C319-FC42A2F24BE7}"/>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F1D9A92-D55E-10AB-4318-3EBFF681B893}"/>
              </a:ext>
            </a:extLst>
          </p:cNvPr>
          <p:cNvPicPr/>
          <p:nvPr/>
        </p:nvPicPr>
        <p:blipFill>
          <a:blip r:embed="rId3">
            <a:alphaModFix amt="40000"/>
            <a:extLst>
              <a:ext uri="{BEBA8EAE-BF5A-486C-A8C5-ECC9F3942E4B}">
                <a14:imgProps xmlns:a14="http://schemas.microsoft.com/office/drawing/2010/main">
                  <a14:imgLayer r:embed="rId4">
                    <a14:imgEffect>
                      <a14:colorTemperature colorTemp="5400"/>
                    </a14:imgEffect>
                    <a14:imgEffect>
                      <a14:saturation sat="90000"/>
                    </a14:imgEffect>
                  </a14:imgLayer>
                </a14:imgProps>
              </a:ext>
              <a:ext uri="{28A0092B-C50C-407E-A947-70E740481C1C}">
                <a14:useLocalDpi xmlns:a14="http://schemas.microsoft.com/office/drawing/2010/main" val="0"/>
              </a:ext>
            </a:extLst>
          </a:blip>
          <a:srcRect t="2829" b="2829"/>
          <a:stretch/>
        </p:blipFill>
        <p:spPr>
          <a:xfrm>
            <a:off x="0" y="0"/>
            <a:ext cx="7556500" cy="10693400"/>
          </a:xfrm>
          <a:prstGeom prst="rect">
            <a:avLst/>
          </a:prstGeom>
          <a:effectLst>
            <a:softEdge rad="101600"/>
          </a:effectLst>
        </p:spPr>
      </p:pic>
      <p:sp>
        <p:nvSpPr>
          <p:cNvPr id="6" name="object 6">
            <a:extLst>
              <a:ext uri="{FF2B5EF4-FFF2-40B4-BE49-F238E27FC236}">
                <a16:creationId xmlns:a16="http://schemas.microsoft.com/office/drawing/2014/main" id="{61BD3EB5-9FCB-2552-3D51-E0C63E4C158C}"/>
              </a:ext>
            </a:extLst>
          </p:cNvPr>
          <p:cNvSpPr txBox="1"/>
          <p:nvPr/>
        </p:nvSpPr>
        <p:spPr>
          <a:xfrm>
            <a:off x="684402" y="828378"/>
            <a:ext cx="1947545" cy="8675452"/>
          </a:xfrm>
          <a:prstGeom prst="rect">
            <a:avLst/>
          </a:prstGeom>
        </p:spPr>
        <p:txBody>
          <a:bodyPr vert="horz" wrap="square" lIns="0" tIns="3810" rIns="0" bIns="0" rtlCol="0">
            <a:spAutoFit/>
          </a:bodyPr>
          <a:lstStyle/>
          <a:p>
            <a:pPr algn="just"/>
            <a:r>
              <a:rPr lang="tr-TR" sz="1150" dirty="0">
                <a:latin typeface="Times New Roman" panose="02020603050405020304" pitchFamily="18" charset="0"/>
                <a:cs typeface="Times New Roman" panose="02020603050405020304" pitchFamily="18" charset="0"/>
              </a:rPr>
              <a:t>Fakat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iksiri içtiği için ölmez; yalnızca ikiye ayrılır ve iki ayrı varlık olarak yaşamaya devam eder: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Baş kısmı</a:t>
            </a:r>
          </a:p>
          <a:p>
            <a:pPr algn="just"/>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Gövde kısmı</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err="1">
                <a:latin typeface="Times New Roman" panose="02020603050405020304" pitchFamily="18" charset="0"/>
                <a:cs typeface="Times New Roman" panose="02020603050405020304" pitchFamily="18" charset="0"/>
              </a:rPr>
              <a:t>Rahu’nun</a:t>
            </a:r>
            <a:r>
              <a:rPr lang="tr-TR" sz="1150" dirty="0">
                <a:latin typeface="Times New Roman" panose="02020603050405020304" pitchFamily="18" charset="0"/>
                <a:cs typeface="Times New Roman" panose="02020603050405020304" pitchFamily="18" charset="0"/>
              </a:rPr>
              <a:t> iksiri mideye ulaştıramaması, onun hırslı, doyumsuz ve bitmeyen arzularla dolu doğasını simgeler.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ise iksiri taşımasına rağmen kafası (bilinci) olmadığından aydınlan-</a:t>
            </a:r>
            <a:r>
              <a:rPr lang="tr-TR" sz="1150" dirty="0" err="1">
                <a:latin typeface="Times New Roman" panose="02020603050405020304" pitchFamily="18" charset="0"/>
                <a:cs typeface="Times New Roman" panose="02020603050405020304" pitchFamily="18" charset="0"/>
              </a:rPr>
              <a:t>mışlığının</a:t>
            </a:r>
            <a:r>
              <a:rPr lang="tr-TR" sz="1150" dirty="0">
                <a:latin typeface="Times New Roman" panose="02020603050405020304" pitchFamily="18" charset="0"/>
                <a:cs typeface="Times New Roman" panose="02020603050405020304" pitchFamily="18" charset="0"/>
              </a:rPr>
              <a:t> farkında değildir; bu yüzden dünyevi arzulardan uzak, saf bir ruhsal enerji olarak bilinir.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Göksel Öç ve Tutulmalar</a:t>
            </a:r>
          </a:p>
          <a:p>
            <a:pPr algn="just"/>
            <a:endParaRPr lang="tr-TR" sz="1150" b="1"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Güneş ve Ay’ın onu ele vermesini unutmayan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yılın bazı dönemlerinde Güneş’i ve Ay’ı “yutarak” intikam </a:t>
            </a:r>
            <a:r>
              <a:rPr lang="tr-TR" sz="1150" dirty="0" err="1">
                <a:latin typeface="Times New Roman" panose="02020603050405020304" pitchFamily="18" charset="0"/>
                <a:cs typeface="Times New Roman" panose="02020603050405020304" pitchFamily="18" charset="0"/>
              </a:rPr>
              <a:t>alırlar.İnsanların</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gökyü-zünde</a:t>
            </a:r>
            <a:r>
              <a:rPr lang="tr-TR" sz="1150" dirty="0">
                <a:latin typeface="Times New Roman" panose="02020603050405020304" pitchFamily="18" charset="0"/>
                <a:cs typeface="Times New Roman" panose="02020603050405020304" pitchFamily="18" charset="0"/>
              </a:rPr>
              <a:t> gördüğü olay ise budur: Güneş ve Ay tutulmaları.</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Sembolik Anlamı</a:t>
            </a:r>
          </a:p>
          <a:p>
            <a:pPr algn="just"/>
            <a:r>
              <a:rPr lang="tr-TR" sz="1150" dirty="0">
                <a:latin typeface="Times New Roman" panose="02020603050405020304" pitchFamily="18" charset="0"/>
                <a:cs typeface="Times New Roman" panose="02020603050405020304" pitchFamily="18" charset="0"/>
              </a:rPr>
              <a:t>Bu mit yalnızca kozmik bir hikâye değildir; insanın içsel yolculuğunun da güçlü bir metaforudur:</a:t>
            </a:r>
          </a:p>
          <a:p>
            <a:pPr algn="just"/>
            <a:r>
              <a:rPr lang="tr-TR" sz="1150" dirty="0">
                <a:latin typeface="Times New Roman" panose="02020603050405020304" pitchFamily="18" charset="0"/>
                <a:cs typeface="Times New Roman" panose="02020603050405020304" pitchFamily="18" charset="0"/>
              </a:rPr>
              <a:t>● Okyanus: Bilinçaltı</a:t>
            </a:r>
          </a:p>
          <a:p>
            <a:pPr algn="just"/>
            <a:r>
              <a:rPr lang="tr-TR" sz="1150" dirty="0">
                <a:latin typeface="Times New Roman" panose="02020603050405020304" pitchFamily="18" charset="0"/>
                <a:cs typeface="Times New Roman" panose="02020603050405020304" pitchFamily="18" charset="0"/>
              </a:rPr>
              <a:t>● Çalkalanma: Arınma ve arayış</a:t>
            </a:r>
          </a:p>
          <a:p>
            <a:pPr algn="just"/>
            <a:r>
              <a:rPr lang="tr-TR" sz="1150" dirty="0">
                <a:latin typeface="Times New Roman" panose="02020603050405020304" pitchFamily="18" charset="0"/>
                <a:cs typeface="Times New Roman" panose="02020603050405020304" pitchFamily="18" charset="0"/>
              </a:rPr>
              <a:t>● Zehir: Ego ve gölge yön</a:t>
            </a:r>
          </a:p>
          <a:p>
            <a:pPr algn="just"/>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Amrita</a:t>
            </a:r>
            <a:r>
              <a:rPr lang="tr-TR" sz="1150" dirty="0">
                <a:latin typeface="Times New Roman" panose="02020603050405020304" pitchFamily="18" charset="0"/>
                <a:cs typeface="Times New Roman" panose="02020603050405020304" pitchFamily="18" charset="0"/>
              </a:rPr>
              <a:t>: Aydınlanma ve gerçek bilgi</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insanın karanlık ve aydınlık yanlarının kadim dengesini anlatır. Sonuç olarak şunu söyleyebiliriz ; </a:t>
            </a:r>
            <a:r>
              <a:rPr lang="tr-TR" sz="1150" dirty="0" err="1">
                <a:latin typeface="Times New Roman" panose="02020603050405020304" pitchFamily="18" charset="0"/>
                <a:cs typeface="Times New Roman" panose="02020603050405020304" pitchFamily="18" charset="0"/>
              </a:rPr>
              <a:t>Rahu</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Ketu</a:t>
            </a:r>
            <a:r>
              <a:rPr lang="tr-TR" sz="1150" dirty="0">
                <a:latin typeface="Times New Roman" panose="02020603050405020304" pitchFamily="18" charset="0"/>
                <a:cs typeface="Times New Roman" panose="02020603050405020304" pitchFamily="18" charset="0"/>
              </a:rPr>
              <a:t>, astrolojinin en mistik ve en etkili rehberlerindendir. Ya-</a:t>
            </a:r>
            <a:r>
              <a:rPr lang="tr-TR" sz="1150" dirty="0" err="1">
                <a:latin typeface="Times New Roman" panose="02020603050405020304" pitchFamily="18" charset="0"/>
                <a:cs typeface="Times New Roman" panose="02020603050405020304" pitchFamily="18" charset="0"/>
              </a:rPr>
              <a:t>şam</a:t>
            </a:r>
            <a:r>
              <a:rPr lang="tr-TR" sz="1150" dirty="0">
                <a:latin typeface="Times New Roman" panose="02020603050405020304" pitchFamily="18" charset="0"/>
                <a:cs typeface="Times New Roman" panose="02020603050405020304" pitchFamily="18" charset="0"/>
              </a:rPr>
              <a:t> yolculuğumuzdaki görün-</a:t>
            </a:r>
            <a:r>
              <a:rPr lang="tr-TR" sz="1150" dirty="0" err="1">
                <a:latin typeface="Times New Roman" panose="02020603050405020304" pitchFamily="18" charset="0"/>
                <a:cs typeface="Times New Roman" panose="02020603050405020304" pitchFamily="18" charset="0"/>
              </a:rPr>
              <a:t>mez</a:t>
            </a:r>
            <a:r>
              <a:rPr lang="tr-TR" sz="1150" dirty="0">
                <a:latin typeface="Times New Roman" panose="02020603050405020304" pitchFamily="18" charset="0"/>
                <a:cs typeface="Times New Roman" panose="02020603050405020304" pitchFamily="18" charset="0"/>
              </a:rPr>
              <a:t> dinamikleri anlama-</a:t>
            </a:r>
            <a:r>
              <a:rPr lang="tr-TR" sz="1150" dirty="0" err="1">
                <a:latin typeface="Times New Roman" panose="02020603050405020304" pitchFamily="18" charset="0"/>
                <a:cs typeface="Times New Roman" panose="02020603050405020304" pitchFamily="18" charset="0"/>
              </a:rPr>
              <a:t>mıza</a:t>
            </a:r>
            <a:r>
              <a:rPr lang="tr-TR" sz="1150" dirty="0">
                <a:latin typeface="Times New Roman" panose="02020603050405020304" pitchFamily="18" charset="0"/>
                <a:cs typeface="Times New Roman" panose="02020603050405020304" pitchFamily="18" charset="0"/>
              </a:rPr>
              <a:t> ışık tutar. Bu iki gölge nokta ; </a:t>
            </a:r>
          </a:p>
        </p:txBody>
      </p:sp>
      <p:sp>
        <p:nvSpPr>
          <p:cNvPr id="7" name="object 7">
            <a:extLst>
              <a:ext uri="{FF2B5EF4-FFF2-40B4-BE49-F238E27FC236}">
                <a16:creationId xmlns:a16="http://schemas.microsoft.com/office/drawing/2014/main" id="{6B7D3784-3415-566C-344D-7692B95BB220}"/>
              </a:ext>
            </a:extLst>
          </p:cNvPr>
          <p:cNvSpPr txBox="1"/>
          <p:nvPr/>
        </p:nvSpPr>
        <p:spPr>
          <a:xfrm>
            <a:off x="2863850" y="8470900"/>
            <a:ext cx="4191000" cy="897682"/>
          </a:xfrm>
          <a:prstGeom prst="rect">
            <a:avLst/>
          </a:prstGeom>
        </p:spPr>
        <p:txBody>
          <a:bodyPr vert="horz" wrap="square" lIns="0" tIns="12700" rIns="0" bIns="0" rtlCol="0">
            <a:spAutoFit/>
          </a:bodyPr>
          <a:lstStyle/>
          <a:p>
            <a:pPr algn="just"/>
            <a:r>
              <a:rPr lang="tr-TR" sz="1150" dirty="0" err="1">
                <a:latin typeface="Times New Roman" panose="02020603050405020304" pitchFamily="18" charset="0"/>
                <a:cs typeface="Times New Roman" panose="02020603050405020304" pitchFamily="18" charset="0"/>
              </a:rPr>
              <a:t>karmik</a:t>
            </a:r>
            <a:r>
              <a:rPr lang="tr-TR" sz="1150" dirty="0">
                <a:latin typeface="Times New Roman" panose="02020603050405020304" pitchFamily="18" charset="0"/>
                <a:cs typeface="Times New Roman" panose="02020603050405020304" pitchFamily="18" charset="0"/>
              </a:rPr>
              <a:t> borçlarımızı, ruhsal derslerimizi ve kaderimizin derin katmanlarını görünür kılar. Onları doğru okumak, geçmiş karmaları çözmenin ve geleceğe daha bilinçli adımlarla ilerlemenin anahtarıdır.</a:t>
            </a:r>
          </a:p>
          <a:p>
            <a:pPr algn="just"/>
            <a:r>
              <a:rPr lang="tr-TR" sz="1150" dirty="0">
                <a:latin typeface="Times New Roman" panose="02020603050405020304" pitchFamily="18" charset="0"/>
                <a:cs typeface="Times New Roman" panose="02020603050405020304" pitchFamily="18" charset="0"/>
              </a:rPr>
              <a:t>Bu iki gölge nokta, yalnızca astrolojik göstergeler değil; ruhsal uyanışın kapılarını aralayan kadim öğretmenlerdir.</a:t>
            </a:r>
          </a:p>
        </p:txBody>
      </p:sp>
      <p:sp>
        <p:nvSpPr>
          <p:cNvPr id="15" name="object 15">
            <a:extLst>
              <a:ext uri="{FF2B5EF4-FFF2-40B4-BE49-F238E27FC236}">
                <a16:creationId xmlns:a16="http://schemas.microsoft.com/office/drawing/2014/main" id="{DCD0756E-7A2A-834F-237D-F0491187646F}"/>
              </a:ext>
            </a:extLst>
          </p:cNvPr>
          <p:cNvSpPr txBox="1"/>
          <p:nvPr/>
        </p:nvSpPr>
        <p:spPr>
          <a:xfrm>
            <a:off x="530732" y="10160267"/>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30</a:t>
            </a:r>
            <a:endParaRPr sz="1100" dirty="0">
              <a:latin typeface="Arial"/>
              <a:cs typeface="Arial"/>
            </a:endParaRPr>
          </a:p>
        </p:txBody>
      </p:sp>
      <p:pic>
        <p:nvPicPr>
          <p:cNvPr id="16" name="object 16">
            <a:extLst>
              <a:ext uri="{FF2B5EF4-FFF2-40B4-BE49-F238E27FC236}">
                <a16:creationId xmlns:a16="http://schemas.microsoft.com/office/drawing/2014/main" id="{9447D2E4-668C-2351-395D-1080919CA59B}"/>
              </a:ext>
            </a:extLst>
          </p:cNvPr>
          <p:cNvPicPr/>
          <p:nvPr/>
        </p:nvPicPr>
        <p:blipFill>
          <a:blip r:embed="rId5" cstate="print"/>
          <a:stretch>
            <a:fillRect/>
          </a:stretch>
        </p:blipFill>
        <p:spPr>
          <a:xfrm>
            <a:off x="143999" y="142618"/>
            <a:ext cx="540403" cy="543142"/>
          </a:xfrm>
          <a:prstGeom prst="rect">
            <a:avLst/>
          </a:prstGeom>
        </p:spPr>
      </p:pic>
      <p:sp>
        <p:nvSpPr>
          <p:cNvPr id="10" name="object 13">
            <a:extLst>
              <a:ext uri="{FF2B5EF4-FFF2-40B4-BE49-F238E27FC236}">
                <a16:creationId xmlns:a16="http://schemas.microsoft.com/office/drawing/2014/main" id="{4A715DEF-23DA-C1BE-6BCD-21DDEA7CEDA1}"/>
              </a:ext>
            </a:extLst>
          </p:cNvPr>
          <p:cNvSpPr txBox="1"/>
          <p:nvPr/>
        </p:nvSpPr>
        <p:spPr>
          <a:xfrm>
            <a:off x="940941" y="10160267"/>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4" name="Resim 3">
            <a:extLst>
              <a:ext uri="{FF2B5EF4-FFF2-40B4-BE49-F238E27FC236}">
                <a16:creationId xmlns:a16="http://schemas.microsoft.com/office/drawing/2014/main" id="{EEE81C43-9C85-26F4-CED1-2EBB9ECA0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2580" y="828378"/>
            <a:ext cx="4268470" cy="7566322"/>
          </a:xfrm>
          <a:prstGeom prst="rect">
            <a:avLst/>
          </a:prstGeom>
        </p:spPr>
      </p:pic>
    </p:spTree>
    <p:extLst>
      <p:ext uri="{BB962C8B-B14F-4D97-AF65-F5344CB8AC3E}">
        <p14:creationId xmlns:p14="http://schemas.microsoft.com/office/powerpoint/2010/main" val="1378580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6A719-D560-9C63-0F87-6136B11C78D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080E267-BDA3-3AF4-F7A1-E013DC2D33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7556499" cy="10693400"/>
          </a:xfrm>
          <a:prstGeom prst="rect">
            <a:avLst/>
          </a:prstGeom>
          <a:solidFill>
            <a:srgbClr val="141212">
              <a:alpha val="47000"/>
            </a:srgbClr>
          </a:solidFill>
          <a:effectLst>
            <a:outerShdw blurRad="50800" dist="50800" dir="5400000" algn="ctr" rotWithShape="0">
              <a:schemeClr val="tx1"/>
            </a:outerShdw>
          </a:effectLst>
        </p:spPr>
      </p:pic>
      <p:pic>
        <p:nvPicPr>
          <p:cNvPr id="25" name="object 25">
            <a:extLst>
              <a:ext uri="{FF2B5EF4-FFF2-40B4-BE49-F238E27FC236}">
                <a16:creationId xmlns:a16="http://schemas.microsoft.com/office/drawing/2014/main" id="{FA49170F-8FF5-A74D-B87D-4219765E2CAD}"/>
              </a:ext>
            </a:extLst>
          </p:cNvPr>
          <p:cNvPicPr/>
          <p:nvPr/>
        </p:nvPicPr>
        <p:blipFill>
          <a:blip r:embed="rId3" cstate="print"/>
          <a:stretch>
            <a:fillRect/>
          </a:stretch>
        </p:blipFill>
        <p:spPr>
          <a:xfrm>
            <a:off x="6860845" y="165100"/>
            <a:ext cx="540410" cy="543153"/>
          </a:xfrm>
          <a:prstGeom prst="rect">
            <a:avLst/>
          </a:prstGeom>
        </p:spPr>
      </p:pic>
      <p:sp>
        <p:nvSpPr>
          <p:cNvPr id="4" name="Dikdörtgen 3">
            <a:extLst>
              <a:ext uri="{FF2B5EF4-FFF2-40B4-BE49-F238E27FC236}">
                <a16:creationId xmlns:a16="http://schemas.microsoft.com/office/drawing/2014/main" id="{75341AD3-F1B8-4068-9DCB-5EA82BCF1581}"/>
              </a:ext>
            </a:extLst>
          </p:cNvPr>
          <p:cNvSpPr/>
          <p:nvPr/>
        </p:nvSpPr>
        <p:spPr>
          <a:xfrm>
            <a:off x="958850" y="6413500"/>
            <a:ext cx="6172200" cy="1631216"/>
          </a:xfrm>
          <a:prstGeom prst="rect">
            <a:avLst/>
          </a:prstGeom>
          <a:solidFill>
            <a:schemeClr val="accent1">
              <a:lumMod val="75000"/>
              <a:alpha val="68000"/>
            </a:schemeClr>
          </a:solidFill>
          <a:scene3d>
            <a:camera prst="orthographicFront"/>
            <a:lightRig rig="threePt" dir="t"/>
          </a:scene3d>
          <a:sp3d>
            <a:bevelT w="190500" h="190500"/>
          </a:sp3d>
        </p:spPr>
        <p:txBody>
          <a:bodyPr wrap="square" lIns="91440" tIns="45720" rIns="91440" bIns="45720">
            <a:spAutoFit/>
          </a:bodyPr>
          <a:lstStyle/>
          <a:p>
            <a:pPr algn="ctr"/>
            <a:r>
              <a:rPr lang="tr-TR" sz="2000" dirty="0">
                <a:solidFill>
                  <a:srgbClr val="D39867"/>
                </a:solidFill>
                <a:latin typeface="Times New Roman" panose="02020603050405020304" pitchFamily="18" charset="0"/>
                <a:cs typeface="Times New Roman" panose="02020603050405020304" pitchFamily="18" charset="0"/>
              </a:rPr>
              <a:t>“</a:t>
            </a:r>
            <a:r>
              <a:rPr lang="tr-TR" sz="2000" dirty="0" err="1">
                <a:solidFill>
                  <a:srgbClr val="D39867"/>
                </a:solidFill>
                <a:latin typeface="Times New Roman" panose="02020603050405020304" pitchFamily="18" charset="0"/>
                <a:cs typeface="Times New Roman" panose="02020603050405020304" pitchFamily="18" charset="0"/>
              </a:rPr>
              <a:t>Rahu</a:t>
            </a:r>
            <a:r>
              <a:rPr lang="tr-TR" sz="2000" dirty="0">
                <a:solidFill>
                  <a:srgbClr val="D39867"/>
                </a:solidFill>
                <a:latin typeface="Times New Roman" panose="02020603050405020304" pitchFamily="18" charset="0"/>
                <a:cs typeface="Times New Roman" panose="02020603050405020304" pitchFamily="18" charset="0"/>
              </a:rPr>
              <a:t> arzuyla sınar, </a:t>
            </a:r>
            <a:r>
              <a:rPr lang="tr-TR" sz="2000" dirty="0" err="1">
                <a:solidFill>
                  <a:srgbClr val="D39867"/>
                </a:solidFill>
                <a:latin typeface="Times New Roman" panose="02020603050405020304" pitchFamily="18" charset="0"/>
                <a:cs typeface="Times New Roman" panose="02020603050405020304" pitchFamily="18" charset="0"/>
              </a:rPr>
              <a:t>Ketu</a:t>
            </a:r>
            <a:r>
              <a:rPr lang="tr-TR" sz="2000" dirty="0">
                <a:solidFill>
                  <a:srgbClr val="D39867"/>
                </a:solidFill>
                <a:latin typeface="Times New Roman" panose="02020603050405020304" pitchFamily="18" charset="0"/>
                <a:cs typeface="Times New Roman" panose="02020603050405020304" pitchFamily="18" charset="0"/>
              </a:rPr>
              <a:t> vazgeçişle öğretir; </a:t>
            </a:r>
          </a:p>
          <a:p>
            <a:pPr algn="ctr"/>
            <a:r>
              <a:rPr lang="tr-TR" sz="2000" dirty="0">
                <a:solidFill>
                  <a:srgbClr val="D39867"/>
                </a:solidFill>
                <a:latin typeface="Times New Roman" panose="02020603050405020304" pitchFamily="18" charset="0"/>
                <a:cs typeface="Times New Roman" panose="02020603050405020304" pitchFamily="18" charset="0"/>
              </a:rPr>
              <a:t>geçmişini bilmeyen geleceği yazamaz. </a:t>
            </a:r>
          </a:p>
          <a:p>
            <a:pPr algn="ctr"/>
            <a:r>
              <a:rPr lang="tr-TR" sz="2000" dirty="0">
                <a:solidFill>
                  <a:srgbClr val="D39867"/>
                </a:solidFill>
                <a:latin typeface="Times New Roman" panose="02020603050405020304" pitchFamily="18" charset="0"/>
                <a:cs typeface="Times New Roman" panose="02020603050405020304" pitchFamily="18" charset="0"/>
              </a:rPr>
              <a:t>Ve unutma kader, daima </a:t>
            </a:r>
          </a:p>
          <a:p>
            <a:pPr algn="ctr"/>
            <a:r>
              <a:rPr lang="tr-TR" sz="2000" dirty="0" err="1">
                <a:solidFill>
                  <a:srgbClr val="D39867"/>
                </a:solidFill>
                <a:latin typeface="Times New Roman" panose="02020603050405020304" pitchFamily="18" charset="0"/>
                <a:cs typeface="Times New Roman" panose="02020603050405020304" pitchFamily="18" charset="0"/>
              </a:rPr>
              <a:t>Rahu</a:t>
            </a:r>
            <a:r>
              <a:rPr lang="tr-TR" sz="2000" dirty="0">
                <a:solidFill>
                  <a:srgbClr val="D39867"/>
                </a:solidFill>
                <a:latin typeface="Times New Roman" panose="02020603050405020304" pitchFamily="18" charset="0"/>
                <a:cs typeface="Times New Roman" panose="02020603050405020304" pitchFamily="18" charset="0"/>
              </a:rPr>
              <a:t> ile </a:t>
            </a:r>
            <a:r>
              <a:rPr lang="tr-TR" sz="2000" dirty="0" err="1">
                <a:solidFill>
                  <a:srgbClr val="D39867"/>
                </a:solidFill>
                <a:latin typeface="Times New Roman" panose="02020603050405020304" pitchFamily="18" charset="0"/>
                <a:cs typeface="Times New Roman" panose="02020603050405020304" pitchFamily="18" charset="0"/>
              </a:rPr>
              <a:t>Ketu’nun</a:t>
            </a:r>
            <a:r>
              <a:rPr lang="tr-TR" sz="2000" dirty="0">
                <a:solidFill>
                  <a:srgbClr val="D39867"/>
                </a:solidFill>
                <a:latin typeface="Times New Roman" panose="02020603050405020304" pitchFamily="18" charset="0"/>
                <a:cs typeface="Times New Roman" panose="02020603050405020304" pitchFamily="18" charset="0"/>
              </a:rPr>
              <a:t> </a:t>
            </a:r>
          </a:p>
          <a:p>
            <a:pPr algn="ctr"/>
            <a:r>
              <a:rPr lang="tr-TR" sz="2000" dirty="0">
                <a:solidFill>
                  <a:srgbClr val="D39867"/>
                </a:solidFill>
                <a:latin typeface="Times New Roman" panose="02020603050405020304" pitchFamily="18" charset="0"/>
                <a:cs typeface="Times New Roman" panose="02020603050405020304" pitchFamily="18" charset="0"/>
              </a:rPr>
              <a:t>dengesinde şekillenecektir.”</a:t>
            </a:r>
            <a:endParaRPr lang="tr-TR" sz="2000" b="0" cap="none" spc="0" dirty="0">
              <a:ln w="0"/>
              <a:solidFill>
                <a:srgbClr val="D39867"/>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475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3090B"/>
        </a:solidFill>
        <a:effectLst/>
      </p:bgPr>
    </p:bg>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41589" y="422107"/>
            <a:ext cx="155155" cy="153390"/>
          </a:xfrm>
          <a:prstGeom prst="rect">
            <a:avLst/>
          </a:prstGeom>
        </p:spPr>
      </p:pic>
      <p:sp>
        <p:nvSpPr>
          <p:cNvPr id="4" name="object 4"/>
          <p:cNvSpPr txBox="1"/>
          <p:nvPr/>
        </p:nvSpPr>
        <p:spPr>
          <a:xfrm>
            <a:off x="9721850" y="1572260"/>
            <a:ext cx="2764790" cy="193040"/>
          </a:xfrm>
          <a:prstGeom prst="rect">
            <a:avLst/>
          </a:prstGeom>
        </p:spPr>
        <p:txBody>
          <a:bodyPr vert="horz" wrap="square" lIns="0" tIns="12700" rIns="0" bIns="0" rtlCol="0">
            <a:spAutoFit/>
          </a:bodyPr>
          <a:lstStyle/>
          <a:p>
            <a:pPr marL="12700">
              <a:lnSpc>
                <a:spcPct val="100000"/>
              </a:lnSpc>
              <a:spcBef>
                <a:spcPts val="100"/>
              </a:spcBef>
            </a:pPr>
            <a:r>
              <a:rPr sz="1100" spc="-35" dirty="0">
                <a:solidFill>
                  <a:srgbClr val="FFFFFF"/>
                </a:solidFill>
                <a:latin typeface="Arial"/>
                <a:cs typeface="Arial"/>
              </a:rPr>
              <a:t>TUĞÇE</a:t>
            </a:r>
            <a:r>
              <a:rPr sz="1100" spc="-40" dirty="0">
                <a:solidFill>
                  <a:srgbClr val="FFFFFF"/>
                </a:solidFill>
                <a:latin typeface="Arial"/>
                <a:cs typeface="Arial"/>
              </a:rPr>
              <a:t> </a:t>
            </a:r>
            <a:r>
              <a:rPr sz="1100" spc="-70" dirty="0">
                <a:solidFill>
                  <a:srgbClr val="FFFFFF"/>
                </a:solidFill>
                <a:latin typeface="Arial"/>
                <a:cs typeface="Arial"/>
              </a:rPr>
              <a:t>UZER</a:t>
            </a:r>
            <a:r>
              <a:rPr sz="1100" spc="-10" dirty="0">
                <a:solidFill>
                  <a:srgbClr val="FFFFFF"/>
                </a:solidFill>
                <a:latin typeface="Arial"/>
                <a:cs typeface="Arial"/>
              </a:rPr>
              <a:t> </a:t>
            </a:r>
            <a:r>
              <a:rPr sz="1100" spc="-40" dirty="0">
                <a:solidFill>
                  <a:srgbClr val="FFFFFF"/>
                </a:solidFill>
                <a:latin typeface="Arial"/>
                <a:cs typeface="Arial"/>
              </a:rPr>
              <a:t>ŞAR</a:t>
            </a:r>
            <a:r>
              <a:rPr sz="1100" spc="180" dirty="0">
                <a:solidFill>
                  <a:srgbClr val="FFFFFF"/>
                </a:solidFill>
                <a:latin typeface="Arial"/>
                <a:cs typeface="Arial"/>
              </a:rPr>
              <a:t> </a:t>
            </a:r>
            <a:r>
              <a:rPr sz="1100" spc="75" dirty="0">
                <a:solidFill>
                  <a:srgbClr val="FFFFFF"/>
                </a:solidFill>
                <a:latin typeface="Arial"/>
                <a:cs typeface="Arial"/>
              </a:rPr>
              <a:t>/</a:t>
            </a:r>
            <a:r>
              <a:rPr sz="1100" spc="-40" dirty="0">
                <a:solidFill>
                  <a:srgbClr val="FFFFFF"/>
                </a:solidFill>
                <a:latin typeface="Arial"/>
                <a:cs typeface="Arial"/>
              </a:rPr>
              <a:t> </a:t>
            </a:r>
            <a:r>
              <a:rPr sz="1100" spc="-50" dirty="0">
                <a:solidFill>
                  <a:srgbClr val="FFFFFF"/>
                </a:solidFill>
                <a:latin typeface="Arial"/>
                <a:cs typeface="Arial"/>
              </a:rPr>
              <a:t>EZOTERİK</a:t>
            </a:r>
            <a:r>
              <a:rPr sz="1100" spc="-25" dirty="0">
                <a:solidFill>
                  <a:srgbClr val="FFFFFF"/>
                </a:solidFill>
                <a:latin typeface="Arial"/>
                <a:cs typeface="Arial"/>
              </a:rPr>
              <a:t> ASTROLOG</a:t>
            </a:r>
            <a:endParaRPr sz="1100" dirty="0">
              <a:latin typeface="Arial"/>
              <a:cs typeface="Arial"/>
            </a:endParaRPr>
          </a:p>
        </p:txBody>
      </p:sp>
      <p:grpSp>
        <p:nvGrpSpPr>
          <p:cNvPr id="5" name="object 5"/>
          <p:cNvGrpSpPr/>
          <p:nvPr/>
        </p:nvGrpSpPr>
        <p:grpSpPr>
          <a:xfrm>
            <a:off x="719999" y="10096299"/>
            <a:ext cx="6840220" cy="371475"/>
            <a:chOff x="719999" y="10096299"/>
            <a:chExt cx="6840220" cy="371475"/>
          </a:xfrm>
        </p:grpSpPr>
        <p:pic>
          <p:nvPicPr>
            <p:cNvPr id="6" name="object 6"/>
            <p:cNvPicPr/>
            <p:nvPr/>
          </p:nvPicPr>
          <p:blipFill>
            <a:blip r:embed="rId3" cstate="print"/>
            <a:stretch>
              <a:fillRect/>
            </a:stretch>
          </p:blipFill>
          <p:spPr>
            <a:xfrm>
              <a:off x="719999" y="10211409"/>
              <a:ext cx="155155" cy="153390"/>
            </a:xfrm>
            <a:prstGeom prst="rect">
              <a:avLst/>
            </a:prstGeom>
          </p:spPr>
        </p:pic>
        <p:pic>
          <p:nvPicPr>
            <p:cNvPr id="7" name="object 7"/>
            <p:cNvPicPr/>
            <p:nvPr/>
          </p:nvPicPr>
          <p:blipFill>
            <a:blip r:embed="rId4" cstate="print"/>
            <a:stretch>
              <a:fillRect/>
            </a:stretch>
          </p:blipFill>
          <p:spPr>
            <a:xfrm>
              <a:off x="1179645" y="10096299"/>
              <a:ext cx="615984" cy="371387"/>
            </a:xfrm>
            <a:prstGeom prst="rect">
              <a:avLst/>
            </a:prstGeom>
          </p:spPr>
        </p:pic>
        <p:sp>
          <p:nvSpPr>
            <p:cNvPr id="8" name="object 8"/>
            <p:cNvSpPr/>
            <p:nvPr/>
          </p:nvSpPr>
          <p:spPr>
            <a:xfrm>
              <a:off x="1924400" y="10275594"/>
              <a:ext cx="5635625" cy="12700"/>
            </a:xfrm>
            <a:custGeom>
              <a:avLst/>
              <a:gdLst/>
              <a:ahLst/>
              <a:cxnLst/>
              <a:rect l="l" t="t" r="r" b="b"/>
              <a:pathLst>
                <a:path w="5635625" h="12700">
                  <a:moveTo>
                    <a:pt x="5635604" y="0"/>
                  </a:moveTo>
                  <a:lnTo>
                    <a:pt x="0" y="0"/>
                  </a:lnTo>
                  <a:lnTo>
                    <a:pt x="0" y="12699"/>
                  </a:lnTo>
                  <a:lnTo>
                    <a:pt x="5635604" y="12699"/>
                  </a:lnTo>
                  <a:lnTo>
                    <a:pt x="5635604" y="0"/>
                  </a:lnTo>
                  <a:close/>
                </a:path>
              </a:pathLst>
            </a:custGeom>
            <a:solidFill>
              <a:srgbClr val="231F20">
                <a:alpha val="75000"/>
              </a:srgbClr>
            </a:solidFill>
          </p:spPr>
          <p:txBody>
            <a:bodyPr wrap="square" lIns="0" tIns="0" rIns="0" bIns="0" rtlCol="0"/>
            <a:lstStyle/>
            <a:p>
              <a:endParaRPr/>
            </a:p>
          </p:txBody>
        </p:sp>
        <p:sp>
          <p:nvSpPr>
            <p:cNvPr id="9" name="object 9"/>
            <p:cNvSpPr/>
            <p:nvPr/>
          </p:nvSpPr>
          <p:spPr>
            <a:xfrm>
              <a:off x="1899005" y="10256545"/>
              <a:ext cx="50800" cy="50800"/>
            </a:xfrm>
            <a:custGeom>
              <a:avLst/>
              <a:gdLst/>
              <a:ahLst/>
              <a:cxnLst/>
              <a:rect l="l" t="t" r="r" b="b"/>
              <a:pathLst>
                <a:path w="50800" h="50800">
                  <a:moveTo>
                    <a:pt x="50800" y="0"/>
                  </a:moveTo>
                  <a:lnTo>
                    <a:pt x="0" y="0"/>
                  </a:lnTo>
                  <a:lnTo>
                    <a:pt x="0" y="50800"/>
                  </a:lnTo>
                  <a:lnTo>
                    <a:pt x="50800" y="50800"/>
                  </a:lnTo>
                  <a:lnTo>
                    <a:pt x="50800" y="0"/>
                  </a:lnTo>
                  <a:close/>
                </a:path>
              </a:pathLst>
            </a:custGeom>
            <a:solidFill>
              <a:srgbClr val="231F20">
                <a:alpha val="75000"/>
              </a:srgbClr>
            </a:solidFill>
          </p:spPr>
          <p:txBody>
            <a:bodyPr wrap="square" lIns="0" tIns="0" rIns="0" bIns="0" rtlCol="0"/>
            <a:lstStyle/>
            <a:p>
              <a:endParaRPr/>
            </a:p>
          </p:txBody>
        </p:sp>
      </p:grpSp>
      <p:sp>
        <p:nvSpPr>
          <p:cNvPr id="10" name="object 10"/>
          <p:cNvSpPr txBox="1"/>
          <p:nvPr/>
        </p:nvSpPr>
        <p:spPr>
          <a:xfrm>
            <a:off x="5418305" y="10315286"/>
            <a:ext cx="1434465"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231F20"/>
                </a:solidFill>
                <a:latin typeface="Arial"/>
                <a:cs typeface="Arial"/>
                <a:hlinkClick r:id="rId5"/>
              </a:rPr>
              <a:t>www.</a:t>
            </a:r>
            <a:r>
              <a:rPr sz="1100" spc="-10" dirty="0">
                <a:solidFill>
                  <a:srgbClr val="231F20"/>
                </a:solidFill>
                <a:latin typeface="Arial Black"/>
                <a:cs typeface="Arial Black"/>
                <a:hlinkClick r:id="rId5"/>
              </a:rPr>
              <a:t>thespirit</a:t>
            </a:r>
            <a:r>
              <a:rPr sz="1100" spc="-10" dirty="0">
                <a:solidFill>
                  <a:srgbClr val="231F20"/>
                </a:solidFill>
                <a:latin typeface="Arial"/>
                <a:cs typeface="Arial"/>
                <a:hlinkClick r:id="rId5"/>
              </a:rPr>
              <a:t>.com.tr</a:t>
            </a:r>
            <a:endParaRPr sz="1100">
              <a:latin typeface="Arial"/>
              <a:cs typeface="Arial"/>
            </a:endParaRPr>
          </a:p>
        </p:txBody>
      </p:sp>
      <p:sp>
        <p:nvSpPr>
          <p:cNvPr id="11" name="object 11"/>
          <p:cNvSpPr txBox="1"/>
          <p:nvPr/>
        </p:nvSpPr>
        <p:spPr>
          <a:xfrm>
            <a:off x="903499" y="10188092"/>
            <a:ext cx="190500" cy="193040"/>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28</a:t>
            </a:r>
            <a:endParaRPr sz="1100">
              <a:latin typeface="Arial"/>
              <a:cs typeface="Arial"/>
            </a:endParaRPr>
          </a:p>
        </p:txBody>
      </p:sp>
      <p:pic>
        <p:nvPicPr>
          <p:cNvPr id="12" name="object 12"/>
          <p:cNvPicPr/>
          <p:nvPr/>
        </p:nvPicPr>
        <p:blipFill>
          <a:blip r:embed="rId6" cstate="print"/>
          <a:stretch>
            <a:fillRect/>
          </a:stretch>
        </p:blipFill>
        <p:spPr>
          <a:xfrm>
            <a:off x="120650" y="150536"/>
            <a:ext cx="540403" cy="543142"/>
          </a:xfrm>
          <a:prstGeom prst="rect">
            <a:avLst/>
          </a:prstGeom>
        </p:spPr>
      </p:pic>
      <p:pic>
        <p:nvPicPr>
          <p:cNvPr id="15" name="Resim 14">
            <a:extLst>
              <a:ext uri="{FF2B5EF4-FFF2-40B4-BE49-F238E27FC236}">
                <a16:creationId xmlns:a16="http://schemas.microsoft.com/office/drawing/2014/main" id="{54BFCF53-5628-F792-5143-2E6282C08718}"/>
              </a:ext>
            </a:extLst>
          </p:cNvPr>
          <p:cNvPicPr>
            <a:picLocks noChangeAspect="1"/>
          </p:cNvPicPr>
          <p:nvPr/>
        </p:nvPicPr>
        <p:blipFill>
          <a:blip r:embed="rId7">
            <a:alphaModFix/>
            <a:extLst>
              <a:ext uri="{BEBA8EAE-BF5A-486C-A8C5-ECC9F3942E4B}">
                <a14:imgProps xmlns:a14="http://schemas.microsoft.com/office/drawing/2010/main">
                  <a14:imgLayer r:embed="rId8">
                    <a14:imgEffect>
                      <a14:sharpenSoften amount="20000"/>
                    </a14:imgEffect>
                    <a14:imgEffect>
                      <a14:brightnessContrast bright="5000" contrast="5000"/>
                    </a14:imgEffect>
                  </a14:imgLayer>
                </a14:imgProps>
              </a:ext>
              <a:ext uri="{28A0092B-C50C-407E-A947-70E740481C1C}">
                <a14:useLocalDpi xmlns:a14="http://schemas.microsoft.com/office/drawing/2010/main" val="0"/>
              </a:ext>
            </a:extLst>
          </a:blip>
          <a:srcRect/>
          <a:stretch/>
        </p:blipFill>
        <p:spPr>
          <a:xfrm>
            <a:off x="120650" y="-63500"/>
            <a:ext cx="7629568" cy="11366500"/>
          </a:xfrm>
          <a:prstGeom prst="rect">
            <a:avLst/>
          </a:prstGeom>
          <a:solidFill>
            <a:srgbClr val="BF2023"/>
          </a:solidFill>
          <a:ln>
            <a:noFill/>
          </a:ln>
          <a:effectLst>
            <a:outerShdw blurRad="50800" dist="50800" dir="5400000" algn="ctr" rotWithShape="0">
              <a:schemeClr val="tx1"/>
            </a:outerShdw>
            <a:softEdge rad="558800"/>
          </a:effectLst>
        </p:spPr>
      </p:pic>
      <p:sp>
        <p:nvSpPr>
          <p:cNvPr id="17" name="Dikdörtgen 16">
            <a:extLst>
              <a:ext uri="{FF2B5EF4-FFF2-40B4-BE49-F238E27FC236}">
                <a16:creationId xmlns:a16="http://schemas.microsoft.com/office/drawing/2014/main" id="{FC16E94B-2FA5-8136-01D8-6A1786D3CC50}"/>
              </a:ext>
            </a:extLst>
          </p:cNvPr>
          <p:cNvSpPr/>
          <p:nvPr/>
        </p:nvSpPr>
        <p:spPr>
          <a:xfrm>
            <a:off x="539750" y="7157163"/>
            <a:ext cx="3263900" cy="830997"/>
          </a:xfrm>
          <a:prstGeom prst="rect">
            <a:avLst/>
          </a:prstGeom>
          <a:solidFill>
            <a:srgbClr val="BF2020"/>
          </a:solidFill>
          <a:effectLst>
            <a:innerShdw blurRad="63500" dist="50800" dir="13500000">
              <a:prstClr val="black">
                <a:alpha val="62000"/>
              </a:prstClr>
            </a:innerShdw>
            <a:softEdge rad="419100"/>
          </a:effectLst>
        </p:spPr>
        <p:txBody>
          <a:bodyPr wrap="square" lIns="91440" tIns="45720" rIns="91440" bIns="45720">
            <a:spAutoFit/>
          </a:bodyPr>
          <a:lstStyle/>
          <a:p>
            <a:pPr algn="l"/>
            <a:endParaRPr lang="tr-TR" sz="4800" b="1" dirty="0">
              <a:ln w="0"/>
              <a:solidFill>
                <a:schemeClr val="accent6">
                  <a:lumMod val="60000"/>
                  <a:lumOff val="40000"/>
                </a:schemeClr>
              </a:solidFill>
              <a:effectLst>
                <a:outerShdw blurRad="38100" dist="38100" dir="2700000" algn="tl">
                  <a:srgbClr val="000000">
                    <a:alpha val="43137"/>
                  </a:srgbClr>
                </a:outerShdw>
              </a:effectLst>
              <a:latin typeface="Bahnschrift" panose="020B0502040204020203" pitchFamily="34" charset="0"/>
            </a:endParaRPr>
          </a:p>
        </p:txBody>
      </p:sp>
      <p:sp>
        <p:nvSpPr>
          <p:cNvPr id="18" name="object 4">
            <a:extLst>
              <a:ext uri="{FF2B5EF4-FFF2-40B4-BE49-F238E27FC236}">
                <a16:creationId xmlns:a16="http://schemas.microsoft.com/office/drawing/2014/main" id="{77567D50-1106-C871-430C-CB8258AD2357}"/>
              </a:ext>
            </a:extLst>
          </p:cNvPr>
          <p:cNvSpPr txBox="1"/>
          <p:nvPr/>
        </p:nvSpPr>
        <p:spPr>
          <a:xfrm>
            <a:off x="998749" y="386055"/>
            <a:ext cx="6019800" cy="182101"/>
          </a:xfrm>
          <a:prstGeom prst="rect">
            <a:avLst/>
          </a:prstGeom>
        </p:spPr>
        <p:txBody>
          <a:bodyPr vert="horz" wrap="square" lIns="0" tIns="12700" rIns="0" bIns="0" rtlCol="0">
            <a:spAutoFit/>
          </a:bodyPr>
          <a:lstStyle/>
          <a:p>
            <a:pPr marL="12700">
              <a:lnSpc>
                <a:spcPct val="100000"/>
              </a:lnSpc>
              <a:spcBef>
                <a:spcPts val="100"/>
              </a:spcBef>
            </a:pPr>
            <a:r>
              <a:rPr lang="tr-TR" sz="1100" dirty="0">
                <a:solidFill>
                  <a:schemeClr val="bg1"/>
                </a:solidFill>
                <a:latin typeface="Arial"/>
                <a:cs typeface="Arial"/>
              </a:rPr>
              <a:t>NİLGÜN KARACA &amp; EZOTERİK VE KARMA ASTROLOG  CHUTTA OF COSMOENERGETİCA</a:t>
            </a:r>
            <a:endParaRPr sz="1100" dirty="0">
              <a:solidFill>
                <a:schemeClr val="bg1"/>
              </a:solidFill>
              <a:latin typeface="Arial"/>
              <a:cs typeface="Arial"/>
            </a:endParaRPr>
          </a:p>
        </p:txBody>
      </p:sp>
      <p:sp>
        <p:nvSpPr>
          <p:cNvPr id="2" name="object 5" descr="$PPTXTitle">
            <a:extLst>
              <a:ext uri="{FF2B5EF4-FFF2-40B4-BE49-F238E27FC236}">
                <a16:creationId xmlns:a16="http://schemas.microsoft.com/office/drawing/2014/main" id="{5BF2A128-7C90-399D-080D-811B321C3121}"/>
              </a:ext>
            </a:extLst>
          </p:cNvPr>
          <p:cNvSpPr txBox="1">
            <a:spLocks/>
          </p:cNvSpPr>
          <p:nvPr/>
        </p:nvSpPr>
        <p:spPr>
          <a:xfrm>
            <a:off x="1339850" y="6489700"/>
            <a:ext cx="5368008" cy="847668"/>
          </a:xfrm>
          <a:prstGeom prst="rect">
            <a:avLst/>
          </a:prstGeom>
          <a:effectLst>
            <a:outerShdw blurRad="50800" dist="50800" dir="5400000" algn="ctr" rotWithShape="0">
              <a:schemeClr val="bg2">
                <a:lumMod val="90000"/>
              </a:schemeClr>
            </a:outerShdw>
          </a:effectLst>
        </p:spPr>
        <p:txBody>
          <a:bodyPr vert="wordArtVert" wrap="square" lIns="0" tIns="16510" rIns="0" bIns="0" rtlCol="0">
            <a:spAutoFit/>
          </a:bodyPr>
          <a:lstStyle>
            <a:lvl1pPr>
              <a:defRPr sz="8750" b="1" i="0">
                <a:solidFill>
                  <a:srgbClr val="FFF200"/>
                </a:solidFill>
                <a:latin typeface="Trebuchet MS"/>
                <a:ea typeface="+mj-ea"/>
                <a:cs typeface="Trebuchet MS"/>
              </a:defRPr>
            </a:lvl1pPr>
          </a:lstStyle>
          <a:p>
            <a:pPr algn="l"/>
            <a:r>
              <a:rPr lang="tr-TR" sz="5400" b="0" dirty="0">
                <a:ln w="0"/>
                <a:solidFill>
                  <a:srgbClr val="033242"/>
                </a:solidFill>
                <a:effectLst>
                  <a:glow>
                    <a:schemeClr val="accent1">
                      <a:alpha val="89000"/>
                    </a:schemeClr>
                  </a:glow>
                  <a:reflection blurRad="6350" stA="99000" dist="63500" dir="5400000" sy="-100000" algn="bl" rotWithShape="0"/>
                </a:effectLst>
                <a:latin typeface="Times New Roman" panose="02020603050405020304" pitchFamily="18" charset="0"/>
                <a:cs typeface="Times New Roman" panose="02020603050405020304" pitchFamily="18" charset="0"/>
              </a:rPr>
              <a:t>LİLİTH</a:t>
            </a:r>
            <a:r>
              <a:rPr lang="tr-TR" sz="5400" b="0" dirty="0">
                <a:ln w="0"/>
                <a:solidFill>
                  <a:srgbClr val="033242"/>
                </a:solidFill>
                <a:effectLst>
                  <a:glow rad="101600">
                    <a:schemeClr val="accent1">
                      <a:alpha val="67000"/>
                    </a:schemeClr>
                  </a:glow>
                </a:effectLst>
                <a:latin typeface="Times New Roman" panose="02020603050405020304" pitchFamily="18" charset="0"/>
                <a:cs typeface="Times New Roman" panose="02020603050405020304" pitchFamily="18" charset="0"/>
              </a:rPr>
              <a:t> </a:t>
            </a:r>
          </a:p>
        </p:txBody>
      </p:sp>
      <p:pic>
        <p:nvPicPr>
          <p:cNvPr id="14" name="Resim 13">
            <a:extLst>
              <a:ext uri="{FF2B5EF4-FFF2-40B4-BE49-F238E27FC236}">
                <a16:creationId xmlns:a16="http://schemas.microsoft.com/office/drawing/2014/main" id="{1101DF1B-A936-C943-349B-00E8D709E052}"/>
              </a:ext>
            </a:extLst>
          </p:cNvPr>
          <p:cNvPicPr>
            <a:picLocks noChangeAspect="1"/>
          </p:cNvPicPr>
          <p:nvPr/>
        </p:nvPicPr>
        <p:blipFill>
          <a:blip r:embed="rId9"/>
          <a:stretch>
            <a:fillRect/>
          </a:stretch>
        </p:blipFill>
        <p:spPr>
          <a:xfrm>
            <a:off x="741501" y="426917"/>
            <a:ext cx="176799" cy="176799"/>
          </a:xfrm>
          <a:prstGeom prst="rect">
            <a:avLst/>
          </a:prstGeom>
        </p:spPr>
      </p:pic>
      <p:sp>
        <p:nvSpPr>
          <p:cNvPr id="13" name="object 13">
            <a:extLst>
              <a:ext uri="{FF2B5EF4-FFF2-40B4-BE49-F238E27FC236}">
                <a16:creationId xmlns:a16="http://schemas.microsoft.com/office/drawing/2014/main" id="{665BF9FE-D3ED-0285-BAC4-6884D77092BA}"/>
              </a:ext>
            </a:extLst>
          </p:cNvPr>
          <p:cNvSpPr txBox="1"/>
          <p:nvPr/>
        </p:nvSpPr>
        <p:spPr>
          <a:xfrm>
            <a:off x="539750" y="10229705"/>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a:alphaModFix amt="43000"/>
            <a:extLst>
              <a:ext uri="{BEBA8EAE-BF5A-486C-A8C5-ECC9F3942E4B}">
                <a14:imgProps xmlns:a14="http://schemas.microsoft.com/office/drawing/2010/main">
                  <a14:imgLayer r:embed="rId4">
                    <a14:imgEffect>
                      <a14:sharpenSoften amount="39000"/>
                    </a14:imgEffect>
                  </a14:imgLayer>
                </a14:imgProps>
              </a:ext>
              <a:ext uri="{28A0092B-C50C-407E-A947-70E740481C1C}">
                <a14:useLocalDpi xmlns:a14="http://schemas.microsoft.com/office/drawing/2010/main" val="0"/>
              </a:ext>
            </a:extLst>
          </a:blip>
          <a:srcRect/>
          <a:stretch/>
        </p:blipFill>
        <p:spPr>
          <a:xfrm>
            <a:off x="189367" y="0"/>
            <a:ext cx="7367132" cy="10693400"/>
          </a:xfrm>
          <a:prstGeom prst="rect">
            <a:avLst/>
          </a:prstGeom>
          <a:effectLst>
            <a:softEdge rad="190500"/>
          </a:effectLst>
        </p:spPr>
      </p:pic>
      <p:sp>
        <p:nvSpPr>
          <p:cNvPr id="6" name="object 6"/>
          <p:cNvSpPr txBox="1"/>
          <p:nvPr/>
        </p:nvSpPr>
        <p:spPr>
          <a:xfrm>
            <a:off x="665552" y="889305"/>
            <a:ext cx="2045893" cy="9560309"/>
          </a:xfrm>
          <a:prstGeom prst="rect">
            <a:avLst/>
          </a:prstGeom>
        </p:spPr>
        <p:txBody>
          <a:bodyPr vert="horz" wrap="square" lIns="0" tIns="3810" rIns="0" bIns="0" rtlCol="0">
            <a:spAutoFit/>
          </a:bodyPr>
          <a:lstStyle/>
          <a:p>
            <a:pPr algn="just"/>
            <a:r>
              <a:rPr lang="tr-TR" sz="1150" b="1" dirty="0">
                <a:latin typeface="Times New Roman" panose="02020603050405020304" pitchFamily="18" charset="0"/>
                <a:cs typeface="Times New Roman" panose="02020603050405020304" pitchFamily="18" charset="0"/>
              </a:rPr>
              <a:t>LİLİTH</a:t>
            </a:r>
          </a:p>
          <a:p>
            <a:pPr algn="just"/>
            <a:r>
              <a:rPr lang="tr-TR" sz="1150" b="1" dirty="0" err="1">
                <a:latin typeface="Times New Roman" panose="02020603050405020304" pitchFamily="18" charset="0"/>
                <a:cs typeface="Times New Roman" panose="02020603050405020304" pitchFamily="18" charset="0"/>
              </a:rPr>
              <a:t>Psişemizdeki</a:t>
            </a:r>
            <a:r>
              <a:rPr lang="tr-TR" sz="1150" b="1" dirty="0">
                <a:latin typeface="Times New Roman" panose="02020603050405020304" pitchFamily="18" charset="0"/>
                <a:cs typeface="Times New Roman" panose="02020603050405020304" pitchFamily="18" charset="0"/>
              </a:rPr>
              <a:t> Karanlık Tanrıça</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Yılan, doğası gereği ne iyidir ne kötü.</a:t>
            </a:r>
          </a:p>
          <a:p>
            <a:pPr algn="just"/>
            <a:r>
              <a:rPr lang="tr-TR" sz="1150" dirty="0">
                <a:latin typeface="Times New Roman" panose="02020603050405020304" pitchFamily="18" charset="0"/>
                <a:cs typeface="Times New Roman" panose="02020603050405020304" pitchFamily="18" charset="0"/>
              </a:rPr>
              <a:t>O, bütünlüğün bilgisidir.</a:t>
            </a:r>
          </a:p>
          <a:p>
            <a:pPr algn="just"/>
            <a:r>
              <a:rPr lang="tr-TR" sz="1150" dirty="0">
                <a:latin typeface="Times New Roman" panose="02020603050405020304" pitchFamily="18" charset="0"/>
                <a:cs typeface="Times New Roman" panose="02020603050405020304" pitchFamily="18" charset="0"/>
              </a:rPr>
              <a:t>Şifa da ondadır, ölüm de;</a:t>
            </a:r>
          </a:p>
          <a:p>
            <a:pPr algn="just"/>
            <a:r>
              <a:rPr lang="tr-TR" sz="1150" dirty="0">
                <a:latin typeface="Times New Roman" panose="02020603050405020304" pitchFamily="18" charset="0"/>
                <a:cs typeface="Times New Roman" panose="02020603050405020304" pitchFamily="18" charset="0"/>
              </a:rPr>
              <a:t>çünkü hayat bölünemez.</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Başlangıçta özgürdür.</a:t>
            </a:r>
          </a:p>
          <a:p>
            <a:pPr algn="just"/>
            <a:r>
              <a:rPr lang="tr-TR" sz="1150" dirty="0">
                <a:latin typeface="Times New Roman" panose="02020603050405020304" pitchFamily="18" charset="0"/>
                <a:cs typeface="Times New Roman" panose="02020603050405020304" pitchFamily="18" charset="0"/>
              </a:rPr>
              <a:t>Kendi ritminde sürünür,</a:t>
            </a:r>
          </a:p>
          <a:p>
            <a:pPr algn="just"/>
            <a:r>
              <a:rPr lang="tr-TR" sz="1150" dirty="0">
                <a:latin typeface="Times New Roman" panose="02020603050405020304" pitchFamily="18" charset="0"/>
                <a:cs typeface="Times New Roman" panose="02020603050405020304" pitchFamily="18" charset="0"/>
              </a:rPr>
              <a:t>kendi döngüsünde kabuk değiş-</a:t>
            </a:r>
            <a:r>
              <a:rPr lang="tr-TR" sz="1150" dirty="0" err="1">
                <a:latin typeface="Times New Roman" panose="02020603050405020304" pitchFamily="18" charset="0"/>
                <a:cs typeface="Times New Roman" panose="02020603050405020304" pitchFamily="18" charset="0"/>
              </a:rPr>
              <a:t>tirir</a:t>
            </a:r>
            <a:r>
              <a:rPr lang="tr-TR" sz="1150" dirty="0">
                <a:latin typeface="Times New Roman" panose="02020603050405020304" pitchFamily="18" charset="0"/>
                <a:cs typeface="Times New Roman" panose="02020603050405020304" pitchFamily="18" charset="0"/>
              </a:rPr>
              <a:t>.</a:t>
            </a:r>
          </a:p>
          <a:p>
            <a:pPr algn="just"/>
            <a:r>
              <a:rPr lang="tr-TR" sz="1150" dirty="0">
                <a:latin typeface="Times New Roman" panose="02020603050405020304" pitchFamily="18" charset="0"/>
                <a:cs typeface="Times New Roman" panose="02020603050405020304" pitchFamily="18" charset="0"/>
              </a:rPr>
              <a:t>Ne saldırgandır ne uysal.</a:t>
            </a:r>
          </a:p>
          <a:p>
            <a:pPr algn="just"/>
            <a:r>
              <a:rPr lang="tr-TR" sz="1150" dirty="0">
                <a:latin typeface="Times New Roman" panose="02020603050405020304" pitchFamily="18" charset="0"/>
                <a:cs typeface="Times New Roman" panose="02020603050405020304" pitchFamily="18" charset="0"/>
              </a:rPr>
              <a:t>Sadece kendi doğasındadır.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Sonra yakalanır.</a:t>
            </a:r>
          </a:p>
          <a:p>
            <a:pPr algn="just"/>
            <a:r>
              <a:rPr lang="tr-TR" sz="1150" dirty="0">
                <a:latin typeface="Times New Roman" panose="02020603050405020304" pitchFamily="18" charset="0"/>
                <a:cs typeface="Times New Roman" panose="02020603050405020304" pitchFamily="18" charset="0"/>
              </a:rPr>
              <a:t>Bilgisi çalınmak istenir.</a:t>
            </a:r>
          </a:p>
          <a:p>
            <a:pPr algn="just"/>
            <a:r>
              <a:rPr lang="tr-TR" sz="1150" dirty="0">
                <a:latin typeface="Times New Roman" panose="02020603050405020304" pitchFamily="18" charset="0"/>
                <a:cs typeface="Times New Roman" panose="02020603050405020304" pitchFamily="18" charset="0"/>
              </a:rPr>
              <a:t>Zehri silah yapılır.</a:t>
            </a:r>
          </a:p>
          <a:p>
            <a:pPr algn="just"/>
            <a:r>
              <a:rPr lang="tr-TR" sz="1150" dirty="0">
                <a:latin typeface="Times New Roman" panose="02020603050405020304" pitchFamily="18" charset="0"/>
                <a:cs typeface="Times New Roman" panose="02020603050405020304" pitchFamily="18" charset="0"/>
              </a:rPr>
              <a:t>Bedeni teşhir edilir.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Yılanın sınırları ihlal edilir. Ve ihlal edilen her güç bir süre sonra kendini savunur. Yılan sokmaya başladığında sebebi unutup sonucu görmeyi seçen insan Onu tehlikeli ilan eder.</a:t>
            </a:r>
          </a:p>
          <a:p>
            <a:pPr algn="just"/>
            <a:r>
              <a:rPr lang="tr-TR" sz="1150" dirty="0">
                <a:latin typeface="Times New Roman" panose="02020603050405020304" pitchFamily="18" charset="0"/>
                <a:cs typeface="Times New Roman" panose="02020603050405020304" pitchFamily="18" charset="0"/>
              </a:rPr>
              <a:t>Ama gerçek şudur: Yılan karanlıklaşmamış; yaralanmıştır.</a:t>
            </a:r>
          </a:p>
          <a:p>
            <a:pPr algn="just"/>
            <a:r>
              <a:rPr lang="tr-TR" sz="1150" dirty="0">
                <a:latin typeface="Times New Roman" panose="02020603050405020304" pitchFamily="18" charset="0"/>
                <a:cs typeface="Times New Roman" panose="02020603050405020304" pitchFamily="18" charset="0"/>
              </a:rPr>
              <a:t>İşte karanlık tanrıçalar tam bu noktada görünür olur.</a:t>
            </a:r>
          </a:p>
          <a:p>
            <a:pPr algn="just"/>
            <a:r>
              <a:rPr lang="tr-TR" sz="1150" dirty="0">
                <a:latin typeface="Times New Roman" panose="02020603050405020304" pitchFamily="18" charset="0"/>
                <a:cs typeface="Times New Roman" panose="02020603050405020304" pitchFamily="18" charset="0"/>
              </a:rPr>
              <a:t>Onlar, yaralanmış gücün hafı-</a:t>
            </a:r>
            <a:r>
              <a:rPr lang="tr-TR" sz="1150" dirty="0" err="1">
                <a:latin typeface="Times New Roman" panose="02020603050405020304" pitchFamily="18" charset="0"/>
                <a:cs typeface="Times New Roman" panose="02020603050405020304" pitchFamily="18" charset="0"/>
              </a:rPr>
              <a:t>zasıdır</a:t>
            </a:r>
            <a:r>
              <a:rPr lang="tr-TR" sz="1150" dirty="0">
                <a:latin typeface="Times New Roman" panose="02020603050405020304" pitchFamily="18" charset="0"/>
                <a:cs typeface="Times New Roman" panose="02020603050405020304" pitchFamily="18" charset="0"/>
              </a:rPr>
              <a:t>, görmezden gelinen ger-</a:t>
            </a:r>
            <a:r>
              <a:rPr lang="tr-TR" sz="1150" dirty="0" err="1">
                <a:latin typeface="Times New Roman" panose="02020603050405020304" pitchFamily="18" charset="0"/>
                <a:cs typeface="Times New Roman" panose="02020603050405020304" pitchFamily="18" charset="0"/>
              </a:rPr>
              <a:t>çekliğin</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sesidir.Işık</a:t>
            </a:r>
            <a:r>
              <a:rPr lang="tr-TR" sz="1150" dirty="0">
                <a:latin typeface="Times New Roman" panose="02020603050405020304" pitchFamily="18" charset="0"/>
                <a:cs typeface="Times New Roman" panose="02020603050405020304" pitchFamily="18" charset="0"/>
              </a:rPr>
              <a:t> tanrıçaları </a:t>
            </a:r>
            <a:r>
              <a:rPr lang="tr-TR" sz="1150" dirty="0" err="1">
                <a:latin typeface="Times New Roman" panose="02020603050405020304" pitchFamily="18" charset="0"/>
                <a:cs typeface="Times New Roman" panose="02020603050405020304" pitchFamily="18" charset="0"/>
              </a:rPr>
              <a:t>dü</a:t>
            </a:r>
            <a:r>
              <a:rPr lang="tr-TR" sz="1150" dirty="0">
                <a:latin typeface="Times New Roman" panose="02020603050405020304" pitchFamily="18" charset="0"/>
                <a:cs typeface="Times New Roman" panose="02020603050405020304" pitchFamily="18" charset="0"/>
              </a:rPr>
              <a:t>-zeni anlatırken ,Karanlık tanrı-çalar hayatı anlatır.</a:t>
            </a:r>
          </a:p>
          <a:p>
            <a:pPr algn="just"/>
            <a:r>
              <a:rPr lang="tr-TR" sz="1150" dirty="0">
                <a:latin typeface="Times New Roman" panose="02020603050405020304" pitchFamily="18" charset="0"/>
                <a:cs typeface="Times New Roman" panose="02020603050405020304" pitchFamily="18" charset="0"/>
              </a:rPr>
              <a:t>Çünkü hayat sadece düzenden ibaret </a:t>
            </a:r>
            <a:r>
              <a:rPr lang="tr-TR" sz="1150" dirty="0" err="1">
                <a:latin typeface="Times New Roman" panose="02020603050405020304" pitchFamily="18" charset="0"/>
                <a:cs typeface="Times New Roman" panose="02020603050405020304" pitchFamily="18" charset="0"/>
              </a:rPr>
              <a:t>değildir;kan</a:t>
            </a:r>
            <a:r>
              <a:rPr lang="tr-TR" sz="1150" dirty="0">
                <a:latin typeface="Times New Roman" panose="02020603050405020304" pitchFamily="18" charset="0"/>
                <a:cs typeface="Times New Roman" panose="02020603050405020304" pitchFamily="18" charset="0"/>
              </a:rPr>
              <a:t> vardır, kayıp vardır, öfke vardır,</a:t>
            </a:r>
          </a:p>
          <a:p>
            <a:pPr algn="just"/>
            <a:r>
              <a:rPr lang="tr-TR" sz="1150" dirty="0">
                <a:latin typeface="Times New Roman" panose="02020603050405020304" pitchFamily="18" charset="0"/>
                <a:cs typeface="Times New Roman" panose="02020603050405020304" pitchFamily="18" charset="0"/>
              </a:rPr>
              <a:t>ve bütün bunların ortasında kadın bedeni vardır. Karanlık tanrıçalar kadın bedeninin toplumdan önceki bilgisini </a:t>
            </a:r>
            <a:r>
              <a:rPr lang="tr-TR" sz="1150" dirty="0" err="1">
                <a:latin typeface="Times New Roman" panose="02020603050405020304" pitchFamily="18" charset="0"/>
                <a:cs typeface="Times New Roman" panose="02020603050405020304" pitchFamily="18" charset="0"/>
              </a:rPr>
              <a:t>taşır.Karanlık</a:t>
            </a:r>
            <a:r>
              <a:rPr lang="tr-TR" sz="1150" dirty="0">
                <a:latin typeface="Times New Roman" panose="02020603050405020304" pitchFamily="18" charset="0"/>
                <a:cs typeface="Times New Roman" panose="02020603050405020304" pitchFamily="18" charset="0"/>
              </a:rPr>
              <a:t>; kontrol </a:t>
            </a:r>
            <a:r>
              <a:rPr lang="tr-TR" sz="1150" dirty="0" err="1">
                <a:latin typeface="Times New Roman" panose="02020603050405020304" pitchFamily="18" charset="0"/>
                <a:cs typeface="Times New Roman" panose="02020603050405020304" pitchFamily="18" charset="0"/>
              </a:rPr>
              <a:t>edilemeyen,öngörülemeyen,henüz</a:t>
            </a:r>
            <a:r>
              <a:rPr lang="tr-TR" sz="1150" dirty="0">
                <a:latin typeface="Times New Roman" panose="02020603050405020304" pitchFamily="18" charset="0"/>
                <a:cs typeface="Times New Roman" panose="02020603050405020304" pitchFamily="18" charset="0"/>
              </a:rPr>
              <a:t> bilinçle evcilleştirilmemiş olan demektir. Ayın evreleri de kadın bedeninin döngüsüyle uyumlu bir ritim taşır ve bu nedenle kadim kültürlerde Tanrıça anlayışının merkezinde yer almıştır. </a:t>
            </a:r>
          </a:p>
          <a:p>
            <a:pPr algn="just"/>
            <a:r>
              <a:rPr lang="tr-TR" sz="1150" dirty="0">
                <a:latin typeface="Times New Roman" panose="02020603050405020304" pitchFamily="18" charset="0"/>
                <a:cs typeface="Times New Roman" panose="02020603050405020304" pitchFamily="18" charset="0"/>
              </a:rPr>
              <a:t>Eski topluluklar, </a:t>
            </a:r>
            <a:r>
              <a:rPr lang="tr-TR" sz="1150" dirty="0" err="1">
                <a:latin typeface="Times New Roman" panose="02020603050405020304" pitchFamily="18" charset="0"/>
                <a:cs typeface="Times New Roman" panose="02020603050405020304" pitchFamily="18" charset="0"/>
              </a:rPr>
              <a:t>doğum,yaşam,ö-lüm</a:t>
            </a:r>
            <a:r>
              <a:rPr lang="tr-TR" sz="1150" dirty="0">
                <a:latin typeface="Times New Roman" panose="02020603050405020304" pitchFamily="18" charset="0"/>
                <a:cs typeface="Times New Roman" panose="02020603050405020304" pitchFamily="18" charset="0"/>
              </a:rPr>
              <a:t> döngüsünü Ay’ın değişi-</a:t>
            </a:r>
            <a:r>
              <a:rPr lang="tr-TR" sz="1150" dirty="0" err="1">
                <a:latin typeface="Times New Roman" panose="02020603050405020304" pitchFamily="18" charset="0"/>
                <a:cs typeface="Times New Roman" panose="02020603050405020304" pitchFamily="18" charset="0"/>
              </a:rPr>
              <a:t>minde</a:t>
            </a:r>
            <a:r>
              <a:rPr lang="tr-TR" sz="1150" dirty="0">
                <a:latin typeface="Times New Roman" panose="02020603050405020304" pitchFamily="18" charset="0"/>
                <a:cs typeface="Times New Roman" panose="02020603050405020304" pitchFamily="18" charset="0"/>
              </a:rPr>
              <a:t> görmüş ve bu süreci yöne-</a:t>
            </a:r>
          </a:p>
        </p:txBody>
      </p:sp>
      <p:sp>
        <p:nvSpPr>
          <p:cNvPr id="7" name="object 7"/>
          <p:cNvSpPr txBox="1"/>
          <p:nvPr/>
        </p:nvSpPr>
        <p:spPr>
          <a:xfrm>
            <a:off x="2807315" y="831274"/>
            <a:ext cx="1946275" cy="9392315"/>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ten gücü Büyük Tanrıça olarak anlamlandırmıştır.</a:t>
            </a:r>
          </a:p>
          <a:p>
            <a:pPr algn="just"/>
            <a:r>
              <a:rPr lang="tr-TR" sz="1150" dirty="0">
                <a:latin typeface="Times New Roman" panose="02020603050405020304" pitchFamily="18" charset="0"/>
                <a:cs typeface="Times New Roman" panose="02020603050405020304" pitchFamily="18" charset="0"/>
              </a:rPr>
              <a:t>Ay’ın  döngüsünün karanlık ev-</a:t>
            </a:r>
            <a:r>
              <a:rPr lang="tr-TR" sz="1150" dirty="0" err="1">
                <a:latin typeface="Times New Roman" panose="02020603050405020304" pitchFamily="18" charset="0"/>
                <a:cs typeface="Times New Roman" panose="02020603050405020304" pitchFamily="18" charset="0"/>
              </a:rPr>
              <a:t>resi</a:t>
            </a:r>
            <a:r>
              <a:rPr lang="tr-TR" sz="1150" dirty="0">
                <a:latin typeface="Times New Roman" panose="02020603050405020304" pitchFamily="18" charset="0"/>
                <a:cs typeface="Times New Roman" panose="02020603050405020304" pitchFamily="18" charset="0"/>
              </a:rPr>
              <a:t>; gözle seçilemeyen, aklın doğrusal mantığıyla kavrana-mayan alanları kapsar. Bu evre, döngünün bilinçdışı katman-</a:t>
            </a:r>
            <a:r>
              <a:rPr lang="tr-TR" sz="1150" dirty="0" err="1">
                <a:latin typeface="Times New Roman" panose="02020603050405020304" pitchFamily="18" charset="0"/>
                <a:cs typeface="Times New Roman" panose="02020603050405020304" pitchFamily="18" charset="0"/>
              </a:rPr>
              <a:t>larını</a:t>
            </a:r>
            <a:r>
              <a:rPr lang="tr-TR" sz="1150" dirty="0">
                <a:latin typeface="Times New Roman" panose="02020603050405020304" pitchFamily="18" charset="0"/>
                <a:cs typeface="Times New Roman" panose="02020603050405020304" pitchFamily="18" charset="0"/>
              </a:rPr>
              <a:t> taşır; söze dökülemeyen sezgileri, bastırılmış bilgiyi, he-</a:t>
            </a:r>
            <a:r>
              <a:rPr lang="tr-TR" sz="1150" dirty="0" err="1">
                <a:latin typeface="Times New Roman" panose="02020603050405020304" pitchFamily="18" charset="0"/>
                <a:cs typeface="Times New Roman" panose="02020603050405020304" pitchFamily="18" charset="0"/>
              </a:rPr>
              <a:t>nüz</a:t>
            </a:r>
            <a:r>
              <a:rPr lang="tr-TR" sz="1150" dirty="0">
                <a:latin typeface="Times New Roman" panose="02020603050405020304" pitchFamily="18" charset="0"/>
                <a:cs typeface="Times New Roman" panose="02020603050405020304" pitchFamily="18" charset="0"/>
              </a:rPr>
              <a:t> forma bürünmemiş potan-</a:t>
            </a:r>
            <a:r>
              <a:rPr lang="tr-TR" sz="1150" dirty="0" err="1">
                <a:latin typeface="Times New Roman" panose="02020603050405020304" pitchFamily="18" charset="0"/>
                <a:cs typeface="Times New Roman" panose="02020603050405020304" pitchFamily="18" charset="0"/>
              </a:rPr>
              <a:t>siyeli.Karanlık</a:t>
            </a:r>
            <a:r>
              <a:rPr lang="tr-TR" sz="1150" dirty="0">
                <a:latin typeface="Times New Roman" panose="02020603050405020304" pitchFamily="18" charset="0"/>
                <a:cs typeface="Times New Roman" panose="02020603050405020304" pitchFamily="18" charset="0"/>
              </a:rPr>
              <a:t>  olarak adlandı-</a:t>
            </a:r>
            <a:r>
              <a:rPr lang="tr-TR" sz="1150" dirty="0" err="1">
                <a:latin typeface="Times New Roman" panose="02020603050405020304" pitchFamily="18" charset="0"/>
                <a:cs typeface="Times New Roman" panose="02020603050405020304" pitchFamily="18" charset="0"/>
              </a:rPr>
              <a:t>rılması</a:t>
            </a:r>
            <a:r>
              <a:rPr lang="tr-TR" sz="1150" dirty="0">
                <a:latin typeface="Times New Roman" panose="02020603050405020304" pitchFamily="18" charset="0"/>
                <a:cs typeface="Times New Roman" panose="02020603050405020304" pitchFamily="18" charset="0"/>
              </a:rPr>
              <a:t>, onun yokluk ya da tehdit olduğu anlamına gelmez; aksine, </a:t>
            </a:r>
            <a:r>
              <a:rPr lang="tr-TR" sz="1150" dirty="0" err="1">
                <a:latin typeface="Times New Roman" panose="02020603050405020304" pitchFamily="18" charset="0"/>
                <a:cs typeface="Times New Roman" panose="02020603050405020304" pitchFamily="18" charset="0"/>
              </a:rPr>
              <a:t>anl-şılmadığı</a:t>
            </a:r>
            <a:r>
              <a:rPr lang="tr-TR" sz="1150" dirty="0">
                <a:latin typeface="Times New Roman" panose="02020603050405020304" pitchFamily="18" charset="0"/>
                <a:cs typeface="Times New Roman" panose="02020603050405020304" pitchFamily="18" charset="0"/>
              </a:rPr>
              <a:t> için etiketlenmiş, bilinmeyenle temas ettiği için tabu ilan edilmiştir. Bu alan, görünmeyenin bilgelik taşıdığı eşiktir .Ay , dolunaydan karan-lığa inerken Tanrıça; yaratıcı, besleyici ve dönüştürücü yön-</a:t>
            </a:r>
            <a:r>
              <a:rPr lang="tr-TR" sz="1150" dirty="0" err="1">
                <a:latin typeface="Times New Roman" panose="02020603050405020304" pitchFamily="18" charset="0"/>
                <a:cs typeface="Times New Roman" panose="02020603050405020304" pitchFamily="18" charset="0"/>
              </a:rPr>
              <a:t>leriyle</a:t>
            </a:r>
            <a:r>
              <a:rPr lang="tr-TR" sz="1150" dirty="0">
                <a:latin typeface="Times New Roman" panose="02020603050405020304" pitchFamily="18" charset="0"/>
                <a:cs typeface="Times New Roman" panose="02020603050405020304" pitchFamily="18" charset="0"/>
              </a:rPr>
              <a:t> üçlü bir bilinç olarak onurlandırılmış, bu anlayış Üçlü Ay Tanrıçası kavramını doğur-muştur.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Ay ışığı azaldığında Tanrıça, Kara Kocakarı formuna geçer. Bu yönüyle ölümü son değil, yeniden doğuşa hazırlık olarak karşılar. Karanlık Ay Tanrıçası; kış, çözülme ve yeraltı dünyasıyla ilişkilidir, fakat aynı zamanda derin bir bilgelik ve şefkat taşır. İnsan zayıflığını yargılamaz; sessiz, adil ve öğretici bir rehberdir.</a:t>
            </a:r>
          </a:p>
          <a:p>
            <a:pPr algn="just"/>
            <a:r>
              <a:rPr lang="tr-TR" sz="1150" dirty="0">
                <a:latin typeface="Times New Roman" panose="02020603050405020304" pitchFamily="18" charset="0"/>
                <a:cs typeface="Times New Roman" panose="02020603050405020304" pitchFamily="18" charset="0"/>
              </a:rPr>
              <a:t>Bu arketip sihir, gizli bilgi ve kehanetle bağlantılıdır. Totem-</a:t>
            </a:r>
            <a:r>
              <a:rPr lang="tr-TR" sz="1150" dirty="0" err="1">
                <a:latin typeface="Times New Roman" panose="02020603050405020304" pitchFamily="18" charset="0"/>
                <a:cs typeface="Times New Roman" panose="02020603050405020304" pitchFamily="18" charset="0"/>
              </a:rPr>
              <a:t>leri</a:t>
            </a:r>
            <a:r>
              <a:rPr lang="tr-TR" sz="1150" dirty="0">
                <a:latin typeface="Times New Roman" panose="02020603050405020304" pitchFamily="18" charset="0"/>
                <a:cs typeface="Times New Roman" panose="02020603050405020304" pitchFamily="18" charset="0"/>
              </a:rPr>
              <a:t> yeraltı ve geceyle ilişkilidir: yılanlar, ejderhalar, baykuşlar, kuzgunlar, kargalar, köpekler ve atlar. Kimi tasvirlerde yıkıcı ve sert görünse de, bu imgeler aslında çözülmenin ardından gelecek yenilenmeyi simgeler. </a:t>
            </a:r>
            <a:r>
              <a:rPr lang="tr-TR" sz="1150" dirty="0" err="1">
                <a:latin typeface="Times New Roman" panose="02020603050405020304" pitchFamily="18" charset="0"/>
                <a:cs typeface="Times New Roman" panose="02020603050405020304" pitchFamily="18" charset="0"/>
              </a:rPr>
              <a:t>Hekate</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Kali</a:t>
            </a:r>
            <a:r>
              <a:rPr lang="tr-TR" sz="1150" dirty="0">
                <a:latin typeface="Times New Roman" panose="02020603050405020304" pitchFamily="18" charset="0"/>
                <a:cs typeface="Times New Roman" panose="02020603050405020304" pitchFamily="18" charset="0"/>
              </a:rPr>
              <a:t> ve </a:t>
            </a:r>
            <a:r>
              <a:rPr lang="tr-TR" sz="1150" dirty="0" err="1">
                <a:latin typeface="Times New Roman" panose="02020603050405020304" pitchFamily="18" charset="0"/>
                <a:cs typeface="Times New Roman" panose="02020603050405020304" pitchFamily="18" charset="0"/>
              </a:rPr>
              <a:t>Ereshkigal</a:t>
            </a:r>
            <a:r>
              <a:rPr lang="tr-TR" sz="1150" dirty="0">
                <a:latin typeface="Times New Roman" panose="02020603050405020304" pitchFamily="18" charset="0"/>
                <a:cs typeface="Times New Roman" panose="02020603050405020304" pitchFamily="18" charset="0"/>
              </a:rPr>
              <a:t> gibi tanrıçalar, Karanlık Ay Tanrı-</a:t>
            </a:r>
            <a:r>
              <a:rPr lang="tr-TR" sz="1150" dirty="0" err="1">
                <a:latin typeface="Times New Roman" panose="02020603050405020304" pitchFamily="18" charset="0"/>
                <a:cs typeface="Times New Roman" panose="02020603050405020304" pitchFamily="18" charset="0"/>
              </a:rPr>
              <a:t>çası’nın</a:t>
            </a:r>
            <a:r>
              <a:rPr lang="tr-TR" sz="1150" dirty="0">
                <a:latin typeface="Times New Roman" panose="02020603050405020304" pitchFamily="18" charset="0"/>
                <a:cs typeface="Times New Roman" panose="02020603050405020304" pitchFamily="18" charset="0"/>
              </a:rPr>
              <a:t> bu dönüştürücü ve derin yönünün farklı kültürlerdeki yansımalarıdır.</a:t>
            </a:r>
          </a:p>
          <a:p>
            <a:pPr algn="just"/>
            <a:r>
              <a:rPr lang="tr-TR" sz="1150" dirty="0">
                <a:latin typeface="Times New Roman" panose="02020603050405020304" pitchFamily="18" charset="0"/>
                <a:cs typeface="Times New Roman" panose="02020603050405020304" pitchFamily="18" charset="0"/>
              </a:rPr>
              <a:t>Zaman içinde Karanlık Tanrı-</a:t>
            </a:r>
            <a:r>
              <a:rPr lang="tr-TR" sz="1150" dirty="0" err="1">
                <a:latin typeface="Times New Roman" panose="02020603050405020304" pitchFamily="18" charset="0"/>
                <a:cs typeface="Times New Roman" panose="02020603050405020304" pitchFamily="18" charset="0"/>
              </a:rPr>
              <a:t>ça’nın</a:t>
            </a:r>
            <a:r>
              <a:rPr lang="tr-TR" sz="1150" dirty="0">
                <a:latin typeface="Times New Roman" panose="02020603050405020304" pitchFamily="18" charset="0"/>
                <a:cs typeface="Times New Roman" panose="02020603050405020304" pitchFamily="18" charset="0"/>
              </a:rPr>
              <a:t> özüyle bağlantılı yenile-</a:t>
            </a:r>
            <a:r>
              <a:rPr lang="tr-TR" sz="1150" dirty="0" err="1">
                <a:latin typeface="Times New Roman" panose="02020603050405020304" pitchFamily="18" charset="0"/>
                <a:cs typeface="Times New Roman" panose="02020603050405020304" pitchFamily="18" charset="0"/>
              </a:rPr>
              <a:t>yici</a:t>
            </a:r>
            <a:r>
              <a:rPr lang="tr-TR" sz="1150" dirty="0">
                <a:latin typeface="Times New Roman" panose="02020603050405020304" pitchFamily="18" charset="0"/>
                <a:cs typeface="Times New Roman" panose="02020603050405020304" pitchFamily="18" charset="0"/>
              </a:rPr>
              <a:t>, dönüştürücü doğa silikleşti; </a:t>
            </a:r>
          </a:p>
        </p:txBody>
      </p:sp>
      <p:sp>
        <p:nvSpPr>
          <p:cNvPr id="8" name="object 8"/>
          <p:cNvSpPr txBox="1"/>
          <p:nvPr/>
        </p:nvSpPr>
        <p:spPr>
          <a:xfrm>
            <a:off x="4907388" y="827159"/>
            <a:ext cx="1946275" cy="9392315"/>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onun yerine, korku uyandıran bir yıkım figürü inşa edildi. Kadim anlatılarda yaşam–ölüm–yeniden doğuş döngüsünün koruyucusu olan bu arketip, mitlerin ilerleyen katmanlarında baştan çıkaran, Dehşetli Anne ve Ölümün Habercisi olarak yeni-den şekillendirildi.</a:t>
            </a:r>
          </a:p>
          <a:p>
            <a:pPr algn="just"/>
            <a:r>
              <a:rPr lang="tr-TR" sz="1150" dirty="0">
                <a:latin typeface="Times New Roman" panose="02020603050405020304" pitchFamily="18" charset="0"/>
                <a:cs typeface="Times New Roman" panose="02020603050405020304" pitchFamily="18" charset="0"/>
              </a:rPr>
              <a:t>Sonraki dönemlerin anlatıları onu karanlıkla özdeşleştirdi; ze-</a:t>
            </a:r>
            <a:r>
              <a:rPr lang="tr-TR" sz="1150" dirty="0" err="1">
                <a:latin typeface="Times New Roman" panose="02020603050405020304" pitchFamily="18" charset="0"/>
                <a:cs typeface="Times New Roman" panose="02020603050405020304" pitchFamily="18" charset="0"/>
              </a:rPr>
              <a:t>hirli</a:t>
            </a:r>
            <a:r>
              <a:rPr lang="tr-TR" sz="1150" dirty="0">
                <a:latin typeface="Times New Roman" panose="02020603050405020304" pitchFamily="18" charset="0"/>
                <a:cs typeface="Times New Roman" panose="02020603050405020304" pitchFamily="18" charset="0"/>
              </a:rPr>
              <a:t>, şeytani, öfkeli ve tehditkâr sıfatlarla mühürledi. Ataerkil </a:t>
            </a:r>
            <a:r>
              <a:rPr lang="tr-TR" sz="1150" dirty="0" err="1">
                <a:latin typeface="Times New Roman" panose="02020603050405020304" pitchFamily="18" charset="0"/>
                <a:cs typeface="Times New Roman" panose="02020603050405020304" pitchFamily="18" charset="0"/>
              </a:rPr>
              <a:t>dü</a:t>
            </a:r>
            <a:r>
              <a:rPr lang="tr-TR" sz="1150" dirty="0">
                <a:latin typeface="Times New Roman" panose="02020603050405020304" pitchFamily="18" charset="0"/>
                <a:cs typeface="Times New Roman" panose="02020603050405020304" pitchFamily="18" charset="0"/>
              </a:rPr>
              <a:t>-zen güç kazandıkça, Karanlık Tanrıça kadın cinselliğinin kor-kulan yüzüne dönüştürüldü: er-keklerin ahlaki ve dinsel sınır-</a:t>
            </a:r>
            <a:r>
              <a:rPr lang="tr-TR" sz="1150" dirty="0" err="1">
                <a:latin typeface="Times New Roman" panose="02020603050405020304" pitchFamily="18" charset="0"/>
                <a:cs typeface="Times New Roman" panose="02020603050405020304" pitchFamily="18" charset="0"/>
              </a:rPr>
              <a:t>larını</a:t>
            </a:r>
            <a:r>
              <a:rPr lang="tr-TR" sz="1150" dirty="0">
                <a:latin typeface="Times New Roman" panose="02020603050405020304" pitchFamily="18" charset="0"/>
                <a:cs typeface="Times New Roman" panose="02020603050405020304" pitchFamily="18" charset="0"/>
              </a:rPr>
              <a:t> ihlal ettirdiğine inanılan, ardından onların yaşam gücünü emip yok eden, ölümcül bir cazibenin sembolü hâline geldi. Böylece düzen kuran  erkek egemen sistemlerde , özündeki kutsal dönüşüm enerjisi çarpıtıldı ve  bir korku figürüne indirgendi.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Hekate</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Kali</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Persephone</a:t>
            </a:r>
            <a:r>
              <a:rPr lang="tr-TR" sz="1150" dirty="0">
                <a:latin typeface="Times New Roman" panose="02020603050405020304" pitchFamily="18" charset="0"/>
                <a:cs typeface="Times New Roman" panose="02020603050405020304" pitchFamily="18" charset="0"/>
              </a:rPr>
              <a:t>…</a:t>
            </a:r>
          </a:p>
          <a:p>
            <a:pPr algn="just"/>
            <a:r>
              <a:rPr lang="tr-TR" sz="1150" dirty="0">
                <a:latin typeface="Times New Roman" panose="02020603050405020304" pitchFamily="18" charset="0"/>
                <a:cs typeface="Times New Roman" panose="02020603050405020304" pitchFamily="18" charset="0"/>
              </a:rPr>
              <a:t>Hepsi farklı </a:t>
            </a:r>
            <a:r>
              <a:rPr lang="tr-TR" sz="1150" dirty="0" err="1">
                <a:latin typeface="Times New Roman" panose="02020603050405020304" pitchFamily="18" charset="0"/>
                <a:cs typeface="Times New Roman" panose="02020603050405020304" pitchFamily="18" charset="0"/>
              </a:rPr>
              <a:t>kültürlerde,aynı</a:t>
            </a:r>
            <a:r>
              <a:rPr lang="tr-TR" sz="1150" dirty="0">
                <a:latin typeface="Times New Roman" panose="02020603050405020304" pitchFamily="18" charset="0"/>
                <a:cs typeface="Times New Roman" panose="02020603050405020304" pitchFamily="18" charset="0"/>
              </a:rPr>
              <a:t> yaradan konuşan Karanlık Tanrı-</a:t>
            </a:r>
            <a:r>
              <a:rPr lang="tr-TR" sz="1150" dirty="0" err="1">
                <a:latin typeface="Times New Roman" panose="02020603050405020304" pitchFamily="18" charset="0"/>
                <a:cs typeface="Times New Roman" panose="02020603050405020304" pitchFamily="18" charset="0"/>
              </a:rPr>
              <a:t>çalardır.Onlar</a:t>
            </a:r>
            <a:r>
              <a:rPr lang="tr-TR" sz="1150" dirty="0">
                <a:latin typeface="Times New Roman" panose="02020603050405020304" pitchFamily="18" charset="0"/>
                <a:cs typeface="Times New Roman" panose="02020603050405020304" pitchFamily="18" charset="0"/>
              </a:rPr>
              <a:t> başlangıçta özgür-</a:t>
            </a:r>
            <a:r>
              <a:rPr lang="tr-TR" sz="1150" dirty="0" err="1">
                <a:latin typeface="Times New Roman" panose="02020603050405020304" pitchFamily="18" charset="0"/>
                <a:cs typeface="Times New Roman" panose="02020603050405020304" pitchFamily="18" charset="0"/>
              </a:rPr>
              <a:t>dü</a:t>
            </a:r>
            <a:r>
              <a:rPr lang="tr-TR" sz="1150" dirty="0">
                <a:latin typeface="Times New Roman" panose="02020603050405020304" pitchFamily="18" charset="0"/>
                <a:cs typeface="Times New Roman" panose="02020603050405020304" pitchFamily="18" charset="0"/>
              </a:rPr>
              <a:t>, sınırları kendilerine aitti, cinsellikleri kutsaldı ve öfkeleri </a:t>
            </a:r>
            <a:r>
              <a:rPr lang="tr-TR" sz="1150" dirty="0" err="1">
                <a:latin typeface="Times New Roman" panose="02020603050405020304" pitchFamily="18" charset="0"/>
                <a:cs typeface="Times New Roman" panose="02020603050405020304" pitchFamily="18" charset="0"/>
              </a:rPr>
              <a:t>bilinçliydi.Sonra</a:t>
            </a:r>
            <a:r>
              <a:rPr lang="tr-TR" sz="1150" dirty="0">
                <a:latin typeface="Times New Roman" panose="02020603050405020304" pitchFamily="18" charset="0"/>
                <a:cs typeface="Times New Roman" panose="02020603050405020304" pitchFamily="18" charset="0"/>
              </a:rPr>
              <a:t> ihlal edildiler Bu bozulmuş imgeler mitlerde farklı maskelerle belirdi.</a:t>
            </a:r>
          </a:p>
          <a:p>
            <a:pPr algn="just"/>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Kali</a:t>
            </a:r>
            <a:r>
              <a:rPr lang="tr-TR" sz="1150" dirty="0">
                <a:latin typeface="Times New Roman" panose="02020603050405020304" pitchFamily="18" charset="0"/>
                <a:cs typeface="Times New Roman" panose="02020603050405020304" pitchFamily="18" charset="0"/>
              </a:rPr>
              <a:t>, ölü yakma alanında kafa-taslarından bir gerdanlıkla yıkıcı bir kudret olarak resmedildi.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geceleri erkekleri ayartan, iblisleri besleyen ve bebekleri öldüren kanatlı bir dişi iblis hâline getirildi. </a:t>
            </a:r>
            <a:r>
              <a:rPr lang="tr-TR" sz="1150" dirty="0" err="1">
                <a:latin typeface="Times New Roman" panose="02020603050405020304" pitchFamily="18" charset="0"/>
                <a:cs typeface="Times New Roman" panose="02020603050405020304" pitchFamily="18" charset="0"/>
              </a:rPr>
              <a:t>Medusa’nın</a:t>
            </a:r>
            <a:r>
              <a:rPr lang="tr-TR" sz="1150" dirty="0">
                <a:latin typeface="Times New Roman" panose="02020603050405020304" pitchFamily="18" charset="0"/>
                <a:cs typeface="Times New Roman" panose="02020603050405020304" pitchFamily="18" charset="0"/>
              </a:rPr>
              <a:t> bir zamanlar büyüleyici olan saçları tıslayan yılanlara dönüştürüldü; bakışı, erkekleri taşa kesen bir lanet sayıldı. </a:t>
            </a:r>
            <a:r>
              <a:rPr lang="tr-TR" sz="1150" dirty="0" err="1">
                <a:latin typeface="Times New Roman" panose="02020603050405020304" pitchFamily="18" charset="0"/>
                <a:cs typeface="Times New Roman" panose="02020603050405020304" pitchFamily="18" charset="0"/>
              </a:rPr>
              <a:t>Hekate</a:t>
            </a:r>
            <a:r>
              <a:rPr lang="tr-TR" sz="1150" dirty="0">
                <a:latin typeface="Times New Roman" panose="02020603050405020304" pitchFamily="18" charset="0"/>
                <a:cs typeface="Times New Roman" panose="02020603050405020304" pitchFamily="18" charset="0"/>
              </a:rPr>
              <a:t> ise gecenin içinde, cehennemin vahşi köpek-</a:t>
            </a:r>
            <a:r>
              <a:rPr lang="tr-TR" sz="1150" dirty="0" err="1">
                <a:latin typeface="Times New Roman" panose="02020603050405020304" pitchFamily="18" charset="0"/>
                <a:cs typeface="Times New Roman" panose="02020603050405020304" pitchFamily="18" charset="0"/>
              </a:rPr>
              <a:t>leriyle</a:t>
            </a:r>
            <a:r>
              <a:rPr lang="tr-TR" sz="1150" dirty="0">
                <a:latin typeface="Times New Roman" panose="02020603050405020304" pitchFamily="18" charset="0"/>
                <a:cs typeface="Times New Roman" panose="02020603050405020304" pitchFamily="18" charset="0"/>
              </a:rPr>
              <a:t> yol ayrımlarında dolaşan, erkekleri izleyen ürkütücü bir gölge olarak </a:t>
            </a:r>
            <a:r>
              <a:rPr lang="tr-TR" sz="1150" dirty="0" err="1">
                <a:latin typeface="Times New Roman" panose="02020603050405020304" pitchFamily="18" charset="0"/>
                <a:cs typeface="Times New Roman" panose="02020603050405020304" pitchFamily="18" charset="0"/>
              </a:rPr>
              <a:t>anlatıldı.Özünde</a:t>
            </a:r>
            <a:r>
              <a:rPr lang="tr-TR" sz="1150" dirty="0">
                <a:latin typeface="Times New Roman" panose="02020603050405020304" pitchFamily="18" charset="0"/>
                <a:cs typeface="Times New Roman" panose="02020603050405020304" pitchFamily="18" charset="0"/>
              </a:rPr>
              <a:t> karanlık olan onlar değil, onlara </a:t>
            </a:r>
            <a:r>
              <a:rPr lang="tr-TR" sz="1150" dirty="0" err="1">
                <a:latin typeface="Times New Roman" panose="02020603050405020304" pitchFamily="18" charset="0"/>
                <a:cs typeface="Times New Roman" panose="02020603050405020304" pitchFamily="18" charset="0"/>
              </a:rPr>
              <a:t>yapılanlardı.Tüm</a:t>
            </a:r>
            <a:r>
              <a:rPr lang="tr-TR" sz="1150" dirty="0">
                <a:latin typeface="Times New Roman" panose="02020603050405020304" pitchFamily="18" charset="0"/>
                <a:cs typeface="Times New Roman" panose="02020603050405020304" pitchFamily="18" charset="0"/>
              </a:rPr>
              <a:t> bu figürler, Karanlık </a:t>
            </a:r>
            <a:r>
              <a:rPr lang="tr-TR" sz="1150" dirty="0" err="1">
                <a:latin typeface="Times New Roman" panose="02020603050405020304" pitchFamily="18" charset="0"/>
                <a:cs typeface="Times New Roman" panose="02020603050405020304" pitchFamily="18" charset="0"/>
              </a:rPr>
              <a:t>Tanrıça’nın</a:t>
            </a:r>
            <a:r>
              <a:rPr lang="tr-TR" sz="1150" dirty="0">
                <a:latin typeface="Times New Roman" panose="02020603050405020304" pitchFamily="18" charset="0"/>
                <a:cs typeface="Times New Roman" panose="02020603050405020304" pitchFamily="18" charset="0"/>
              </a:rPr>
              <a:t> özündeki </a:t>
            </a:r>
          </a:p>
        </p:txBody>
      </p:sp>
      <p:grpSp>
        <p:nvGrpSpPr>
          <p:cNvPr id="9" name="object 9"/>
          <p:cNvGrpSpPr/>
          <p:nvPr/>
        </p:nvGrpSpPr>
        <p:grpSpPr>
          <a:xfrm>
            <a:off x="0" y="3"/>
            <a:ext cx="5660999" cy="10692130"/>
            <a:chOff x="0" y="3"/>
            <a:chExt cx="5660999" cy="10692130"/>
          </a:xfrm>
        </p:grpSpPr>
        <p:sp>
          <p:nvSpPr>
            <p:cNvPr id="10" name="object 10"/>
            <p:cNvSpPr/>
            <p:nvPr/>
          </p:nvSpPr>
          <p:spPr>
            <a:xfrm>
              <a:off x="0" y="3"/>
              <a:ext cx="0" cy="10692130"/>
            </a:xfrm>
            <a:custGeom>
              <a:avLst/>
              <a:gdLst/>
              <a:ahLst/>
              <a:cxnLst/>
              <a:rect l="l" t="t" r="r" b="b"/>
              <a:pathLst>
                <a:path h="10692130">
                  <a:moveTo>
                    <a:pt x="0" y="0"/>
                  </a:moveTo>
                  <a:lnTo>
                    <a:pt x="0" y="10692003"/>
                  </a:lnTo>
                </a:path>
              </a:pathLst>
            </a:custGeom>
            <a:solidFill>
              <a:srgbClr val="3CB8B1"/>
            </a:solidFill>
          </p:spPr>
          <p:txBody>
            <a:bodyPr wrap="square" lIns="0" tIns="0" rIns="0" bIns="0" rtlCol="0"/>
            <a:lstStyle/>
            <a:p>
              <a:endParaRPr/>
            </a:p>
          </p:txBody>
        </p:sp>
        <p:sp>
          <p:nvSpPr>
            <p:cNvPr id="14" name="object 14"/>
            <p:cNvSpPr/>
            <p:nvPr/>
          </p:nvSpPr>
          <p:spPr>
            <a:xfrm>
              <a:off x="5610199" y="10256545"/>
              <a:ext cx="50800" cy="50800"/>
            </a:xfrm>
            <a:custGeom>
              <a:avLst/>
              <a:gdLst/>
              <a:ahLst/>
              <a:cxnLst/>
              <a:rect l="l" t="t" r="r" b="b"/>
              <a:pathLst>
                <a:path w="50800" h="50800">
                  <a:moveTo>
                    <a:pt x="50800" y="0"/>
                  </a:moveTo>
                  <a:lnTo>
                    <a:pt x="0" y="0"/>
                  </a:lnTo>
                  <a:lnTo>
                    <a:pt x="0" y="50800"/>
                  </a:lnTo>
                  <a:lnTo>
                    <a:pt x="50800" y="50800"/>
                  </a:lnTo>
                  <a:lnTo>
                    <a:pt x="50800" y="0"/>
                  </a:lnTo>
                  <a:close/>
                </a:path>
              </a:pathLst>
            </a:custGeom>
            <a:solidFill>
              <a:srgbClr val="231F20">
                <a:alpha val="75000"/>
              </a:srgbClr>
            </a:solidFill>
          </p:spPr>
          <p:txBody>
            <a:bodyPr wrap="square" lIns="0" tIns="0" rIns="0" bIns="0" rtlCol="0"/>
            <a:lstStyle/>
            <a:p>
              <a:endParaRPr/>
            </a:p>
          </p:txBody>
        </p:sp>
      </p:grpSp>
      <p:sp>
        <p:nvSpPr>
          <p:cNvPr id="15" name="object 15"/>
          <p:cNvSpPr txBox="1"/>
          <p:nvPr/>
        </p:nvSpPr>
        <p:spPr>
          <a:xfrm>
            <a:off x="6680291" y="10263389"/>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33</a:t>
            </a:r>
            <a:endParaRPr sz="1100" dirty="0">
              <a:latin typeface="Arial"/>
              <a:cs typeface="Arial"/>
            </a:endParaRPr>
          </a:p>
        </p:txBody>
      </p:sp>
      <p:sp>
        <p:nvSpPr>
          <p:cNvPr id="16" name="object 16"/>
          <p:cNvSpPr txBox="1"/>
          <p:nvPr/>
        </p:nvSpPr>
        <p:spPr>
          <a:xfrm>
            <a:off x="5283524" y="10274335"/>
            <a:ext cx="1434465" cy="182101"/>
          </a:xfrm>
          <a:prstGeom prst="rect">
            <a:avLst/>
          </a:prstGeom>
        </p:spPr>
        <p:txBody>
          <a:bodyPr vert="horz" wrap="square" lIns="0" tIns="12700" rIns="0" bIns="0" rtlCol="0">
            <a:spAutoFit/>
          </a:bodyPr>
          <a:lstStyle/>
          <a:p>
            <a:pPr marL="12700">
              <a:lnSpc>
                <a:spcPct val="100000"/>
              </a:lnSpc>
              <a:spcBef>
                <a:spcPts val="100"/>
              </a:spcBef>
            </a:pPr>
            <a:r>
              <a:rPr sz="1100" spc="-10" dirty="0">
                <a:solidFill>
                  <a:schemeClr val="tx1"/>
                </a:solidFill>
                <a:latin typeface="Arial"/>
                <a:cs typeface="Arial"/>
                <a:hlinkClick r:id="rId5">
                  <a:extLst>
                    <a:ext uri="{A12FA001-AC4F-418D-AE19-62706E023703}">
                      <ahyp:hlinkClr xmlns:ahyp="http://schemas.microsoft.com/office/drawing/2018/hyperlinkcolor" val="tx"/>
                    </a:ext>
                  </a:extLst>
                </a:hlinkClick>
              </a:rPr>
              <a:t>www.</a:t>
            </a:r>
            <a:r>
              <a:rPr lang="tr-TR" sz="1100" spc="-10" dirty="0" err="1">
                <a:solidFill>
                  <a:schemeClr val="tx1"/>
                </a:solidFill>
                <a:latin typeface="Arial"/>
                <a:cs typeface="Arial"/>
                <a:hlinkClick r:id="rId5">
                  <a:extLst>
                    <a:ext uri="{A12FA001-AC4F-418D-AE19-62706E023703}">
                      <ahyp:hlinkClr xmlns:ahyp="http://schemas.microsoft.com/office/drawing/2018/hyperlinkcolor" val="tx"/>
                    </a:ext>
                  </a:extLst>
                </a:hlinkClick>
              </a:rPr>
              <a:t>newspirit</a:t>
            </a:r>
            <a:r>
              <a:rPr sz="1100" spc="-10" dirty="0">
                <a:solidFill>
                  <a:schemeClr val="tx1"/>
                </a:solidFill>
                <a:latin typeface="Arial"/>
                <a:cs typeface="Arial"/>
                <a:hlinkClick r:id="rId5">
                  <a:extLst>
                    <a:ext uri="{A12FA001-AC4F-418D-AE19-62706E023703}">
                      <ahyp:hlinkClr xmlns:ahyp="http://schemas.microsoft.com/office/drawing/2018/hyperlinkcolor" val="tx"/>
                    </a:ext>
                  </a:extLst>
                </a:hlinkClick>
              </a:rPr>
              <a:t>.com.tr</a:t>
            </a:r>
            <a:endParaRPr sz="1100" dirty="0">
              <a:solidFill>
                <a:schemeClr val="tx1"/>
              </a:solidFill>
              <a:latin typeface="Arial"/>
              <a:cs typeface="Arial"/>
            </a:endParaRPr>
          </a:p>
        </p:txBody>
      </p:sp>
      <p:pic>
        <p:nvPicPr>
          <p:cNvPr id="17" name="object 17"/>
          <p:cNvPicPr/>
          <p:nvPr/>
        </p:nvPicPr>
        <p:blipFill>
          <a:blip r:embed="rId6" cstate="print"/>
          <a:stretch>
            <a:fillRect/>
          </a:stretch>
        </p:blipFill>
        <p:spPr>
          <a:xfrm>
            <a:off x="6911999" y="144003"/>
            <a:ext cx="540410" cy="54315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25C9781-B7E6-4232-17F2-054416B94A41}"/>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16CC7FAE-57E8-F7C8-6A12-BAA997CEB198}"/>
              </a:ext>
            </a:extLst>
          </p:cNvPr>
          <p:cNvPicPr/>
          <p:nvPr/>
        </p:nvPicPr>
        <p:blipFill>
          <a:blip r:embed="rId3">
            <a:alphaModFix amt="41000"/>
            <a:extLst>
              <a:ext uri="{28A0092B-C50C-407E-A947-70E740481C1C}">
                <a14:useLocalDpi xmlns:a14="http://schemas.microsoft.com/office/drawing/2010/main" val="0"/>
              </a:ext>
            </a:extLst>
          </a:blip>
          <a:srcRect/>
          <a:stretch/>
        </p:blipFill>
        <p:spPr>
          <a:xfrm>
            <a:off x="0" y="0"/>
            <a:ext cx="7556499" cy="10693400"/>
          </a:xfrm>
          <a:prstGeom prst="rect">
            <a:avLst/>
          </a:prstGeom>
        </p:spPr>
      </p:pic>
      <p:sp>
        <p:nvSpPr>
          <p:cNvPr id="6" name="object 6">
            <a:extLst>
              <a:ext uri="{FF2B5EF4-FFF2-40B4-BE49-F238E27FC236}">
                <a16:creationId xmlns:a16="http://schemas.microsoft.com/office/drawing/2014/main" id="{25E492D8-D515-23B6-91BD-9E8F7F088994}"/>
              </a:ext>
            </a:extLst>
          </p:cNvPr>
          <p:cNvSpPr txBox="1"/>
          <p:nvPr/>
        </p:nvSpPr>
        <p:spPr>
          <a:xfrm>
            <a:off x="577852" y="850900"/>
            <a:ext cx="2133594" cy="9914253"/>
          </a:xfrm>
          <a:prstGeom prst="rect">
            <a:avLst/>
          </a:prstGeom>
        </p:spPr>
        <p:txBody>
          <a:bodyPr vert="horz" wrap="square" lIns="0" tIns="3810" rIns="0" bIns="0" rtlCol="0">
            <a:spAutoFit/>
          </a:bodyPr>
          <a:lstStyle/>
          <a:p>
            <a:pPr algn="just"/>
            <a:r>
              <a:rPr lang="tr-TR" sz="1150" dirty="0">
                <a:latin typeface="Times New Roman" panose="02020603050405020304" pitchFamily="18" charset="0"/>
                <a:cs typeface="Times New Roman" panose="02020603050405020304" pitchFamily="18" charset="0"/>
              </a:rPr>
              <a:t>yaşamı parçalayıp yeniden doku-yan kutsal gücün, korku ve dene-tim anlatılarıyla nasıl gölgelenip tersyüz edildiğinin mitolojik </a:t>
            </a:r>
            <a:r>
              <a:rPr lang="tr-TR" sz="1150" dirty="0" err="1">
                <a:latin typeface="Times New Roman" panose="02020603050405020304" pitchFamily="18" charset="0"/>
                <a:cs typeface="Times New Roman" panose="02020603050405020304" pitchFamily="18" charset="0"/>
              </a:rPr>
              <a:t>izdü-şümleridir</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tüm bu karanlık tanrıçaların medeniyet öncesi </a:t>
            </a:r>
            <a:r>
              <a:rPr lang="tr-TR" sz="1150" dirty="0" err="1">
                <a:latin typeface="Times New Roman" panose="02020603050405020304" pitchFamily="18" charset="0"/>
                <a:cs typeface="Times New Roman" panose="02020603050405020304" pitchFamily="18" charset="0"/>
              </a:rPr>
              <a:t>pro-totipidir</a:t>
            </a:r>
            <a:r>
              <a:rPr lang="tr-TR" sz="1150" dirty="0">
                <a:latin typeface="Times New Roman" panose="02020603050405020304" pitchFamily="18" charset="0"/>
                <a:cs typeface="Times New Roman" panose="02020603050405020304" pitchFamily="18" charset="0"/>
              </a:rPr>
              <a:t> adeta. </a:t>
            </a:r>
          </a:p>
          <a:p>
            <a:pPr algn="just"/>
            <a:r>
              <a:rPr lang="tr-TR" sz="1150" dirty="0">
                <a:latin typeface="Times New Roman" panose="02020603050405020304" pitchFamily="18" charset="0"/>
                <a:cs typeface="Times New Roman" panose="02020603050405020304" pitchFamily="18" charset="0"/>
              </a:rPr>
              <a:t>Hepsinin ortak noktası;  geceyle ilişki, cinsellik ve doğurganlık ,ölümle temas edebilme yetkisi ,sınır ihlallerini cezalandırma ve erkek düzenine meydan okumaktır .</a:t>
            </a:r>
          </a:p>
          <a:p>
            <a:pPr algn="just"/>
            <a:r>
              <a:rPr lang="tr-TR" sz="1150" dirty="0">
                <a:latin typeface="Times New Roman" panose="02020603050405020304" pitchFamily="18" charset="0"/>
                <a:cs typeface="Times New Roman" panose="02020603050405020304" pitchFamily="18" charset="0"/>
              </a:rPr>
              <a:t>Bu tanrıçaların hepsi düzeni sür-dürme değil dönüştürme gayretinde olan bir eşik tanrıçasıdır. Bu yüzden eşik tanrıçaları genellikle sevilmez ama onlar olmadan da hiçbir </a:t>
            </a:r>
            <a:r>
              <a:rPr lang="tr-TR" sz="1150" dirty="0" err="1">
                <a:latin typeface="Times New Roman" panose="02020603050405020304" pitchFamily="18" charset="0"/>
                <a:cs typeface="Times New Roman" panose="02020603050405020304" pitchFamily="18" charset="0"/>
              </a:rPr>
              <a:t>inisiyasyon</a:t>
            </a:r>
            <a:r>
              <a:rPr lang="tr-TR" sz="1150" dirty="0">
                <a:latin typeface="Times New Roman" panose="02020603050405020304" pitchFamily="18" charset="0"/>
                <a:cs typeface="Times New Roman" panose="02020603050405020304" pitchFamily="18" charset="0"/>
              </a:rPr>
              <a:t> basamağındaki geçişler tamamlanamaz.</a:t>
            </a:r>
          </a:p>
          <a:p>
            <a:pPr algn="just"/>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figürünün kökeni, Sümer–</a:t>
            </a:r>
            <a:r>
              <a:rPr lang="tr-TR" sz="1150" dirty="0" err="1">
                <a:latin typeface="Times New Roman" panose="02020603050405020304" pitchFamily="18" charset="0"/>
                <a:cs typeface="Times New Roman" panose="02020603050405020304" pitchFamily="18" charset="0"/>
              </a:rPr>
              <a:t>Akkad</a:t>
            </a:r>
            <a:r>
              <a:rPr lang="tr-TR" sz="1150" dirty="0">
                <a:latin typeface="Times New Roman" panose="02020603050405020304" pitchFamily="18" charset="0"/>
                <a:cs typeface="Times New Roman" panose="02020603050405020304" pitchFamily="18" charset="0"/>
              </a:rPr>
              <a:t> dünyasına kadar uzanır. Adının, “hava, rüzgâr” anlamına gelen </a:t>
            </a:r>
            <a:r>
              <a:rPr lang="tr-TR" sz="1150" dirty="0" err="1">
                <a:latin typeface="Times New Roman" panose="02020603050405020304" pitchFamily="18" charset="0"/>
                <a:cs typeface="Times New Roman" panose="02020603050405020304" pitchFamily="18" charset="0"/>
              </a:rPr>
              <a:t>lil</a:t>
            </a:r>
            <a:r>
              <a:rPr lang="tr-TR" sz="1150" dirty="0">
                <a:latin typeface="Times New Roman" panose="02020603050405020304" pitchFamily="18" charset="0"/>
                <a:cs typeface="Times New Roman" panose="02020603050405020304" pitchFamily="18" charset="0"/>
              </a:rPr>
              <a:t> kökünden türediği; </a:t>
            </a:r>
            <a:r>
              <a:rPr lang="tr-TR" sz="1150" dirty="0" err="1">
                <a:latin typeface="Times New Roman" panose="02020603050405020304" pitchFamily="18" charset="0"/>
                <a:cs typeface="Times New Roman" panose="02020603050405020304" pitchFamily="18" charset="0"/>
              </a:rPr>
              <a:t>lilītu</a:t>
            </a:r>
            <a:r>
              <a:rPr lang="tr-TR" sz="1150" dirty="0">
                <a:latin typeface="Times New Roman" panose="02020603050405020304" pitchFamily="18" charset="0"/>
                <a:cs typeface="Times New Roman" panose="02020603050405020304" pitchFamily="18" charset="0"/>
              </a:rPr>
              <a:t> / </a:t>
            </a:r>
            <a:r>
              <a:rPr lang="tr-TR" sz="1150" dirty="0" err="1">
                <a:latin typeface="Times New Roman" panose="02020603050405020304" pitchFamily="18" charset="0"/>
                <a:cs typeface="Times New Roman" panose="02020603050405020304" pitchFamily="18" charset="0"/>
              </a:rPr>
              <a:t>lilû</a:t>
            </a:r>
            <a:r>
              <a:rPr lang="tr-TR" sz="1150" dirty="0">
                <a:latin typeface="Times New Roman" panose="02020603050405020304" pitchFamily="18" charset="0"/>
                <a:cs typeface="Times New Roman" panose="02020603050405020304" pitchFamily="18" charset="0"/>
              </a:rPr>
              <a:t> olarak anılan, geceyle, rüzgârla ve sınır-ihlal eden dişi ruh varlıklarıyla ilişkilendirilen bir sınıfa ait olduğu düşünülür. Bu erken Mezopotamya </a:t>
            </a:r>
            <a:r>
              <a:rPr lang="tr-TR" sz="1150" dirty="0" err="1">
                <a:latin typeface="Times New Roman" panose="02020603050405020304" pitchFamily="18" charset="0"/>
                <a:cs typeface="Times New Roman" panose="02020603050405020304" pitchFamily="18" charset="0"/>
              </a:rPr>
              <a:t>demonoloji</a:t>
            </a:r>
            <a:r>
              <a:rPr lang="tr-TR" sz="1150" dirty="0">
                <a:latin typeface="Times New Roman" panose="02020603050405020304" pitchFamily="18" charset="0"/>
                <a:cs typeface="Times New Roman" panose="02020603050405020304" pitchFamily="18" charset="0"/>
              </a:rPr>
              <a:t>-sinde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çoğunlukla gecenin, cinselliğin ve doğumun tehlikeli eşiklerinde beliren </a:t>
            </a:r>
            <a:r>
              <a:rPr lang="tr-TR" sz="1150" dirty="0" err="1">
                <a:latin typeface="Times New Roman" panose="02020603050405020304" pitchFamily="18" charset="0"/>
                <a:cs typeface="Times New Roman" panose="02020603050405020304" pitchFamily="18" charset="0"/>
              </a:rPr>
              <a:t>vampirik</a:t>
            </a:r>
            <a:r>
              <a:rPr lang="tr-TR" sz="1150" dirty="0">
                <a:latin typeface="Times New Roman" panose="02020603050405020304" pitchFamily="18" charset="0"/>
                <a:cs typeface="Times New Roman" panose="02020603050405020304" pitchFamily="18" charset="0"/>
              </a:rPr>
              <a:t> ya da tehditkâr bir dişil güç olarak tasvir edilmiştir.</a:t>
            </a:r>
          </a:p>
          <a:p>
            <a:pPr algn="just"/>
            <a:r>
              <a:rPr lang="tr-TR" sz="1150" dirty="0">
                <a:latin typeface="Times New Roman" panose="02020603050405020304" pitchFamily="18" charset="0"/>
                <a:cs typeface="Times New Roman" panose="02020603050405020304" pitchFamily="18" charset="0"/>
              </a:rPr>
              <a:t>Mezopotamya mitlerinde, özellikle Gılgamış </a:t>
            </a:r>
            <a:r>
              <a:rPr lang="tr-TR" sz="1150" dirty="0" err="1">
                <a:latin typeface="Times New Roman" panose="02020603050405020304" pitchFamily="18" charset="0"/>
                <a:cs typeface="Times New Roman" panose="02020603050405020304" pitchFamily="18" charset="0"/>
              </a:rPr>
              <a:t>destanı’ndaki</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Huluppu</a:t>
            </a:r>
            <a:r>
              <a:rPr lang="tr-TR" sz="1150" dirty="0">
                <a:latin typeface="Times New Roman" panose="02020603050405020304" pitchFamily="18" charset="0"/>
                <a:cs typeface="Times New Roman" panose="02020603050405020304" pitchFamily="18" charset="0"/>
              </a:rPr>
              <a:t> ağacı anlatısında, ağaçta yuva yapan “karanlık/</a:t>
            </a:r>
            <a:r>
              <a:rPr lang="tr-TR" sz="1150" dirty="0" err="1">
                <a:latin typeface="Times New Roman" panose="02020603050405020304" pitchFamily="18" charset="0"/>
                <a:cs typeface="Times New Roman" panose="02020603050405020304" pitchFamily="18" charset="0"/>
              </a:rPr>
              <a:t>çığlıkçı</a:t>
            </a:r>
            <a:r>
              <a:rPr lang="tr-TR" sz="1150" dirty="0">
                <a:latin typeface="Times New Roman" panose="02020603050405020304" pitchFamily="18" charset="0"/>
                <a:cs typeface="Times New Roman" panose="02020603050405020304" pitchFamily="18" charset="0"/>
              </a:rPr>
              <a:t>” bir dişi varlıktan söz edilmesi; </a:t>
            </a:r>
            <a:r>
              <a:rPr lang="tr-TR" sz="1150" dirty="0" err="1">
                <a:latin typeface="Times New Roman" panose="02020603050405020304" pitchFamily="18" charset="0"/>
                <a:cs typeface="Times New Roman" panose="02020603050405020304" pitchFamily="18" charset="0"/>
              </a:rPr>
              <a:t>Lilitu</a:t>
            </a:r>
            <a:r>
              <a:rPr lang="tr-TR" sz="1150" dirty="0">
                <a:latin typeface="Times New Roman" panose="02020603050405020304" pitchFamily="18" charset="0"/>
                <a:cs typeface="Times New Roman" panose="02020603050405020304" pitchFamily="18" charset="0"/>
              </a:rPr>
              <a:t> tipolojisinin </a:t>
            </a:r>
            <a:r>
              <a:rPr lang="tr-TR" sz="1150" dirty="0" err="1">
                <a:latin typeface="Times New Roman" panose="02020603050405020304" pitchFamily="18" charset="0"/>
                <a:cs typeface="Times New Roman" panose="02020603050405020304" pitchFamily="18" charset="0"/>
              </a:rPr>
              <a:t>Lamashtu</a:t>
            </a:r>
            <a:r>
              <a:rPr lang="tr-TR" sz="1150" dirty="0">
                <a:latin typeface="Times New Roman" panose="02020603050405020304" pitchFamily="18" charset="0"/>
                <a:cs typeface="Times New Roman" panose="02020603050405020304" pitchFamily="18" charset="0"/>
              </a:rPr>
              <a:t> gibi diğer dişi </a:t>
            </a:r>
            <a:r>
              <a:rPr lang="tr-TR" sz="1150" dirty="0" err="1">
                <a:latin typeface="Times New Roman" panose="02020603050405020304" pitchFamily="18" charset="0"/>
                <a:cs typeface="Times New Roman" panose="02020603050405020304" pitchFamily="18" charset="0"/>
              </a:rPr>
              <a:t>demonlarla</a:t>
            </a:r>
            <a:r>
              <a:rPr lang="tr-TR" sz="1150" dirty="0">
                <a:latin typeface="Times New Roman" panose="02020603050405020304" pitchFamily="18" charset="0"/>
                <a:cs typeface="Times New Roman" panose="02020603050405020304" pitchFamily="18" charset="0"/>
              </a:rPr>
              <a:t> iç içe geçmesi, </a:t>
            </a:r>
            <a:r>
              <a:rPr lang="tr-TR" sz="1150" dirty="0" err="1">
                <a:latin typeface="Times New Roman" panose="02020603050405020304" pitchFamily="18" charset="0"/>
                <a:cs typeface="Times New Roman" panose="02020603050405020304" pitchFamily="18" charset="0"/>
              </a:rPr>
              <a:t>Lilith’in</a:t>
            </a:r>
            <a:r>
              <a:rPr lang="tr-TR" sz="1150" dirty="0">
                <a:latin typeface="Times New Roman" panose="02020603050405020304" pitchFamily="18" charset="0"/>
                <a:cs typeface="Times New Roman" panose="02020603050405020304" pitchFamily="18" charset="0"/>
              </a:rPr>
              <a:t> Yakın Doğu’nun kadim karanlık dişil imgeleriyle ortak bir kökten beslendiğini gösterir.</a:t>
            </a:r>
          </a:p>
          <a:p>
            <a:pPr algn="just"/>
            <a:r>
              <a:rPr lang="tr-TR" sz="1150" dirty="0">
                <a:latin typeface="Times New Roman" panose="02020603050405020304" pitchFamily="18" charset="0"/>
                <a:cs typeface="Times New Roman" panose="02020603050405020304" pitchFamily="18" charset="0"/>
              </a:rPr>
              <a:t>İbranice Kutsal </a:t>
            </a:r>
            <a:r>
              <a:rPr lang="tr-TR" sz="1150" dirty="0" err="1">
                <a:latin typeface="Times New Roman" panose="02020603050405020304" pitchFamily="18" charset="0"/>
                <a:cs typeface="Times New Roman" panose="02020603050405020304" pitchFamily="18" charset="0"/>
              </a:rPr>
              <a:t>Metinler’de</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bağımsız bir karakter olarak açık biçimde yer almaz; ancak “gece </a:t>
            </a:r>
            <a:r>
              <a:rPr lang="tr-TR" sz="1150" dirty="0" err="1">
                <a:latin typeface="Times New Roman" panose="02020603050405020304" pitchFamily="18" charset="0"/>
                <a:cs typeface="Times New Roman" panose="02020603050405020304" pitchFamily="18" charset="0"/>
              </a:rPr>
              <a:t>varlığı”na</a:t>
            </a:r>
            <a:r>
              <a:rPr lang="tr-TR" sz="1150" dirty="0">
                <a:latin typeface="Times New Roman" panose="02020603050405020304" pitchFamily="18" charset="0"/>
                <a:cs typeface="Times New Roman" panose="02020603050405020304" pitchFamily="18" charset="0"/>
              </a:rPr>
              <a:t> işaret eden sözcükler bazı çevirilerde görülür. Asıl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figürü, Ortaçağ Yahudi folkloru ve mistik metinlerinde </a:t>
            </a:r>
            <a:r>
              <a:rPr lang="tr-TR" sz="1150" dirty="0" err="1">
                <a:latin typeface="Times New Roman" panose="02020603050405020304" pitchFamily="18" charset="0"/>
                <a:cs typeface="Times New Roman" panose="02020603050405020304" pitchFamily="18" charset="0"/>
              </a:rPr>
              <a:t>şekillenir.Alp-habet</a:t>
            </a:r>
            <a:r>
              <a:rPr lang="tr-TR" sz="1150" dirty="0">
                <a:latin typeface="Times New Roman" panose="02020603050405020304" pitchFamily="18" charset="0"/>
                <a:cs typeface="Times New Roman" panose="02020603050405020304" pitchFamily="18" charset="0"/>
              </a:rPr>
              <a:t> of Ben </a:t>
            </a:r>
            <a:r>
              <a:rPr lang="tr-TR" sz="1150" dirty="0" err="1">
                <a:latin typeface="Times New Roman" panose="02020603050405020304" pitchFamily="18" charset="0"/>
                <a:cs typeface="Times New Roman" panose="02020603050405020304" pitchFamily="18" charset="0"/>
              </a:rPr>
              <a:t>Sira</a:t>
            </a:r>
            <a:r>
              <a:rPr lang="tr-TR" sz="1150" dirty="0">
                <a:latin typeface="Times New Roman" panose="02020603050405020304" pitchFamily="18" charset="0"/>
                <a:cs typeface="Times New Roman" panose="02020603050405020304" pitchFamily="18" charset="0"/>
              </a:rPr>
              <a:t> anlatısında </a:t>
            </a:r>
          </a:p>
          <a:p>
            <a:pPr algn="just"/>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Adem’in ilk eşi olarak sunulur: Aynı topraktan yaratıldığı </a:t>
            </a:r>
          </a:p>
          <a:p>
            <a:pPr algn="just"/>
            <a:endParaRPr lang="tr-TR" sz="1150" dirty="0">
              <a:latin typeface="Times New Roman" panose="02020603050405020304" pitchFamily="18" charset="0"/>
              <a:cs typeface="Times New Roman" panose="02020603050405020304" pitchFamily="18" charset="0"/>
            </a:endParaRPr>
          </a:p>
        </p:txBody>
      </p:sp>
      <p:sp>
        <p:nvSpPr>
          <p:cNvPr id="7" name="object 7">
            <a:extLst>
              <a:ext uri="{FF2B5EF4-FFF2-40B4-BE49-F238E27FC236}">
                <a16:creationId xmlns:a16="http://schemas.microsoft.com/office/drawing/2014/main" id="{FDFC7500-0F49-6C9F-E152-CF05583C7112}"/>
              </a:ext>
            </a:extLst>
          </p:cNvPr>
          <p:cNvSpPr txBox="1"/>
          <p:nvPr/>
        </p:nvSpPr>
        <p:spPr>
          <a:xfrm>
            <a:off x="2807315" y="831274"/>
            <a:ext cx="1946275" cy="9392315"/>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için Adem’e boyun eğmeyi reddeder, Cennet’ten ayrılır ve zamanla şeytani bir varlık hâline gelir. Bu anlatı, modern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mitolojisinin merkezinde yer alan “eşitlik, itaatsizlik ve özgürlük” temasını kurar.</a:t>
            </a:r>
          </a:p>
          <a:p>
            <a:pPr algn="just"/>
            <a:r>
              <a:rPr lang="tr-TR" sz="1150" dirty="0" err="1">
                <a:latin typeface="Times New Roman" panose="02020603050405020304" pitchFamily="18" charset="0"/>
                <a:cs typeface="Times New Roman" panose="02020603050405020304" pitchFamily="18" charset="0"/>
              </a:rPr>
              <a:t>Talmud</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Zohar</a:t>
            </a:r>
            <a:r>
              <a:rPr lang="tr-TR" sz="1150" dirty="0">
                <a:latin typeface="Times New Roman" panose="02020603050405020304" pitchFamily="18" charset="0"/>
                <a:cs typeface="Times New Roman" panose="02020603050405020304" pitchFamily="18" charset="0"/>
              </a:rPr>
              <a:t> ve çeşitli büyü/koruma metinlerinde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;gece-</a:t>
            </a:r>
            <a:r>
              <a:rPr lang="tr-TR" sz="1150" dirty="0" err="1">
                <a:latin typeface="Times New Roman" panose="02020603050405020304" pitchFamily="18" charset="0"/>
                <a:cs typeface="Times New Roman" panose="02020603050405020304" pitchFamily="18" charset="0"/>
              </a:rPr>
              <a:t>demonu,doğum</a:t>
            </a:r>
            <a:r>
              <a:rPr lang="tr-TR" sz="1150" dirty="0">
                <a:latin typeface="Times New Roman" panose="02020603050405020304" pitchFamily="18" charset="0"/>
                <a:cs typeface="Times New Roman" panose="02020603050405020304" pitchFamily="18" charset="0"/>
              </a:rPr>
              <a:t> ve bebek-</a:t>
            </a:r>
            <a:r>
              <a:rPr lang="tr-TR" sz="1150" dirty="0" err="1">
                <a:latin typeface="Times New Roman" panose="02020603050405020304" pitchFamily="18" charset="0"/>
                <a:cs typeface="Times New Roman" panose="02020603050405020304" pitchFamily="18" charset="0"/>
              </a:rPr>
              <a:t>ler</a:t>
            </a:r>
            <a:r>
              <a:rPr lang="tr-TR" sz="1150" dirty="0">
                <a:latin typeface="Times New Roman" panose="02020603050405020304" pitchFamily="18" charset="0"/>
                <a:cs typeface="Times New Roman" panose="02020603050405020304" pitchFamily="18" charset="0"/>
              </a:rPr>
              <a:t> için tehdit oluşturan bir varlık olarak anılır. Bu korku figürü, tarihsel olarak muskalar ve dualarla dengelenmeye çalışıl-</a:t>
            </a:r>
            <a:r>
              <a:rPr lang="tr-TR" sz="1150" dirty="0" err="1">
                <a:latin typeface="Times New Roman" panose="02020603050405020304" pitchFamily="18" charset="0"/>
                <a:cs typeface="Times New Roman" panose="02020603050405020304" pitchFamily="18" charset="0"/>
              </a:rPr>
              <a:t>mıştır</a:t>
            </a:r>
            <a:r>
              <a:rPr lang="tr-TR" sz="1150" dirty="0">
                <a:latin typeface="Times New Roman" panose="02020603050405020304" pitchFamily="18" charset="0"/>
                <a:cs typeface="Times New Roman" panose="02020603050405020304" pitchFamily="18" charset="0"/>
              </a:rPr>
              <a:t>. </a:t>
            </a:r>
          </a:p>
          <a:p>
            <a:pPr algn="just"/>
            <a:r>
              <a:rPr lang="tr-TR" sz="1150" dirty="0">
                <a:latin typeface="Times New Roman" panose="02020603050405020304" pitchFamily="18" charset="0"/>
                <a:cs typeface="Times New Roman" panose="02020603050405020304" pitchFamily="18" charset="0"/>
              </a:rPr>
              <a:t>Kabala geleneğinde ise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sıklıkla </a:t>
            </a:r>
            <a:r>
              <a:rPr lang="tr-TR" sz="1150" dirty="0" err="1">
                <a:latin typeface="Times New Roman" panose="02020603050405020304" pitchFamily="18" charset="0"/>
                <a:cs typeface="Times New Roman" panose="02020603050405020304" pitchFamily="18" charset="0"/>
              </a:rPr>
              <a:t>Samael</a:t>
            </a:r>
            <a:r>
              <a:rPr lang="tr-TR" sz="1150" dirty="0">
                <a:latin typeface="Times New Roman" panose="02020603050405020304" pitchFamily="18" charset="0"/>
                <a:cs typeface="Times New Roman" panose="02020603050405020304" pitchFamily="18" charset="0"/>
              </a:rPr>
              <a:t> ile ilişkilen-dirilen karanlık dişil eş olarak betimlenir; </a:t>
            </a:r>
            <a:r>
              <a:rPr lang="tr-TR" sz="1150" dirty="0" err="1">
                <a:latin typeface="Times New Roman" panose="02020603050405020304" pitchFamily="18" charset="0"/>
                <a:cs typeface="Times New Roman" panose="02020603050405020304" pitchFamily="18" charset="0"/>
              </a:rPr>
              <a:t>gececilik</a:t>
            </a:r>
            <a:r>
              <a:rPr lang="tr-TR" sz="1150" dirty="0">
                <a:latin typeface="Times New Roman" panose="02020603050405020304" pitchFamily="18" charset="0"/>
                <a:cs typeface="Times New Roman" panose="02020603050405020304" pitchFamily="18" charset="0"/>
              </a:rPr>
              <a:t>, cinsel kaos ve baştan çıkarıcı ateş imgele-</a:t>
            </a:r>
            <a:r>
              <a:rPr lang="tr-TR" sz="1150" dirty="0" err="1">
                <a:latin typeface="Times New Roman" panose="02020603050405020304" pitchFamily="18" charset="0"/>
                <a:cs typeface="Times New Roman" panose="02020603050405020304" pitchFamily="18" charset="0"/>
              </a:rPr>
              <a:t>riyle</a:t>
            </a:r>
            <a:r>
              <a:rPr lang="tr-TR" sz="1150" dirty="0">
                <a:latin typeface="Times New Roman" panose="02020603050405020304" pitchFamily="18" charset="0"/>
                <a:cs typeface="Times New Roman" panose="02020603050405020304" pitchFamily="18" charset="0"/>
              </a:rPr>
              <a:t> birlikte anılır. Bu bağlamda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ilahi dişilin düşmüş ya da gölgede kalmış formu olarak yorumlanır.</a:t>
            </a:r>
          </a:p>
          <a:p>
            <a:pPr algn="just"/>
            <a:r>
              <a:rPr lang="tr-TR" sz="1150" dirty="0">
                <a:latin typeface="Times New Roman" panose="02020603050405020304" pitchFamily="18" charset="0"/>
                <a:cs typeface="Times New Roman" panose="02020603050405020304" pitchFamily="18" charset="0"/>
              </a:rPr>
              <a:t>Mitolojik imgelerde </a:t>
            </a:r>
            <a:r>
              <a:rPr lang="tr-TR" sz="1150" dirty="0" err="1">
                <a:latin typeface="Times New Roman" panose="02020603050405020304" pitchFamily="18" charset="0"/>
                <a:cs typeface="Times New Roman" panose="02020603050405020304" pitchFamily="18" charset="0"/>
              </a:rPr>
              <a:t>Lilith’in</a:t>
            </a:r>
            <a:r>
              <a:rPr lang="tr-TR" sz="1150" dirty="0">
                <a:latin typeface="Times New Roman" panose="02020603050405020304" pitchFamily="18" charset="0"/>
                <a:cs typeface="Times New Roman" panose="02020603050405020304" pitchFamily="18" charset="0"/>
              </a:rPr>
              <a:t> tekrar eden sembolleri dikkat çekicidir: gece, çöl, rüzgâr, baykuş ve diğer kuş figürleri, yılan/</a:t>
            </a:r>
            <a:r>
              <a:rPr lang="tr-TR" sz="1150" dirty="0" err="1">
                <a:latin typeface="Times New Roman" panose="02020603050405020304" pitchFamily="18" charset="0"/>
                <a:cs typeface="Times New Roman" panose="02020603050405020304" pitchFamily="18" charset="0"/>
              </a:rPr>
              <a:t>serpent</a:t>
            </a:r>
            <a:r>
              <a:rPr lang="tr-TR" sz="1150" dirty="0">
                <a:latin typeface="Times New Roman" panose="02020603050405020304" pitchFamily="18" charset="0"/>
                <a:cs typeface="Times New Roman" panose="02020603050405020304" pitchFamily="18" charset="0"/>
              </a:rPr>
              <a:t> motifi. Bu sembol-</a:t>
            </a:r>
            <a:r>
              <a:rPr lang="tr-TR" sz="1150" dirty="0" err="1">
                <a:latin typeface="Times New Roman" panose="02020603050405020304" pitchFamily="18" charset="0"/>
                <a:cs typeface="Times New Roman" panose="02020603050405020304" pitchFamily="18" charset="0"/>
              </a:rPr>
              <a:t>ler</a:t>
            </a:r>
            <a:r>
              <a:rPr lang="tr-TR" sz="1150" dirty="0">
                <a:latin typeface="Times New Roman" panose="02020603050405020304" pitchFamily="18" charset="0"/>
                <a:cs typeface="Times New Roman" panose="02020603050405020304" pitchFamily="18" charset="0"/>
              </a:rPr>
              <a:t>, onun özgür ama tehlikeli, sınır tanımaz ama dışlanan dişil doğasını pekiştirir. Özellikle doğum ve bebek temaları </a:t>
            </a:r>
            <a:r>
              <a:rPr lang="tr-TR" sz="1150" dirty="0" err="1">
                <a:latin typeface="Times New Roman" panose="02020603050405020304" pitchFamily="18" charset="0"/>
                <a:cs typeface="Times New Roman" panose="02020603050405020304" pitchFamily="18" charset="0"/>
              </a:rPr>
              <a:t>etra-fında</a:t>
            </a:r>
            <a:r>
              <a:rPr lang="tr-TR" sz="1150" dirty="0">
                <a:latin typeface="Times New Roman" panose="02020603050405020304" pitchFamily="18" charset="0"/>
                <a:cs typeface="Times New Roman" panose="02020603050405020304" pitchFamily="18" charset="0"/>
              </a:rPr>
              <a:t> şekillenen korku anlatıları, </a:t>
            </a:r>
            <a:r>
              <a:rPr lang="tr-TR" sz="1150" dirty="0" err="1">
                <a:latin typeface="Times New Roman" panose="02020603050405020304" pitchFamily="18" charset="0"/>
                <a:cs typeface="Times New Roman" panose="02020603050405020304" pitchFamily="18" charset="0"/>
              </a:rPr>
              <a:t>Lilith’i</a:t>
            </a:r>
            <a:r>
              <a:rPr lang="tr-TR" sz="1150" dirty="0">
                <a:latin typeface="Times New Roman" panose="02020603050405020304" pitchFamily="18" charset="0"/>
                <a:cs typeface="Times New Roman" panose="02020603050405020304" pitchFamily="18" charset="0"/>
              </a:rPr>
              <a:t> kadın bedeni ve üret-</a:t>
            </a:r>
            <a:r>
              <a:rPr lang="tr-TR" sz="1150" dirty="0" err="1">
                <a:latin typeface="Times New Roman" panose="02020603050405020304" pitchFamily="18" charset="0"/>
                <a:cs typeface="Times New Roman" panose="02020603050405020304" pitchFamily="18" charset="0"/>
              </a:rPr>
              <a:t>kenliğiyle</a:t>
            </a:r>
            <a:r>
              <a:rPr lang="tr-TR" sz="1150" dirty="0">
                <a:latin typeface="Times New Roman" panose="02020603050405020304" pitchFamily="18" charset="0"/>
                <a:cs typeface="Times New Roman" panose="02020603050405020304" pitchFamily="18" charset="0"/>
              </a:rPr>
              <a:t> ilişkilendirilen top-</a:t>
            </a:r>
            <a:r>
              <a:rPr lang="tr-TR" sz="1150" dirty="0" err="1">
                <a:latin typeface="Times New Roman" panose="02020603050405020304" pitchFamily="18" charset="0"/>
                <a:cs typeface="Times New Roman" panose="02020603050405020304" pitchFamily="18" charset="0"/>
              </a:rPr>
              <a:t>lumsal</a:t>
            </a:r>
            <a:r>
              <a:rPr lang="tr-TR" sz="1150" dirty="0">
                <a:latin typeface="Times New Roman" panose="02020603050405020304" pitchFamily="18" charset="0"/>
                <a:cs typeface="Times New Roman" panose="02020603050405020304" pitchFamily="18" charset="0"/>
              </a:rPr>
              <a:t> kaygıların bir yansıması hâline getirir.</a:t>
            </a:r>
          </a:p>
          <a:p>
            <a:pPr algn="just"/>
            <a:r>
              <a:rPr lang="tr-TR" sz="1150" dirty="0">
                <a:latin typeface="Times New Roman" panose="02020603050405020304" pitchFamily="18" charset="0"/>
                <a:cs typeface="Times New Roman" panose="02020603050405020304" pitchFamily="18" charset="0"/>
              </a:rPr>
              <a:t>Modern arketipsel ve psikolojik okumalar, </a:t>
            </a:r>
            <a:r>
              <a:rPr lang="tr-TR" sz="1150" dirty="0" err="1">
                <a:latin typeface="Times New Roman" panose="02020603050405020304" pitchFamily="18" charset="0"/>
                <a:cs typeface="Times New Roman" panose="02020603050405020304" pitchFamily="18" charset="0"/>
              </a:rPr>
              <a:t>Lilith’i</a:t>
            </a:r>
            <a:r>
              <a:rPr lang="tr-TR" sz="1150" dirty="0">
                <a:latin typeface="Times New Roman" panose="02020603050405020304" pitchFamily="18" charset="0"/>
                <a:cs typeface="Times New Roman" panose="02020603050405020304" pitchFamily="18" charset="0"/>
              </a:rPr>
              <a:t> “itaat etmeyi reddeden özgür dişil” arketipi olarak ele alır. </a:t>
            </a:r>
            <a:r>
              <a:rPr lang="tr-TR" sz="1150" dirty="0" err="1">
                <a:latin typeface="Times New Roman" panose="02020603050405020304" pitchFamily="18" charset="0"/>
                <a:cs typeface="Times New Roman" panose="02020603050405020304" pitchFamily="18" charset="0"/>
              </a:rPr>
              <a:t>Jungyen</a:t>
            </a:r>
            <a:r>
              <a:rPr lang="tr-TR" sz="1150" dirty="0">
                <a:latin typeface="Times New Roman" panose="02020603050405020304" pitchFamily="18" charset="0"/>
                <a:cs typeface="Times New Roman" panose="02020603050405020304" pitchFamily="18" charset="0"/>
              </a:rPr>
              <a:t> pers-</a:t>
            </a:r>
            <a:r>
              <a:rPr lang="tr-TR" sz="1150" dirty="0" err="1">
                <a:latin typeface="Times New Roman" panose="02020603050405020304" pitchFamily="18" charset="0"/>
                <a:cs typeface="Times New Roman" panose="02020603050405020304" pitchFamily="18" charset="0"/>
              </a:rPr>
              <a:t>pektifte</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özellikle kadın gölgesinin bir temsili sayılır; toplum tarafından bastırılan öf-ke, şehvet, bağımsızlık ve cüret gibi nitelikler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figüründe </a:t>
            </a:r>
            <a:r>
              <a:rPr lang="tr-TR" sz="1150" dirty="0" err="1">
                <a:latin typeface="Times New Roman" panose="02020603050405020304" pitchFamily="18" charset="0"/>
                <a:cs typeface="Times New Roman" panose="02020603050405020304" pitchFamily="18" charset="0"/>
              </a:rPr>
              <a:t>projekte</a:t>
            </a:r>
            <a:r>
              <a:rPr lang="tr-TR" sz="1150" dirty="0">
                <a:latin typeface="Times New Roman" panose="02020603050405020304" pitchFamily="18" charset="0"/>
                <a:cs typeface="Times New Roman" panose="02020603050405020304" pitchFamily="18" charset="0"/>
              </a:rPr>
              <a:t> edilir. Bu nedenle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gölge çalışması için güçlü bir sembol hâline gelir.</a:t>
            </a:r>
          </a:p>
          <a:p>
            <a:pPr algn="just"/>
            <a:r>
              <a:rPr lang="tr-TR" sz="1150" dirty="0">
                <a:latin typeface="Times New Roman" panose="02020603050405020304" pitchFamily="18" charset="0"/>
                <a:cs typeface="Times New Roman" panose="02020603050405020304" pitchFamily="18" charset="0"/>
              </a:rPr>
              <a:t>Arketipsel açıdan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uyumlu kadının karşıtıdır, bilinenin ak-sine makbul </a:t>
            </a:r>
            <a:r>
              <a:rPr lang="tr-TR" sz="1150" dirty="0" err="1">
                <a:latin typeface="Times New Roman" panose="02020603050405020304" pitchFamily="18" charset="0"/>
                <a:cs typeface="Times New Roman" panose="02020603050405020304" pitchFamily="18" charset="0"/>
              </a:rPr>
              <a:t>değildir.Bu</a:t>
            </a:r>
            <a:r>
              <a:rPr lang="tr-TR" sz="1150" dirty="0">
                <a:latin typeface="Times New Roman" panose="02020603050405020304" pitchFamily="18" charset="0"/>
                <a:cs typeface="Times New Roman" panose="02020603050405020304" pitchFamily="18" charset="0"/>
              </a:rPr>
              <a:t> yüzden</a:t>
            </a:r>
          </a:p>
        </p:txBody>
      </p:sp>
      <p:sp>
        <p:nvSpPr>
          <p:cNvPr id="8" name="object 8">
            <a:extLst>
              <a:ext uri="{FF2B5EF4-FFF2-40B4-BE49-F238E27FC236}">
                <a16:creationId xmlns:a16="http://schemas.microsoft.com/office/drawing/2014/main" id="{75FE4259-1696-66E9-D4F7-6376E77320FD}"/>
              </a:ext>
            </a:extLst>
          </p:cNvPr>
          <p:cNvSpPr txBox="1"/>
          <p:nvPr/>
        </p:nvSpPr>
        <p:spPr>
          <a:xfrm>
            <a:off x="4907388" y="827159"/>
            <a:ext cx="2004606" cy="9746258"/>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kolektif bilinç tarafından  tehlikeli olarak </a:t>
            </a:r>
            <a:r>
              <a:rPr lang="tr-TR" sz="1150" dirty="0" err="1">
                <a:latin typeface="Times New Roman" panose="02020603050405020304" pitchFamily="18" charset="0"/>
                <a:cs typeface="Times New Roman" panose="02020603050405020304" pitchFamily="18" charset="0"/>
              </a:rPr>
              <a:t>adledilir</a:t>
            </a:r>
            <a:r>
              <a:rPr lang="tr-TR" sz="1150" dirty="0">
                <a:latin typeface="Times New Roman" panose="02020603050405020304" pitchFamily="18" charset="0"/>
                <a:cs typeface="Times New Roman" panose="02020603050405020304" pitchFamily="18" charset="0"/>
              </a:rPr>
              <a:t>. Toplum tüm bu nitelikleri  kutsallaştır-</a:t>
            </a:r>
            <a:r>
              <a:rPr lang="tr-TR" sz="1150" dirty="0" err="1">
                <a:latin typeface="Times New Roman" panose="02020603050405020304" pitchFamily="18" charset="0"/>
                <a:cs typeface="Times New Roman" panose="02020603050405020304" pitchFamily="18" charset="0"/>
              </a:rPr>
              <a:t>madığı</a:t>
            </a:r>
            <a:r>
              <a:rPr lang="tr-TR" sz="1150" dirty="0">
                <a:latin typeface="Times New Roman" panose="02020603050405020304" pitchFamily="18" charset="0"/>
                <a:cs typeface="Times New Roman" panose="02020603050405020304" pitchFamily="18" charset="0"/>
              </a:rPr>
              <a:t> için onları gölgeye iter ve gölgeye itilen her şey ya hastalık olarak ya kriz olarak ya da ilişki yarası olarak geri döner. </a:t>
            </a:r>
            <a:r>
              <a:rPr lang="tr-TR" sz="1150" dirty="0" err="1">
                <a:latin typeface="Times New Roman" panose="02020603050405020304" pitchFamily="18" charset="0"/>
                <a:cs typeface="Times New Roman" panose="02020603050405020304" pitchFamily="18" charset="0"/>
              </a:rPr>
              <a:t>Jungyen</a:t>
            </a:r>
            <a:r>
              <a:rPr lang="tr-TR" sz="1150" dirty="0">
                <a:latin typeface="Times New Roman" panose="02020603050405020304" pitchFamily="18" charset="0"/>
                <a:cs typeface="Times New Roman" panose="02020603050405020304" pitchFamily="18" charset="0"/>
              </a:rPr>
              <a:t> psikolojide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gölge arketipi ve </a:t>
            </a:r>
            <a:r>
              <a:rPr lang="tr-TR" sz="1150" dirty="0" err="1">
                <a:latin typeface="Times New Roman" panose="02020603050405020304" pitchFamily="18" charset="0"/>
                <a:cs typeface="Times New Roman" panose="02020603050405020304" pitchFamily="18" charset="0"/>
              </a:rPr>
              <a:t>anima’nın</a:t>
            </a:r>
            <a:r>
              <a:rPr lang="tr-TR" sz="1150" dirty="0">
                <a:latin typeface="Times New Roman" panose="02020603050405020304" pitchFamily="18" charset="0"/>
                <a:cs typeface="Times New Roman" panose="02020603050405020304" pitchFamily="18" charset="0"/>
              </a:rPr>
              <a:t> karanlık yüzü ile özdeşleştirilir. Kadının bu bastı-</a:t>
            </a:r>
            <a:r>
              <a:rPr lang="tr-TR" sz="1150" dirty="0" err="1">
                <a:latin typeface="Times New Roman" panose="02020603050405020304" pitchFamily="18" charset="0"/>
                <a:cs typeface="Times New Roman" panose="02020603050405020304" pitchFamily="18" charset="0"/>
              </a:rPr>
              <a:t>rılmış</a:t>
            </a:r>
            <a:r>
              <a:rPr lang="tr-TR" sz="1150" dirty="0">
                <a:latin typeface="Times New Roman" panose="02020603050405020304" pitchFamily="18" charset="0"/>
                <a:cs typeface="Times New Roman" panose="02020603050405020304" pitchFamily="18" charset="0"/>
              </a:rPr>
              <a:t> benliği , psikosomatik </a:t>
            </a:r>
            <a:r>
              <a:rPr lang="tr-TR" sz="1150" dirty="0" err="1">
                <a:latin typeface="Times New Roman" panose="02020603050405020304" pitchFamily="18" charset="0"/>
                <a:cs typeface="Times New Roman" panose="02020603050405020304" pitchFamily="18" charset="0"/>
              </a:rPr>
              <a:t>ra-hatsızlıklar</a:t>
            </a:r>
            <a:r>
              <a:rPr lang="tr-TR" sz="1150" dirty="0">
                <a:latin typeface="Times New Roman" panose="02020603050405020304" pitchFamily="18" charset="0"/>
                <a:cs typeface="Times New Roman" panose="02020603050405020304" pitchFamily="18" charset="0"/>
              </a:rPr>
              <a:t> ,kendini suçlama, ilişkilerde kendinden vazgeçme ve kronik yorgunluk olarak orta-ya çıkarken , erkeğin </a:t>
            </a:r>
            <a:r>
              <a:rPr lang="tr-TR" sz="1150" dirty="0" err="1">
                <a:latin typeface="Times New Roman" panose="02020603050405020304" pitchFamily="18" charset="0"/>
                <a:cs typeface="Times New Roman" panose="02020603050405020304" pitchFamily="18" charset="0"/>
              </a:rPr>
              <a:t>animasında</a:t>
            </a:r>
            <a:r>
              <a:rPr lang="tr-TR" sz="1150" dirty="0">
                <a:latin typeface="Times New Roman" panose="02020603050405020304" pitchFamily="18" charset="0"/>
                <a:cs typeface="Times New Roman" panose="02020603050405020304" pitchFamily="18" charset="0"/>
              </a:rPr>
              <a:t> ise  korkutucu dişil yani kontrol edilemeyen bağımlı olmayan , boyun eğmeyen kadın imgesine karşılıktır. </a:t>
            </a:r>
          </a:p>
          <a:p>
            <a:pPr algn="just"/>
            <a:r>
              <a:rPr lang="tr-TR" sz="1150" dirty="0">
                <a:latin typeface="Times New Roman" panose="02020603050405020304" pitchFamily="18" charset="0"/>
                <a:cs typeface="Times New Roman" panose="02020603050405020304" pitchFamily="18" charset="0"/>
              </a:rPr>
              <a:t>Bu  yüzden erkek bilinci </a:t>
            </a:r>
            <a:r>
              <a:rPr lang="tr-TR" sz="1150" dirty="0" err="1">
                <a:latin typeface="Times New Roman" panose="02020603050405020304" pitchFamily="18" charset="0"/>
                <a:cs typeface="Times New Roman" panose="02020603050405020304" pitchFamily="18" charset="0"/>
              </a:rPr>
              <a:t>Lilith’i</a:t>
            </a:r>
            <a:r>
              <a:rPr lang="tr-TR" sz="1150" dirty="0">
                <a:latin typeface="Times New Roman" panose="02020603050405020304" pitchFamily="18" charset="0"/>
                <a:cs typeface="Times New Roman" panose="02020603050405020304" pitchFamily="18" charset="0"/>
              </a:rPr>
              <a:t>  ya </a:t>
            </a:r>
            <a:r>
              <a:rPr lang="tr-TR" sz="1150" dirty="0" err="1">
                <a:latin typeface="Times New Roman" panose="02020603050405020304" pitchFamily="18" charset="0"/>
                <a:cs typeface="Times New Roman" panose="02020603050405020304" pitchFamily="18" charset="0"/>
              </a:rPr>
              <a:t>demonize</a:t>
            </a:r>
            <a:r>
              <a:rPr lang="tr-TR" sz="1150" dirty="0">
                <a:latin typeface="Times New Roman" panose="02020603050405020304" pitchFamily="18" charset="0"/>
                <a:cs typeface="Times New Roman" panose="02020603050405020304" pitchFamily="18" charset="0"/>
              </a:rPr>
              <a:t> eder ya da idealize eder ama nadiren entegre ede-</a:t>
            </a:r>
            <a:r>
              <a:rPr lang="tr-TR" sz="1150" dirty="0" err="1">
                <a:latin typeface="Times New Roman" panose="02020603050405020304" pitchFamily="18" charset="0"/>
                <a:cs typeface="Times New Roman" panose="02020603050405020304" pitchFamily="18" charset="0"/>
              </a:rPr>
              <a:t>bilir.Lilith</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enregrasyonu</a:t>
            </a:r>
            <a:r>
              <a:rPr lang="tr-TR" sz="1150" dirty="0">
                <a:latin typeface="Times New Roman" panose="02020603050405020304" pitchFamily="18" charset="0"/>
                <a:cs typeface="Times New Roman" panose="02020603050405020304" pitchFamily="18" charset="0"/>
              </a:rPr>
              <a:t>;   uyum-</a:t>
            </a:r>
            <a:r>
              <a:rPr lang="tr-TR" sz="1150" dirty="0" err="1">
                <a:latin typeface="Times New Roman" panose="02020603050405020304" pitchFamily="18" charset="0"/>
                <a:cs typeface="Times New Roman" panose="02020603050405020304" pitchFamily="18" charset="0"/>
              </a:rPr>
              <a:t>lu</a:t>
            </a:r>
            <a:r>
              <a:rPr lang="tr-TR" sz="1150" dirty="0">
                <a:latin typeface="Times New Roman" panose="02020603050405020304" pitchFamily="18" charset="0"/>
                <a:cs typeface="Times New Roman" panose="02020603050405020304" pitchFamily="18" charset="0"/>
              </a:rPr>
              <a:t> ve iyi insan maskesini  indir-meyi , sahte uyumu bırakmayı ve bedensel bilgeliği geri almayı öğretir. </a:t>
            </a:r>
          </a:p>
          <a:p>
            <a:pPr algn="just"/>
            <a:r>
              <a:rPr lang="tr-TR" sz="1150" dirty="0">
                <a:latin typeface="Times New Roman" panose="02020603050405020304" pitchFamily="18" charset="0"/>
                <a:cs typeface="Times New Roman" panose="02020603050405020304" pitchFamily="18" charset="0"/>
              </a:rPr>
              <a:t>Yaklaşık MÖ 3000’lerden itibaren Ay Tanrıçası kültlerinin gücü zayıflamaya başladı; bu süreç Neolitik dünyanın çözü-</a:t>
            </a:r>
            <a:r>
              <a:rPr lang="tr-TR" sz="1150" dirty="0" err="1">
                <a:latin typeface="Times New Roman" panose="02020603050405020304" pitchFamily="18" charset="0"/>
                <a:cs typeface="Times New Roman" panose="02020603050405020304" pitchFamily="18" charset="0"/>
              </a:rPr>
              <a:t>lüşüyle</a:t>
            </a:r>
            <a:r>
              <a:rPr lang="tr-TR" sz="1150" dirty="0">
                <a:latin typeface="Times New Roman" panose="02020603050405020304" pitchFamily="18" charset="0"/>
                <a:cs typeface="Times New Roman" panose="02020603050405020304" pitchFamily="18" charset="0"/>
              </a:rPr>
              <a:t>, Bronz ve Demir Çağla-</a:t>
            </a:r>
            <a:r>
              <a:rPr lang="tr-TR" sz="1150" dirty="0" err="1">
                <a:latin typeface="Times New Roman" panose="02020603050405020304" pitchFamily="18" charset="0"/>
                <a:cs typeface="Times New Roman" panose="02020603050405020304" pitchFamily="18" charset="0"/>
              </a:rPr>
              <a:t>rının</a:t>
            </a:r>
            <a:r>
              <a:rPr lang="tr-TR" sz="1150" dirty="0">
                <a:latin typeface="Times New Roman" panose="02020603050405020304" pitchFamily="18" charset="0"/>
                <a:cs typeface="Times New Roman" panose="02020603050405020304" pitchFamily="18" charset="0"/>
              </a:rPr>
              <a:t> yükselişiyle hız kazandı. MÖ 4000–2500 yılları arasında Kuzey Avrupa ve Orta Asya’dan gelen </a:t>
            </a:r>
            <a:r>
              <a:rPr lang="tr-TR" sz="1150" dirty="0" err="1">
                <a:latin typeface="Times New Roman" panose="02020603050405020304" pitchFamily="18" charset="0"/>
                <a:cs typeface="Times New Roman" panose="02020603050405020304" pitchFamily="18" charset="0"/>
              </a:rPr>
              <a:t>proto</a:t>
            </a:r>
            <a:r>
              <a:rPr lang="tr-TR" sz="1150" dirty="0">
                <a:latin typeface="Times New Roman" panose="02020603050405020304" pitchFamily="18" charset="0"/>
                <a:cs typeface="Times New Roman" panose="02020603050405020304" pitchFamily="18" charset="0"/>
              </a:rPr>
              <a:t>-Hint-Avrupa kökenli savaşçı topluluklar, Batı </a:t>
            </a:r>
            <a:r>
              <a:rPr lang="tr-TR" sz="1150" dirty="0" err="1">
                <a:latin typeface="Times New Roman" panose="02020603050405020304" pitchFamily="18" charset="0"/>
                <a:cs typeface="Times New Roman" panose="02020603050405020304" pitchFamily="18" charset="0"/>
              </a:rPr>
              <a:t>Avru-pa’dan</a:t>
            </a:r>
            <a:r>
              <a:rPr lang="tr-TR" sz="1150" dirty="0">
                <a:latin typeface="Times New Roman" panose="02020603050405020304" pitchFamily="18" charset="0"/>
                <a:cs typeface="Times New Roman" panose="02020603050405020304" pitchFamily="18" charset="0"/>
              </a:rPr>
              <a:t> Yakın Doğu’ya ve Hindistan’a kadar yayıldı. </a:t>
            </a:r>
          </a:p>
          <a:p>
            <a:pPr algn="just"/>
            <a:r>
              <a:rPr lang="tr-TR" sz="1150" dirty="0">
                <a:latin typeface="Times New Roman" panose="02020603050405020304" pitchFamily="18" charset="0"/>
                <a:cs typeface="Times New Roman" panose="02020603050405020304" pitchFamily="18" charset="0"/>
              </a:rPr>
              <a:t>Bu halklar, gökyüzüyle ilişki-</a:t>
            </a:r>
            <a:r>
              <a:rPr lang="tr-TR" sz="1150" dirty="0" err="1">
                <a:latin typeface="Times New Roman" panose="02020603050405020304" pitchFamily="18" charset="0"/>
                <a:cs typeface="Times New Roman" panose="02020603050405020304" pitchFamily="18" charset="0"/>
              </a:rPr>
              <a:t>lendirilen</a:t>
            </a:r>
            <a:r>
              <a:rPr lang="tr-TR" sz="1150" dirty="0">
                <a:latin typeface="Times New Roman" panose="02020603050405020304" pitchFamily="18" charset="0"/>
                <a:cs typeface="Times New Roman" panose="02020603050405020304" pitchFamily="18" charset="0"/>
              </a:rPr>
              <a:t> baba–erkek bir tanrıya tapıyor, ana tanrıça merkezli top-</a:t>
            </a:r>
            <a:r>
              <a:rPr lang="tr-TR" sz="1150" dirty="0" err="1">
                <a:latin typeface="Times New Roman" panose="02020603050405020304" pitchFamily="18" charset="0"/>
                <a:cs typeface="Times New Roman" panose="02020603050405020304" pitchFamily="18" charset="0"/>
              </a:rPr>
              <a:t>lumları</a:t>
            </a:r>
            <a:r>
              <a:rPr lang="tr-TR" sz="1150" dirty="0">
                <a:latin typeface="Times New Roman" panose="02020603050405020304" pitchFamily="18" charset="0"/>
                <a:cs typeface="Times New Roman" panose="02020603050405020304" pitchFamily="18" charset="0"/>
              </a:rPr>
              <a:t> ve onların kutsal düzenini ortadan kaldırıyordu.</a:t>
            </a:r>
          </a:p>
          <a:p>
            <a:pPr algn="just"/>
            <a:r>
              <a:rPr lang="tr-TR" sz="1150" dirty="0">
                <a:latin typeface="Times New Roman" panose="02020603050405020304" pitchFamily="18" charset="0"/>
                <a:cs typeface="Times New Roman" panose="02020603050405020304" pitchFamily="18" charset="0"/>
              </a:rPr>
              <a:t>Ataerkil yapılar iktidarı ele geçirdikçe, kendi uygarlıklarını ana tanrıça kültlerinin kalıntıları üzerine inşa ettiler. Mitolojide bu dönüşüm, yaratımın merkezin-deki Büyük </a:t>
            </a:r>
            <a:r>
              <a:rPr lang="tr-TR" sz="1150" dirty="0" err="1">
                <a:latin typeface="Times New Roman" panose="02020603050405020304" pitchFamily="18" charset="0"/>
                <a:cs typeface="Times New Roman" panose="02020603050405020304" pitchFamily="18" charset="0"/>
              </a:rPr>
              <a:t>Tanrıça’nın</a:t>
            </a:r>
            <a:r>
              <a:rPr lang="tr-TR" sz="1150" dirty="0">
                <a:latin typeface="Times New Roman" panose="02020603050405020304" pitchFamily="18" charset="0"/>
                <a:cs typeface="Times New Roman" panose="02020603050405020304" pitchFamily="18" charset="0"/>
              </a:rPr>
              <a:t> yerini Büyük Baba Tanrı’nın almasıyla görünür hâle geldi. Önceleri tan-</a:t>
            </a:r>
            <a:r>
              <a:rPr lang="tr-TR" sz="1150" dirty="0" err="1">
                <a:latin typeface="Times New Roman" panose="02020603050405020304" pitchFamily="18" charset="0"/>
                <a:cs typeface="Times New Roman" panose="02020603050405020304" pitchFamily="18" charset="0"/>
              </a:rPr>
              <a:t>rıça</a:t>
            </a:r>
            <a:r>
              <a:rPr lang="tr-TR" sz="1150" dirty="0">
                <a:latin typeface="Times New Roman" panose="02020603050405020304" pitchFamily="18" charset="0"/>
                <a:cs typeface="Times New Roman" panose="02020603050405020304" pitchFamily="18" charset="0"/>
              </a:rPr>
              <a:t> ile ilişkili olan erkek figür, </a:t>
            </a:r>
          </a:p>
          <a:p>
            <a:pPr algn="just"/>
            <a:endParaRPr lang="tr-TR" sz="1150" dirty="0">
              <a:latin typeface="Times New Roman" panose="02020603050405020304" pitchFamily="18" charset="0"/>
              <a:cs typeface="Times New Roman" panose="02020603050405020304" pitchFamily="18" charset="0"/>
            </a:endParaRPr>
          </a:p>
        </p:txBody>
      </p:sp>
      <p:sp>
        <p:nvSpPr>
          <p:cNvPr id="15" name="object 15">
            <a:extLst>
              <a:ext uri="{FF2B5EF4-FFF2-40B4-BE49-F238E27FC236}">
                <a16:creationId xmlns:a16="http://schemas.microsoft.com/office/drawing/2014/main" id="{88B7D3B1-239E-5F5E-F5F2-2E261520C87F}"/>
              </a:ext>
            </a:extLst>
          </p:cNvPr>
          <p:cNvSpPr txBox="1"/>
          <p:nvPr/>
        </p:nvSpPr>
        <p:spPr>
          <a:xfrm>
            <a:off x="526003" y="10321041"/>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34</a:t>
            </a:r>
            <a:endParaRPr sz="1100" dirty="0">
              <a:latin typeface="Arial"/>
              <a:cs typeface="Arial"/>
            </a:endParaRPr>
          </a:p>
        </p:txBody>
      </p:sp>
      <p:sp>
        <p:nvSpPr>
          <p:cNvPr id="16" name="object 16">
            <a:extLst>
              <a:ext uri="{FF2B5EF4-FFF2-40B4-BE49-F238E27FC236}">
                <a16:creationId xmlns:a16="http://schemas.microsoft.com/office/drawing/2014/main" id="{21B115B3-5EC9-A461-BB7F-81552F653B23}"/>
              </a:ext>
            </a:extLst>
          </p:cNvPr>
          <p:cNvSpPr txBox="1"/>
          <p:nvPr/>
        </p:nvSpPr>
        <p:spPr>
          <a:xfrm>
            <a:off x="768352" y="10305890"/>
            <a:ext cx="1434465" cy="182101"/>
          </a:xfrm>
          <a:prstGeom prst="rect">
            <a:avLst/>
          </a:prstGeom>
        </p:spPr>
        <p:txBody>
          <a:bodyPr vert="horz" wrap="square" lIns="0" tIns="12700" rIns="0" bIns="0" rtlCol="0">
            <a:spAutoFit/>
          </a:bodyPr>
          <a:lstStyle/>
          <a:p>
            <a:pPr marL="12700">
              <a:lnSpc>
                <a:spcPct val="100000"/>
              </a:lnSpc>
              <a:spcBef>
                <a:spcPts val="100"/>
              </a:spcBef>
            </a:pPr>
            <a:r>
              <a:rPr sz="1100" spc="-10" dirty="0">
                <a:solidFill>
                  <a:schemeClr val="tx1"/>
                </a:solidFill>
                <a:latin typeface="Arial"/>
                <a:cs typeface="Arial"/>
                <a:hlinkClick r:id="rId4">
                  <a:extLst>
                    <a:ext uri="{A12FA001-AC4F-418D-AE19-62706E023703}">
                      <ahyp:hlinkClr xmlns:ahyp="http://schemas.microsoft.com/office/drawing/2018/hyperlinkcolor" val="tx"/>
                    </a:ext>
                  </a:extLst>
                </a:hlinkClick>
              </a:rPr>
              <a:t>www.</a:t>
            </a:r>
            <a:r>
              <a:rPr lang="tr-TR" sz="1100" spc="-10" dirty="0" err="1">
                <a:solidFill>
                  <a:schemeClr val="tx1"/>
                </a:solidFill>
                <a:latin typeface="Arial"/>
                <a:cs typeface="Arial"/>
                <a:hlinkClick r:id="rId4">
                  <a:extLst>
                    <a:ext uri="{A12FA001-AC4F-418D-AE19-62706E023703}">
                      <ahyp:hlinkClr xmlns:ahyp="http://schemas.microsoft.com/office/drawing/2018/hyperlinkcolor" val="tx"/>
                    </a:ext>
                  </a:extLst>
                </a:hlinkClick>
              </a:rPr>
              <a:t>newspirit</a:t>
            </a:r>
            <a:r>
              <a:rPr sz="1100" spc="-10" dirty="0">
                <a:solidFill>
                  <a:schemeClr val="tx1"/>
                </a:solidFill>
                <a:latin typeface="Arial"/>
                <a:cs typeface="Arial"/>
                <a:hlinkClick r:id="rId4">
                  <a:extLst>
                    <a:ext uri="{A12FA001-AC4F-418D-AE19-62706E023703}">
                      <ahyp:hlinkClr xmlns:ahyp="http://schemas.microsoft.com/office/drawing/2018/hyperlinkcolor" val="tx"/>
                    </a:ext>
                  </a:extLst>
                </a:hlinkClick>
              </a:rPr>
              <a:t>.com.tr</a:t>
            </a:r>
            <a:endParaRPr sz="1100" dirty="0">
              <a:solidFill>
                <a:schemeClr val="tx1"/>
              </a:solidFill>
              <a:latin typeface="Arial"/>
              <a:cs typeface="Arial"/>
            </a:endParaRPr>
          </a:p>
        </p:txBody>
      </p:sp>
      <p:pic>
        <p:nvPicPr>
          <p:cNvPr id="17" name="object 17">
            <a:extLst>
              <a:ext uri="{FF2B5EF4-FFF2-40B4-BE49-F238E27FC236}">
                <a16:creationId xmlns:a16="http://schemas.microsoft.com/office/drawing/2014/main" id="{8C071703-5354-4728-98E6-B0BDB9066A6B}"/>
              </a:ext>
            </a:extLst>
          </p:cNvPr>
          <p:cNvPicPr/>
          <p:nvPr/>
        </p:nvPicPr>
        <p:blipFill>
          <a:blip r:embed="rId5" cstate="print"/>
          <a:stretch>
            <a:fillRect/>
          </a:stretch>
        </p:blipFill>
        <p:spPr>
          <a:xfrm>
            <a:off x="188479" y="196013"/>
            <a:ext cx="540410" cy="543153"/>
          </a:xfrm>
          <a:prstGeom prst="rect">
            <a:avLst/>
          </a:prstGeom>
        </p:spPr>
      </p:pic>
    </p:spTree>
    <p:extLst>
      <p:ext uri="{BB962C8B-B14F-4D97-AF65-F5344CB8AC3E}">
        <p14:creationId xmlns:p14="http://schemas.microsoft.com/office/powerpoint/2010/main" val="1214958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F29C1A-106B-29BB-4E0F-DDF0DAC77F58}"/>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B25B805B-CC99-FB2B-B70C-AECBAA89F30F}"/>
              </a:ext>
            </a:extLst>
          </p:cNvPr>
          <p:cNvPicPr/>
          <p:nvPr/>
        </p:nvPicPr>
        <p:blipFill>
          <a:blip r:embed="rId3">
            <a:alphaModFix amt="41000"/>
            <a:extLst>
              <a:ext uri="{28A0092B-C50C-407E-A947-70E740481C1C}">
                <a14:useLocalDpi xmlns:a14="http://schemas.microsoft.com/office/drawing/2010/main" val="0"/>
              </a:ext>
            </a:extLst>
          </a:blip>
          <a:srcRect/>
          <a:stretch/>
        </p:blipFill>
        <p:spPr>
          <a:xfrm>
            <a:off x="0" y="0"/>
            <a:ext cx="7556497" cy="10693400"/>
          </a:xfrm>
          <a:prstGeom prst="rect">
            <a:avLst/>
          </a:prstGeom>
        </p:spPr>
      </p:pic>
      <p:sp>
        <p:nvSpPr>
          <p:cNvPr id="6" name="object 6">
            <a:extLst>
              <a:ext uri="{FF2B5EF4-FFF2-40B4-BE49-F238E27FC236}">
                <a16:creationId xmlns:a16="http://schemas.microsoft.com/office/drawing/2014/main" id="{674FD237-9011-3535-D0C4-65461C66A184}"/>
              </a:ext>
            </a:extLst>
          </p:cNvPr>
          <p:cNvSpPr txBox="1"/>
          <p:nvPr/>
        </p:nvSpPr>
        <p:spPr>
          <a:xfrm>
            <a:off x="603220" y="862719"/>
            <a:ext cx="2102491" cy="9206366"/>
          </a:xfrm>
          <a:prstGeom prst="rect">
            <a:avLst/>
          </a:prstGeom>
        </p:spPr>
        <p:txBody>
          <a:bodyPr vert="horz" wrap="square" lIns="0" tIns="3810" rIns="0" bIns="0" rtlCol="0">
            <a:spAutoFit/>
          </a:bodyPr>
          <a:lstStyle/>
          <a:p>
            <a:pPr algn="just"/>
            <a:r>
              <a:rPr lang="tr-TR" sz="1150" dirty="0">
                <a:latin typeface="Times New Roman" panose="02020603050405020304" pitchFamily="18" charset="0"/>
                <a:cs typeface="Times New Roman" panose="02020603050405020304" pitchFamily="18" charset="0"/>
              </a:rPr>
              <a:t>onun oğlu ya da sevgilisi olarak betimlenirken; zamanla güç kazandıkça kocası, hatta babası </a:t>
            </a:r>
            <a:r>
              <a:rPr lang="tr-TR" sz="1150" dirty="0" err="1">
                <a:latin typeface="Times New Roman" panose="02020603050405020304" pitchFamily="18" charset="0"/>
                <a:cs typeface="Times New Roman" panose="02020603050405020304" pitchFamily="18" charset="0"/>
              </a:rPr>
              <a:t>ko-numuna</a:t>
            </a:r>
            <a:r>
              <a:rPr lang="tr-TR" sz="1150" dirty="0">
                <a:latin typeface="Times New Roman" panose="02020603050405020304" pitchFamily="18" charset="0"/>
                <a:cs typeface="Times New Roman" panose="02020603050405020304" pitchFamily="18" charset="0"/>
              </a:rPr>
              <a:t> yükseltildi. Tanrıça ise giderek ikincil bir role itildi: </a:t>
            </a:r>
            <a:r>
              <a:rPr lang="tr-TR" sz="1150" dirty="0" err="1">
                <a:latin typeface="Times New Roman" panose="02020603050405020304" pitchFamily="18" charset="0"/>
                <a:cs typeface="Times New Roman" panose="02020603050405020304" pitchFamily="18" charset="0"/>
              </a:rPr>
              <a:t>Ho-rus’un</a:t>
            </a:r>
            <a:r>
              <a:rPr lang="tr-TR" sz="1150" dirty="0">
                <a:latin typeface="Times New Roman" panose="02020603050405020304" pitchFamily="18" charset="0"/>
                <a:cs typeface="Times New Roman" panose="02020603050405020304" pitchFamily="18" charset="0"/>
              </a:rPr>
              <a:t> annesi </a:t>
            </a:r>
            <a:r>
              <a:rPr lang="tr-TR" sz="1150" dirty="0" err="1">
                <a:latin typeface="Times New Roman" panose="02020603050405020304" pitchFamily="18" charset="0"/>
                <a:cs typeface="Times New Roman" panose="02020603050405020304" pitchFamily="18" charset="0"/>
              </a:rPr>
              <a:t>İsis’in</a:t>
            </a:r>
            <a:r>
              <a:rPr lang="tr-TR" sz="1150" dirty="0">
                <a:latin typeface="Times New Roman" panose="02020603050405020304" pitchFamily="18" charset="0"/>
                <a:cs typeface="Times New Roman" panose="02020603050405020304" pitchFamily="18" charset="0"/>
              </a:rPr>
              <a:t> gölgelenmesi ya da İsa’nın annesi Meryem’in pasif bir figüre indirgenmesi bu sürecin izlerini taşır.</a:t>
            </a:r>
          </a:p>
          <a:p>
            <a:pPr algn="just"/>
            <a:r>
              <a:rPr lang="tr-TR" sz="1150" dirty="0">
                <a:latin typeface="Times New Roman" panose="02020603050405020304" pitchFamily="18" charset="0"/>
                <a:cs typeface="Times New Roman" panose="02020603050405020304" pitchFamily="18" charset="0"/>
              </a:rPr>
              <a:t>Daha ileri aşamalarda tanrıça, baba tanrının eşi olmaktan çıkarılıp kızı hâline getirildi; Athena’nın Zeus-’un başından doğması bu simgesel kopuşun çarpıcı örneklerinden biri-</a:t>
            </a:r>
            <a:r>
              <a:rPr lang="tr-TR" sz="1150" dirty="0" err="1">
                <a:latin typeface="Times New Roman" panose="02020603050405020304" pitchFamily="18" charset="0"/>
                <a:cs typeface="Times New Roman" panose="02020603050405020304" pitchFamily="18" charset="0"/>
              </a:rPr>
              <a:t>dir</a:t>
            </a:r>
            <a:r>
              <a:rPr lang="tr-TR" sz="1150" dirty="0">
                <a:latin typeface="Times New Roman" panose="02020603050405020304" pitchFamily="18" charset="0"/>
                <a:cs typeface="Times New Roman" panose="02020603050405020304" pitchFamily="18" charset="0"/>
              </a:rPr>
              <a:t>. Aynı dönemde ejderha ve yılan öldüren ataerkil güneş kahra-</a:t>
            </a:r>
            <a:r>
              <a:rPr lang="tr-TR" sz="1150" dirty="0" err="1">
                <a:latin typeface="Times New Roman" panose="02020603050405020304" pitchFamily="18" charset="0"/>
                <a:cs typeface="Times New Roman" panose="02020603050405020304" pitchFamily="18" charset="0"/>
              </a:rPr>
              <a:t>manları</a:t>
            </a:r>
            <a:r>
              <a:rPr lang="tr-TR" sz="1150" dirty="0">
                <a:latin typeface="Times New Roman" panose="02020603050405020304" pitchFamily="18" charset="0"/>
                <a:cs typeface="Times New Roman" panose="02020603050405020304" pitchFamily="18" charset="0"/>
              </a:rPr>
              <a:t> mitlerde öne çıktı; </a:t>
            </a:r>
            <a:r>
              <a:rPr lang="tr-TR" sz="1150" dirty="0" err="1">
                <a:latin typeface="Times New Roman" panose="02020603050405020304" pitchFamily="18" charset="0"/>
                <a:cs typeface="Times New Roman" panose="02020603050405020304" pitchFamily="18" charset="0"/>
              </a:rPr>
              <a:t>Marduk’un</a:t>
            </a:r>
            <a:r>
              <a:rPr lang="tr-TR" sz="1150" dirty="0">
                <a:latin typeface="Times New Roman" panose="02020603050405020304" pitchFamily="18" charset="0"/>
                <a:cs typeface="Times New Roman" panose="02020603050405020304" pitchFamily="18" charset="0"/>
              </a:rPr>
              <a:t> ejderha-ana </a:t>
            </a:r>
            <a:r>
              <a:rPr lang="tr-TR" sz="1150" dirty="0" err="1">
                <a:latin typeface="Times New Roman" panose="02020603050405020304" pitchFamily="18" charset="0"/>
                <a:cs typeface="Times New Roman" panose="02020603050405020304" pitchFamily="18" charset="0"/>
              </a:rPr>
              <a:t>Tiamat’ı</a:t>
            </a:r>
            <a:r>
              <a:rPr lang="tr-TR" sz="1150" dirty="0">
                <a:latin typeface="Times New Roman" panose="02020603050405020304" pitchFamily="18" charset="0"/>
                <a:cs typeface="Times New Roman" panose="02020603050405020304" pitchFamily="18" charset="0"/>
              </a:rPr>
              <a:t> öldürmesi, dişil kaosun bastırıl-</a:t>
            </a:r>
            <a:r>
              <a:rPr lang="tr-TR" sz="1150" dirty="0" err="1">
                <a:latin typeface="Times New Roman" panose="02020603050405020304" pitchFamily="18" charset="0"/>
                <a:cs typeface="Times New Roman" panose="02020603050405020304" pitchFamily="18" charset="0"/>
              </a:rPr>
              <a:t>masının</a:t>
            </a:r>
            <a:r>
              <a:rPr lang="tr-TR" sz="1150" dirty="0">
                <a:latin typeface="Times New Roman" panose="02020603050405020304" pitchFamily="18" charset="0"/>
                <a:cs typeface="Times New Roman" panose="02020603050405020304" pitchFamily="18" charset="0"/>
              </a:rPr>
              <a:t> simgesi oldu.</a:t>
            </a:r>
          </a:p>
          <a:p>
            <a:pPr algn="just"/>
            <a:r>
              <a:rPr lang="tr-TR" sz="1150" dirty="0">
                <a:latin typeface="Times New Roman" panose="02020603050405020304" pitchFamily="18" charset="0"/>
                <a:cs typeface="Times New Roman" panose="02020603050405020304" pitchFamily="18" charset="0"/>
              </a:rPr>
              <a:t>Bu dönüşüm yalnızca mitolojik an-</a:t>
            </a:r>
            <a:r>
              <a:rPr lang="tr-TR" sz="1150" dirty="0" err="1">
                <a:latin typeface="Times New Roman" panose="02020603050405020304" pitchFamily="18" charset="0"/>
                <a:cs typeface="Times New Roman" panose="02020603050405020304" pitchFamily="18" charset="0"/>
              </a:rPr>
              <a:t>latılarla</a:t>
            </a:r>
            <a:r>
              <a:rPr lang="tr-TR" sz="1150" dirty="0">
                <a:latin typeface="Times New Roman" panose="02020603050405020304" pitchFamily="18" charset="0"/>
                <a:cs typeface="Times New Roman" panose="02020603050405020304" pitchFamily="18" charset="0"/>
              </a:rPr>
              <a:t> sınırlı kalmadı; insanlığın psikolojisine de yansıdı. Erkek ve dişi ilke arasında keskin bir karşıtlık kuruldu. </a:t>
            </a:r>
          </a:p>
          <a:p>
            <a:pPr algn="just"/>
            <a:r>
              <a:rPr lang="tr-TR" sz="1150" dirty="0">
                <a:latin typeface="Times New Roman" panose="02020603050405020304" pitchFamily="18" charset="0"/>
                <a:cs typeface="Times New Roman" panose="02020603050405020304" pitchFamily="18" charset="0"/>
              </a:rPr>
              <a:t>Böylece </a:t>
            </a:r>
            <a:r>
              <a:rPr lang="tr-TR" sz="1150" dirty="0" err="1">
                <a:latin typeface="Times New Roman" panose="02020603050405020304" pitchFamily="18" charset="0"/>
                <a:cs typeface="Times New Roman" panose="02020603050405020304" pitchFamily="18" charset="0"/>
              </a:rPr>
              <a:t>Tanrıça’nın</a:t>
            </a:r>
            <a:r>
              <a:rPr lang="tr-TR" sz="1150" dirty="0">
                <a:latin typeface="Times New Roman" panose="02020603050405020304" pitchFamily="18" charset="0"/>
                <a:cs typeface="Times New Roman" panose="02020603050405020304" pitchFamily="18" charset="0"/>
              </a:rPr>
              <a:t> kutsallığı göl-</a:t>
            </a:r>
            <a:r>
              <a:rPr lang="tr-TR" sz="1150" dirty="0" err="1">
                <a:latin typeface="Times New Roman" panose="02020603050405020304" pitchFamily="18" charset="0"/>
                <a:cs typeface="Times New Roman" panose="02020603050405020304" pitchFamily="18" charset="0"/>
              </a:rPr>
              <a:t>gelenirken</a:t>
            </a:r>
            <a:r>
              <a:rPr lang="tr-TR" sz="1150" dirty="0">
                <a:latin typeface="Times New Roman" panose="02020603050405020304" pitchFamily="18" charset="0"/>
                <a:cs typeface="Times New Roman" panose="02020603050405020304" pitchFamily="18" charset="0"/>
              </a:rPr>
              <a:t>, onun yeryüzündeki yansıması olan kadın da şefkatli ve bilge anne arketipinden uzaklaş-</a:t>
            </a:r>
            <a:r>
              <a:rPr lang="tr-TR" sz="1150" dirty="0" err="1">
                <a:latin typeface="Times New Roman" panose="02020603050405020304" pitchFamily="18" charset="0"/>
                <a:cs typeface="Times New Roman" panose="02020603050405020304" pitchFamily="18" charset="0"/>
              </a:rPr>
              <a:t>tırılıp</a:t>
            </a:r>
            <a:r>
              <a:rPr lang="tr-TR" sz="1150" dirty="0">
                <a:latin typeface="Times New Roman" panose="02020603050405020304" pitchFamily="18" charset="0"/>
                <a:cs typeface="Times New Roman" panose="02020603050405020304" pitchFamily="18" charset="0"/>
              </a:rPr>
              <a:t>, korkulan, denetlenmesi </a:t>
            </a:r>
            <a:r>
              <a:rPr lang="tr-TR" sz="1150" dirty="0" err="1">
                <a:latin typeface="Times New Roman" panose="02020603050405020304" pitchFamily="18" charset="0"/>
                <a:cs typeface="Times New Roman" panose="02020603050405020304" pitchFamily="18" charset="0"/>
              </a:rPr>
              <a:t>ge-reken</a:t>
            </a:r>
            <a:r>
              <a:rPr lang="tr-TR" sz="1150" dirty="0">
                <a:latin typeface="Times New Roman" panose="02020603050405020304" pitchFamily="18" charset="0"/>
                <a:cs typeface="Times New Roman" panose="02020603050405020304" pitchFamily="18" charset="0"/>
              </a:rPr>
              <a:t> “tehlikeli” bir figüre indir-genmiş oldu.</a:t>
            </a:r>
          </a:p>
          <a:p>
            <a:pPr algn="just"/>
            <a:r>
              <a:rPr lang="tr-TR" sz="1150" dirty="0">
                <a:latin typeface="Times New Roman" panose="02020603050405020304" pitchFamily="18" charset="0"/>
                <a:cs typeface="Times New Roman" panose="02020603050405020304" pitchFamily="18" charset="0"/>
              </a:rPr>
              <a:t>Ataerkil düzenin egemen hâle gelmesiyle birlikte </a:t>
            </a:r>
            <a:r>
              <a:rPr lang="tr-TR" sz="1150" dirty="0" err="1">
                <a:latin typeface="Times New Roman" panose="02020603050405020304" pitchFamily="18" charset="0"/>
                <a:cs typeface="Times New Roman" panose="02020603050405020304" pitchFamily="18" charset="0"/>
              </a:rPr>
              <a:t>Tanrıça’nın</a:t>
            </a:r>
            <a:r>
              <a:rPr lang="tr-TR" sz="1150" dirty="0">
                <a:latin typeface="Times New Roman" panose="02020603050405020304" pitchFamily="18" charset="0"/>
                <a:cs typeface="Times New Roman" panose="02020603050405020304" pitchFamily="18" charset="0"/>
              </a:rPr>
              <a:t> yal-</a:t>
            </a:r>
            <a:r>
              <a:rPr lang="tr-TR" sz="1150" dirty="0" err="1">
                <a:latin typeface="Times New Roman" panose="02020603050405020304" pitchFamily="18" charset="0"/>
                <a:cs typeface="Times New Roman" panose="02020603050405020304" pitchFamily="18" charset="0"/>
              </a:rPr>
              <a:t>nızca</a:t>
            </a:r>
            <a:r>
              <a:rPr lang="tr-TR" sz="1150" dirty="0">
                <a:latin typeface="Times New Roman" panose="02020603050405020304" pitchFamily="18" charset="0"/>
                <a:cs typeface="Times New Roman" panose="02020603050405020304" pitchFamily="18" charset="0"/>
              </a:rPr>
              <a:t> kültürel değil, psikolojik düzeydeki varlığı da bastırıldı. Bu süreçte insan </a:t>
            </a:r>
            <a:r>
              <a:rPr lang="tr-TR" sz="1150" dirty="0" err="1">
                <a:latin typeface="Times New Roman" panose="02020603050405020304" pitchFamily="18" charset="0"/>
                <a:cs typeface="Times New Roman" panose="02020603050405020304" pitchFamily="18" charset="0"/>
              </a:rPr>
              <a:t>psişesi</a:t>
            </a:r>
            <a:r>
              <a:rPr lang="tr-TR" sz="1150" dirty="0">
                <a:latin typeface="Times New Roman" panose="02020603050405020304" pitchFamily="18" charset="0"/>
                <a:cs typeface="Times New Roman" panose="02020603050405020304" pitchFamily="18" charset="0"/>
              </a:rPr>
              <a:t> de sessiz kal-</a:t>
            </a:r>
            <a:r>
              <a:rPr lang="tr-TR" sz="1150" dirty="0" err="1">
                <a:latin typeface="Times New Roman" panose="02020603050405020304" pitchFamily="18" charset="0"/>
                <a:cs typeface="Times New Roman" panose="02020603050405020304" pitchFamily="18" charset="0"/>
              </a:rPr>
              <a:t>madı</a:t>
            </a:r>
            <a:r>
              <a:rPr lang="tr-TR" sz="1150" dirty="0">
                <a:latin typeface="Times New Roman" panose="02020603050405020304" pitchFamily="18" charset="0"/>
                <a:cs typeface="Times New Roman" panose="02020603050405020304" pitchFamily="18" charset="0"/>
              </a:rPr>
              <a:t>; karanlık, kabul görmeyen, “uygunsuz” sayılan nitelikler toplu-</a:t>
            </a:r>
            <a:r>
              <a:rPr lang="tr-TR" sz="1150" dirty="0" err="1">
                <a:latin typeface="Times New Roman" panose="02020603050405020304" pitchFamily="18" charset="0"/>
                <a:cs typeface="Times New Roman" panose="02020603050405020304" pitchFamily="18" charset="0"/>
              </a:rPr>
              <a:t>mun</a:t>
            </a:r>
            <a:r>
              <a:rPr lang="tr-TR" sz="1150" dirty="0">
                <a:latin typeface="Times New Roman" panose="02020603050405020304" pitchFamily="18" charset="0"/>
                <a:cs typeface="Times New Roman" panose="02020603050405020304" pitchFamily="18" charset="0"/>
              </a:rPr>
              <a:t> merkezinden dışlandı. Jung’un diliyle söylersek, bu inkâr edilen alan gölgenin oluşmasına zemin hazırladı. Gölge, </a:t>
            </a:r>
            <a:r>
              <a:rPr lang="tr-TR" sz="1150" dirty="0" err="1">
                <a:latin typeface="Times New Roman" panose="02020603050405020304" pitchFamily="18" charset="0"/>
                <a:cs typeface="Times New Roman" panose="02020603050405020304" pitchFamily="18" charset="0"/>
              </a:rPr>
              <a:t>psişenin</a:t>
            </a:r>
            <a:r>
              <a:rPr lang="tr-TR" sz="1150" dirty="0">
                <a:latin typeface="Times New Roman" panose="02020603050405020304" pitchFamily="18" charset="0"/>
                <a:cs typeface="Times New Roman" panose="02020603050405020304" pitchFamily="18" charset="0"/>
              </a:rPr>
              <a:t> redde-dilmiş, bastırılmış ve bilinçdışına sürülmüş kısmıdır.</a:t>
            </a:r>
          </a:p>
          <a:p>
            <a:pPr algn="just"/>
            <a:r>
              <a:rPr lang="tr-TR" sz="1150" dirty="0">
                <a:latin typeface="Times New Roman" panose="02020603050405020304" pitchFamily="18" charset="0"/>
                <a:cs typeface="Times New Roman" panose="02020603050405020304" pitchFamily="18" charset="0"/>
              </a:rPr>
              <a:t>Kadınlar olarak bizler de </a:t>
            </a:r>
            <a:r>
              <a:rPr lang="tr-TR" sz="1150" dirty="0" err="1">
                <a:latin typeface="Times New Roman" panose="02020603050405020304" pitchFamily="18" charset="0"/>
                <a:cs typeface="Times New Roman" panose="02020603050405020304" pitchFamily="18" charset="0"/>
              </a:rPr>
              <a:t>kimli-ğimizdeki</a:t>
            </a:r>
            <a:r>
              <a:rPr lang="tr-TR" sz="1150" dirty="0">
                <a:latin typeface="Times New Roman" panose="02020603050405020304" pitchFamily="18" charset="0"/>
                <a:cs typeface="Times New Roman" panose="02020603050405020304" pitchFamily="18" charset="0"/>
              </a:rPr>
              <a:t> Karanlık Tanrıça arke-tipini reddetmeye zorlandık. Şef-katli, besleyici, aydınlık dişil yön-</a:t>
            </a:r>
            <a:r>
              <a:rPr lang="tr-TR" sz="1150" dirty="0" err="1">
                <a:latin typeface="Times New Roman" panose="02020603050405020304" pitchFamily="18" charset="0"/>
                <a:cs typeface="Times New Roman" panose="02020603050405020304" pitchFamily="18" charset="0"/>
              </a:rPr>
              <a:t>lerimiz</a:t>
            </a:r>
            <a:r>
              <a:rPr lang="tr-TR" sz="1150" dirty="0">
                <a:latin typeface="Times New Roman" panose="02020603050405020304" pitchFamily="18" charset="0"/>
                <a:cs typeface="Times New Roman" panose="02020603050405020304" pitchFamily="18" charset="0"/>
              </a:rPr>
              <a:t> yüceltilirken; öfke, kıs-</a:t>
            </a:r>
            <a:r>
              <a:rPr lang="tr-TR" sz="1150" dirty="0" err="1">
                <a:latin typeface="Times New Roman" panose="02020603050405020304" pitchFamily="18" charset="0"/>
                <a:cs typeface="Times New Roman" panose="02020603050405020304" pitchFamily="18" charset="0"/>
              </a:rPr>
              <a:t>kançlık</a:t>
            </a:r>
            <a:r>
              <a:rPr lang="tr-TR" sz="1150" dirty="0">
                <a:latin typeface="Times New Roman" panose="02020603050405020304" pitchFamily="18" charset="0"/>
                <a:cs typeface="Times New Roman" panose="02020603050405020304" pitchFamily="18" charset="0"/>
              </a:rPr>
              <a:t>, tutku, haset, sınır koyma</a:t>
            </a:r>
          </a:p>
        </p:txBody>
      </p:sp>
      <p:sp>
        <p:nvSpPr>
          <p:cNvPr id="7" name="object 7">
            <a:extLst>
              <a:ext uri="{FF2B5EF4-FFF2-40B4-BE49-F238E27FC236}">
                <a16:creationId xmlns:a16="http://schemas.microsoft.com/office/drawing/2014/main" id="{7B3598C6-C0A1-2699-5EB4-88F3CC5659CA}"/>
              </a:ext>
            </a:extLst>
          </p:cNvPr>
          <p:cNvSpPr txBox="1"/>
          <p:nvPr/>
        </p:nvSpPr>
        <p:spPr>
          <a:xfrm>
            <a:off x="2807315" y="831274"/>
            <a:ext cx="1946275" cy="9038372"/>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ve yıkıcı güç taşıyan yönlerimiz değersizleştirildi. Böylece dişil gölge, hepimizin </a:t>
            </a:r>
            <a:r>
              <a:rPr lang="tr-TR" sz="1150" dirty="0" err="1">
                <a:latin typeface="Times New Roman" panose="02020603050405020304" pitchFamily="18" charset="0"/>
                <a:cs typeface="Times New Roman" panose="02020603050405020304" pitchFamily="18" charset="0"/>
              </a:rPr>
              <a:t>psişesinde</a:t>
            </a:r>
            <a:r>
              <a:rPr lang="tr-TR" sz="1150" dirty="0">
                <a:latin typeface="Times New Roman" panose="02020603050405020304" pitchFamily="18" charset="0"/>
                <a:cs typeface="Times New Roman" panose="02020603050405020304" pitchFamily="18" charset="0"/>
              </a:rPr>
              <a:t> ses-siz ama etkili bir biçimde yer </a:t>
            </a:r>
            <a:r>
              <a:rPr lang="tr-TR" sz="1150" dirty="0" err="1">
                <a:latin typeface="Times New Roman" panose="02020603050405020304" pitchFamily="18" charset="0"/>
                <a:cs typeface="Times New Roman" panose="02020603050405020304" pitchFamily="18" charset="0"/>
              </a:rPr>
              <a:t>etti.Aydınlık</a:t>
            </a:r>
            <a:r>
              <a:rPr lang="tr-TR" sz="1150" dirty="0">
                <a:latin typeface="Times New Roman" panose="02020603050405020304" pitchFamily="18" charset="0"/>
                <a:cs typeface="Times New Roman" panose="02020603050405020304" pitchFamily="18" charset="0"/>
              </a:rPr>
              <a:t> yönlerimizle özdeş-</a:t>
            </a:r>
            <a:r>
              <a:rPr lang="tr-TR" sz="1150" dirty="0" err="1">
                <a:latin typeface="Times New Roman" panose="02020603050405020304" pitchFamily="18" charset="0"/>
                <a:cs typeface="Times New Roman" panose="02020603050405020304" pitchFamily="18" charset="0"/>
              </a:rPr>
              <a:t>leşip</a:t>
            </a:r>
            <a:r>
              <a:rPr lang="tr-TR" sz="1150" dirty="0">
                <a:latin typeface="Times New Roman" panose="02020603050405020304" pitchFamily="18" charset="0"/>
                <a:cs typeface="Times New Roman" panose="02020603050405020304" pitchFamily="18" charset="0"/>
              </a:rPr>
              <a:t> karanlık yönlerimizi inkâr ettiğimizde, kişiliğimiz çarpık bir dengeye zorlandı. Bu redde-dişin bedeli şudur: Sahiplenme-</a:t>
            </a:r>
            <a:r>
              <a:rPr lang="tr-TR" sz="1150" dirty="0" err="1">
                <a:latin typeface="Times New Roman" panose="02020603050405020304" pitchFamily="18" charset="0"/>
                <a:cs typeface="Times New Roman" panose="02020603050405020304" pitchFamily="18" charset="0"/>
              </a:rPr>
              <a:t>diğimiz</a:t>
            </a:r>
            <a:r>
              <a:rPr lang="tr-TR" sz="1150" dirty="0">
                <a:latin typeface="Times New Roman" panose="02020603050405020304" pitchFamily="18" charset="0"/>
                <a:cs typeface="Times New Roman" panose="02020603050405020304" pitchFamily="18" charset="0"/>
              </a:rPr>
              <a:t> karanlık, başka beden-</a:t>
            </a:r>
            <a:r>
              <a:rPr lang="tr-TR" sz="1150" dirty="0" err="1">
                <a:latin typeface="Times New Roman" panose="02020603050405020304" pitchFamily="18" charset="0"/>
                <a:cs typeface="Times New Roman" panose="02020603050405020304" pitchFamily="18" charset="0"/>
              </a:rPr>
              <a:t>lerde</a:t>
            </a:r>
            <a:r>
              <a:rPr lang="tr-TR" sz="1150" dirty="0">
                <a:latin typeface="Times New Roman" panose="02020603050405020304" pitchFamily="18" charset="0"/>
                <a:cs typeface="Times New Roman" panose="02020603050405020304" pitchFamily="18" charset="0"/>
              </a:rPr>
              <a:t> karşımıza </a:t>
            </a:r>
            <a:r>
              <a:rPr lang="tr-TR" sz="1150" dirty="0" err="1">
                <a:latin typeface="Times New Roman" panose="02020603050405020304" pitchFamily="18" charset="0"/>
                <a:cs typeface="Times New Roman" panose="02020603050405020304" pitchFamily="18" charset="0"/>
              </a:rPr>
              <a:t>çıkar.Gölge</a:t>
            </a:r>
            <a:r>
              <a:rPr lang="tr-TR" sz="1150" dirty="0">
                <a:latin typeface="Times New Roman" panose="02020603050405020304" pitchFamily="18" charset="0"/>
                <a:cs typeface="Times New Roman" panose="02020603050405020304" pitchFamily="18" charset="0"/>
              </a:rPr>
              <a:t>, bas-</a:t>
            </a:r>
            <a:r>
              <a:rPr lang="tr-TR" sz="1150" dirty="0" err="1">
                <a:latin typeface="Times New Roman" panose="02020603050405020304" pitchFamily="18" charset="0"/>
                <a:cs typeface="Times New Roman" panose="02020603050405020304" pitchFamily="18" charset="0"/>
              </a:rPr>
              <a:t>tırıldığında</a:t>
            </a:r>
            <a:r>
              <a:rPr lang="tr-TR" sz="1150" dirty="0">
                <a:latin typeface="Times New Roman" panose="02020603050405020304" pitchFamily="18" charset="0"/>
                <a:cs typeface="Times New Roman" panose="02020603050405020304" pitchFamily="18" charset="0"/>
              </a:rPr>
              <a:t> yok olmaz; yansıtılır. Bazen bir arkadaşta, bazen bir kız kardeşte, bazen “öteki kadın” figüründe, bazen de tehdit olarak algıladığımız bir başka kadında görünür. Çünkü gölge bilinçle bütünleşmediğinde, başkalarına yüklenmeye mahkûmdur.</a:t>
            </a:r>
          </a:p>
          <a:p>
            <a:pPr algn="just"/>
            <a:r>
              <a:rPr lang="tr-TR" sz="1150" dirty="0">
                <a:latin typeface="Times New Roman" panose="02020603050405020304" pitchFamily="18" charset="0"/>
                <a:cs typeface="Times New Roman" panose="02020603050405020304" pitchFamily="18" charset="0"/>
              </a:rPr>
              <a:t>Kendi öfkemizle temas edemedi-</a:t>
            </a:r>
            <a:r>
              <a:rPr lang="tr-TR" sz="1150" dirty="0" err="1">
                <a:latin typeface="Times New Roman" panose="02020603050405020304" pitchFamily="18" charset="0"/>
                <a:cs typeface="Times New Roman" panose="02020603050405020304" pitchFamily="18" charset="0"/>
              </a:rPr>
              <a:t>ğimizde</a:t>
            </a:r>
            <a:r>
              <a:rPr lang="tr-TR" sz="1150" dirty="0">
                <a:latin typeface="Times New Roman" panose="02020603050405020304" pitchFamily="18" charset="0"/>
                <a:cs typeface="Times New Roman" panose="02020603050405020304" pitchFamily="18" charset="0"/>
              </a:rPr>
              <a:t>, başkasının öfkesi bize korkutucu gelir. Kendi karan-lığımızı tanımadığımızda, onu dışarıda düşman olarak yaratırız. Böylece hem ilişkilerimizi sabo-te eder hem de güvenli, dürüst bağlar kurma ihtimalini zayıfla-</a:t>
            </a:r>
            <a:r>
              <a:rPr lang="tr-TR" sz="1150" dirty="0" err="1">
                <a:latin typeface="Times New Roman" panose="02020603050405020304" pitchFamily="18" charset="0"/>
                <a:cs typeface="Times New Roman" panose="02020603050405020304" pitchFamily="18" charset="0"/>
              </a:rPr>
              <a:t>tırız.Gerçek</a:t>
            </a:r>
            <a:r>
              <a:rPr lang="tr-TR" sz="1150" dirty="0">
                <a:latin typeface="Times New Roman" panose="02020603050405020304" pitchFamily="18" charset="0"/>
                <a:cs typeface="Times New Roman" panose="02020603050405020304" pitchFamily="18" charset="0"/>
              </a:rPr>
              <a:t> bütünlük, yalnızca aydınlığı değil, karanlığı da sahiplenmekle </a:t>
            </a:r>
            <a:r>
              <a:rPr lang="tr-TR" sz="1150" dirty="0" err="1">
                <a:latin typeface="Times New Roman" panose="02020603050405020304" pitchFamily="18" charset="0"/>
                <a:cs typeface="Times New Roman" panose="02020603050405020304" pitchFamily="18" charset="0"/>
              </a:rPr>
              <a:t>mümkündür.Ka-ranlık</a:t>
            </a:r>
            <a:r>
              <a:rPr lang="tr-TR" sz="1150" dirty="0">
                <a:latin typeface="Times New Roman" panose="02020603050405020304" pitchFamily="18" charset="0"/>
                <a:cs typeface="Times New Roman" panose="02020603050405020304" pitchFamily="18" charset="0"/>
              </a:rPr>
              <a:t> Tanrıça bastırıldığında değil, tanındığında ve bilinçle kucaklandığında dönüştürücü olur.</a:t>
            </a:r>
          </a:p>
          <a:p>
            <a:pPr algn="just"/>
            <a:r>
              <a:rPr lang="tr-TR" sz="1150" dirty="0">
                <a:latin typeface="Times New Roman" panose="02020603050405020304" pitchFamily="18" charset="0"/>
                <a:cs typeface="Times New Roman" panose="02020603050405020304" pitchFamily="18" charset="0"/>
              </a:rPr>
              <a:t>Kadınsı gölgenin bilinçdışı içe-</a:t>
            </a:r>
            <a:r>
              <a:rPr lang="tr-TR" sz="1150" dirty="0" err="1">
                <a:latin typeface="Times New Roman" panose="02020603050405020304" pitchFamily="18" charset="0"/>
                <a:cs typeface="Times New Roman" panose="02020603050405020304" pitchFamily="18" charset="0"/>
              </a:rPr>
              <a:t>riğiyle</a:t>
            </a:r>
            <a:r>
              <a:rPr lang="tr-TR" sz="1150" dirty="0">
                <a:latin typeface="Times New Roman" panose="02020603050405020304" pitchFamily="18" charset="0"/>
                <a:cs typeface="Times New Roman" panose="02020603050405020304" pitchFamily="18" charset="0"/>
              </a:rPr>
              <a:t> tetiklenen travmatik döngülere kapıldığımızda, bazen gölgeyi dışarı yansıtan kişi oluruz, bazen de başkalarının yansıtmasına maruz kalan. Her iki konum da huzursuzluk yaratır ve ortaya çıkan karmaşayı çözmek kolay değildir.</a:t>
            </a:r>
          </a:p>
          <a:p>
            <a:pPr algn="just"/>
            <a:r>
              <a:rPr lang="tr-TR" sz="1150" dirty="0">
                <a:latin typeface="Times New Roman" panose="02020603050405020304" pitchFamily="18" charset="0"/>
                <a:cs typeface="Times New Roman" panose="02020603050405020304" pitchFamily="18" charset="0"/>
              </a:rPr>
              <a:t>İlk durumda, inkâr ettiğimiz ya da kendimizde görmek isteme-</a:t>
            </a:r>
            <a:r>
              <a:rPr lang="tr-TR" sz="1150" dirty="0" err="1">
                <a:latin typeface="Times New Roman" panose="02020603050405020304" pitchFamily="18" charset="0"/>
                <a:cs typeface="Times New Roman" panose="02020603050405020304" pitchFamily="18" charset="0"/>
              </a:rPr>
              <a:t>diğimiz</a:t>
            </a:r>
            <a:r>
              <a:rPr lang="tr-TR" sz="1150" dirty="0">
                <a:latin typeface="Times New Roman" panose="02020603050405020304" pitchFamily="18" charset="0"/>
                <a:cs typeface="Times New Roman" panose="02020603050405020304" pitchFamily="18" charset="0"/>
              </a:rPr>
              <a:t> yönleri farkında olmadan başkalarına yükleriz. Böylece kendi gölge </a:t>
            </a:r>
            <a:r>
              <a:rPr lang="tr-TR" sz="1150" dirty="0" err="1">
                <a:latin typeface="Times New Roman" panose="02020603050405020304" pitchFamily="18" charset="0"/>
                <a:cs typeface="Times New Roman" panose="02020603050405020304" pitchFamily="18" charset="0"/>
              </a:rPr>
              <a:t>materya-limizi</a:t>
            </a:r>
            <a:r>
              <a:rPr lang="tr-TR" sz="1150" dirty="0">
                <a:latin typeface="Times New Roman" panose="02020603050405020304" pitchFamily="18" charset="0"/>
                <a:cs typeface="Times New Roman" panose="02020603050405020304" pitchFamily="18" charset="0"/>
              </a:rPr>
              <a:t> onların taşımasını bekler, ilişkisel alanı zehirleriz. Bu baskı altında kalan kişiler, bizim</a:t>
            </a:r>
          </a:p>
        </p:txBody>
      </p:sp>
      <p:sp>
        <p:nvSpPr>
          <p:cNvPr id="8" name="object 8">
            <a:extLst>
              <a:ext uri="{FF2B5EF4-FFF2-40B4-BE49-F238E27FC236}">
                <a16:creationId xmlns:a16="http://schemas.microsoft.com/office/drawing/2014/main" id="{B5C810F2-A842-A3B5-D909-02BE967D6AB9}"/>
              </a:ext>
            </a:extLst>
          </p:cNvPr>
          <p:cNvSpPr txBox="1"/>
          <p:nvPr/>
        </p:nvSpPr>
        <p:spPr>
          <a:xfrm>
            <a:off x="4907388" y="827159"/>
            <a:ext cx="1946275" cy="9038372"/>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için en tehditkâr ve rahatsız edici biçimlerde davranmaya başlar. Sonuçta ilişkiler güven kaybı, hayal kırıklığı, suçlama ve kaosla </a:t>
            </a:r>
            <a:r>
              <a:rPr lang="tr-TR" sz="1150" dirty="0" err="1">
                <a:latin typeface="Times New Roman" panose="02020603050405020304" pitchFamily="18" charset="0"/>
                <a:cs typeface="Times New Roman" panose="02020603050405020304" pitchFamily="18" charset="0"/>
              </a:rPr>
              <a:t>örülür.İkinci</a:t>
            </a:r>
            <a:r>
              <a:rPr lang="tr-TR" sz="1150" dirty="0">
                <a:latin typeface="Times New Roman" panose="02020603050405020304" pitchFamily="18" charset="0"/>
                <a:cs typeface="Times New Roman" panose="02020603050405020304" pitchFamily="18" charset="0"/>
              </a:rPr>
              <a:t> durumda ise kendi merkezimizden ve bütün-</a:t>
            </a:r>
            <a:r>
              <a:rPr lang="tr-TR" sz="1150" dirty="0" err="1">
                <a:latin typeface="Times New Roman" panose="02020603050405020304" pitchFamily="18" charset="0"/>
                <a:cs typeface="Times New Roman" panose="02020603050405020304" pitchFamily="18" charset="0"/>
              </a:rPr>
              <a:t>lüğümüzden</a:t>
            </a:r>
            <a:r>
              <a:rPr lang="tr-TR" sz="1150" dirty="0">
                <a:latin typeface="Times New Roman" panose="02020603050405020304" pitchFamily="18" charset="0"/>
                <a:cs typeface="Times New Roman" panose="02020603050405020304" pitchFamily="18" charset="0"/>
              </a:rPr>
              <a:t> koptuğumuzda, başkalarının projeksiyonlarına açık hâle geliriz. Onların reddettikleri, nefret ettikleri parçaları içselleştirir; bunların bize ait olduğuna inanırız. Bu süreç, kendini suçlama, değer-sizlik hissi ve düşük özsaygıdan oluşan bir ağın içine çekilme-</a:t>
            </a:r>
            <a:r>
              <a:rPr lang="tr-TR" sz="1150" dirty="0" err="1">
                <a:latin typeface="Times New Roman" panose="02020603050405020304" pitchFamily="18" charset="0"/>
                <a:cs typeface="Times New Roman" panose="02020603050405020304" pitchFamily="18" charset="0"/>
              </a:rPr>
              <a:t>mize</a:t>
            </a:r>
            <a:r>
              <a:rPr lang="tr-TR" sz="1150" dirty="0">
                <a:latin typeface="Times New Roman" panose="02020603050405020304" pitchFamily="18" charset="0"/>
                <a:cs typeface="Times New Roman" panose="02020603050405020304" pitchFamily="18" charset="0"/>
              </a:rPr>
              <a:t> yol açar.</a:t>
            </a:r>
          </a:p>
          <a:p>
            <a:pPr algn="just"/>
            <a:r>
              <a:rPr lang="tr-TR" sz="1150" dirty="0">
                <a:latin typeface="Times New Roman" panose="02020603050405020304" pitchFamily="18" charset="0"/>
                <a:cs typeface="Times New Roman" panose="02020603050405020304" pitchFamily="18" charset="0"/>
              </a:rPr>
              <a:t>Karanlık dişil alanın şifası, bu döngünün bilinçli şekilde çözülmesini gerektirir: Yansıt-</a:t>
            </a:r>
            <a:r>
              <a:rPr lang="tr-TR" sz="1150" dirty="0" err="1">
                <a:latin typeface="Times New Roman" panose="02020603050405020304" pitchFamily="18" charset="0"/>
                <a:cs typeface="Times New Roman" panose="02020603050405020304" pitchFamily="18" charset="0"/>
              </a:rPr>
              <a:t>manın</a:t>
            </a:r>
            <a:r>
              <a:rPr lang="tr-TR" sz="1150" dirty="0">
                <a:latin typeface="Times New Roman" panose="02020603050405020304" pitchFamily="18" charset="0"/>
                <a:cs typeface="Times New Roman" panose="02020603050405020304" pitchFamily="18" charset="0"/>
              </a:rPr>
              <a:t> alıcısı, kendisine yükle-nen gölge materyalini ayırt etmeli, ona ait olmayanı sahibine iade </a:t>
            </a:r>
            <a:r>
              <a:rPr lang="tr-TR" sz="1150" dirty="0" err="1">
                <a:latin typeface="Times New Roman" panose="02020603050405020304" pitchFamily="18" charset="0"/>
                <a:cs typeface="Times New Roman" panose="02020603050405020304" pitchFamily="18" charset="0"/>
              </a:rPr>
              <a:t>etmelidir.Yansıtmayı</a:t>
            </a:r>
            <a:r>
              <a:rPr lang="tr-TR" sz="1150" dirty="0">
                <a:latin typeface="Times New Roman" panose="02020603050405020304" pitchFamily="18" charset="0"/>
                <a:cs typeface="Times New Roman" panose="02020603050405020304" pitchFamily="18" charset="0"/>
              </a:rPr>
              <a:t> yapan kişi ise reddettiği parçaları geri alıp tanımalı ve onları kendi benliğinin bir parçası olarak bütünlüğüne entegre etmelidir. Ancak bu karşılıklı farkındalık-la, gölge dönüştürücü bir güce kavuşur.</a:t>
            </a:r>
          </a:p>
          <a:p>
            <a:pPr algn="just"/>
            <a:r>
              <a:rPr lang="tr-TR" sz="1150" dirty="0">
                <a:latin typeface="Times New Roman" panose="02020603050405020304" pitchFamily="18" charset="0"/>
                <a:cs typeface="Times New Roman" panose="02020603050405020304" pitchFamily="18" charset="0"/>
              </a:rPr>
              <a:t>Mit bu işleviyle hepimize uyanık bir aynalık  eder ona bakabilen için kendi gölgesini düşman ilan etmekten özgürleşir ona bakabilen kendi gölgesini düşman ilan etmekten özgürleşir.</a:t>
            </a:r>
          </a:p>
          <a:p>
            <a:pPr algn="just"/>
            <a:r>
              <a:rPr lang="tr-TR" sz="1150" dirty="0">
                <a:latin typeface="Times New Roman" panose="02020603050405020304" pitchFamily="18" charset="0"/>
                <a:cs typeface="Times New Roman" panose="02020603050405020304" pitchFamily="18" charset="0"/>
              </a:rPr>
              <a:t>Bastırılmış gölge arketipler yaşamlarımızda varlığını sürdürdüğü için, bir gün </a:t>
            </a:r>
            <a:r>
              <a:rPr lang="tr-TR" sz="1150" dirty="0" err="1">
                <a:latin typeface="Times New Roman" panose="02020603050405020304" pitchFamily="18" charset="0"/>
                <a:cs typeface="Times New Roman" panose="02020603050405020304" pitchFamily="18" charset="0"/>
              </a:rPr>
              <a:t>Lilith’ini</a:t>
            </a:r>
            <a:r>
              <a:rPr lang="tr-TR" sz="1150" dirty="0">
                <a:latin typeface="Times New Roman" panose="02020603050405020304" pitchFamily="18" charset="0"/>
                <a:cs typeface="Times New Roman" panose="02020603050405020304" pitchFamily="18" charset="0"/>
              </a:rPr>
              <a:t> bastırmamış bir kadın-la karşılaştığımızda onu korku-</a:t>
            </a:r>
            <a:r>
              <a:rPr lang="tr-TR" sz="1150" dirty="0" err="1">
                <a:latin typeface="Times New Roman" panose="02020603050405020304" pitchFamily="18" charset="0"/>
                <a:cs typeface="Times New Roman" panose="02020603050405020304" pitchFamily="18" charset="0"/>
              </a:rPr>
              <a:t>tucu</a:t>
            </a:r>
            <a:r>
              <a:rPr lang="tr-TR" sz="1150" dirty="0">
                <a:latin typeface="Times New Roman" panose="02020603050405020304" pitchFamily="18" charset="0"/>
                <a:cs typeface="Times New Roman" panose="02020603050405020304" pitchFamily="18" charset="0"/>
              </a:rPr>
              <a:t>, ürkütücü ya da “tehlikeli” algılamamız şaşırtıcı değildir. Ancak bu algı, o kadının karanlığından değil; kendi gölgemizle kuramadığımız iliş-</a:t>
            </a:r>
            <a:r>
              <a:rPr lang="tr-TR" sz="1150" dirty="0" err="1">
                <a:latin typeface="Times New Roman" panose="02020603050405020304" pitchFamily="18" charset="0"/>
                <a:cs typeface="Times New Roman" panose="02020603050405020304" pitchFamily="18" charset="0"/>
              </a:rPr>
              <a:t>kiden</a:t>
            </a:r>
            <a:r>
              <a:rPr lang="tr-TR" sz="1150" dirty="0">
                <a:latin typeface="Times New Roman" panose="02020603050405020304" pitchFamily="18" charset="0"/>
                <a:cs typeface="Times New Roman" panose="02020603050405020304" pitchFamily="18" charset="0"/>
              </a:rPr>
              <a:t> beslenir. Onu daha da “kötü” ilan etmek, suçlamak ya da dışlamak herhangi bir şifa üretmez; aksine, bu tutum </a:t>
            </a:r>
          </a:p>
        </p:txBody>
      </p:sp>
      <p:sp>
        <p:nvSpPr>
          <p:cNvPr id="15" name="object 15">
            <a:extLst>
              <a:ext uri="{FF2B5EF4-FFF2-40B4-BE49-F238E27FC236}">
                <a16:creationId xmlns:a16="http://schemas.microsoft.com/office/drawing/2014/main" id="{48C527BE-49E9-DAC4-1B91-4D0554516850}"/>
              </a:ext>
            </a:extLst>
          </p:cNvPr>
          <p:cNvSpPr txBox="1"/>
          <p:nvPr/>
        </p:nvSpPr>
        <p:spPr>
          <a:xfrm>
            <a:off x="6764764" y="10224235"/>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35</a:t>
            </a:r>
            <a:endParaRPr sz="1100" dirty="0">
              <a:latin typeface="Arial"/>
              <a:cs typeface="Arial"/>
            </a:endParaRPr>
          </a:p>
        </p:txBody>
      </p:sp>
      <p:sp>
        <p:nvSpPr>
          <p:cNvPr id="16" name="object 16">
            <a:extLst>
              <a:ext uri="{FF2B5EF4-FFF2-40B4-BE49-F238E27FC236}">
                <a16:creationId xmlns:a16="http://schemas.microsoft.com/office/drawing/2014/main" id="{07354255-736C-5446-7E8D-6D906E1E0601}"/>
              </a:ext>
            </a:extLst>
          </p:cNvPr>
          <p:cNvSpPr txBox="1"/>
          <p:nvPr/>
        </p:nvSpPr>
        <p:spPr>
          <a:xfrm>
            <a:off x="5330299" y="10224235"/>
            <a:ext cx="1434465" cy="182101"/>
          </a:xfrm>
          <a:prstGeom prst="rect">
            <a:avLst/>
          </a:prstGeom>
        </p:spPr>
        <p:txBody>
          <a:bodyPr vert="horz" wrap="square" lIns="0" tIns="12700" rIns="0" bIns="0" rtlCol="0">
            <a:spAutoFit/>
          </a:bodyPr>
          <a:lstStyle/>
          <a:p>
            <a:pPr marL="12700">
              <a:lnSpc>
                <a:spcPct val="100000"/>
              </a:lnSpc>
              <a:spcBef>
                <a:spcPts val="100"/>
              </a:spcBef>
            </a:pPr>
            <a:r>
              <a:rPr sz="1100" spc="-10" dirty="0">
                <a:solidFill>
                  <a:schemeClr val="tx1"/>
                </a:solidFill>
                <a:latin typeface="Arial"/>
                <a:cs typeface="Arial"/>
                <a:hlinkClick r:id="rId4">
                  <a:extLst>
                    <a:ext uri="{A12FA001-AC4F-418D-AE19-62706E023703}">
                      <ahyp:hlinkClr xmlns:ahyp="http://schemas.microsoft.com/office/drawing/2018/hyperlinkcolor" val="tx"/>
                    </a:ext>
                  </a:extLst>
                </a:hlinkClick>
              </a:rPr>
              <a:t>www.</a:t>
            </a:r>
            <a:r>
              <a:rPr lang="tr-TR" sz="1100" spc="-10" dirty="0" err="1">
                <a:solidFill>
                  <a:schemeClr val="tx1"/>
                </a:solidFill>
                <a:latin typeface="Arial"/>
                <a:cs typeface="Arial"/>
                <a:hlinkClick r:id="rId4">
                  <a:extLst>
                    <a:ext uri="{A12FA001-AC4F-418D-AE19-62706E023703}">
                      <ahyp:hlinkClr xmlns:ahyp="http://schemas.microsoft.com/office/drawing/2018/hyperlinkcolor" val="tx"/>
                    </a:ext>
                  </a:extLst>
                </a:hlinkClick>
              </a:rPr>
              <a:t>newspirit</a:t>
            </a:r>
            <a:r>
              <a:rPr sz="1100" spc="-10" dirty="0">
                <a:solidFill>
                  <a:schemeClr val="tx1"/>
                </a:solidFill>
                <a:latin typeface="Arial"/>
                <a:cs typeface="Arial"/>
                <a:hlinkClick r:id="rId4">
                  <a:extLst>
                    <a:ext uri="{A12FA001-AC4F-418D-AE19-62706E023703}">
                      <ahyp:hlinkClr xmlns:ahyp="http://schemas.microsoft.com/office/drawing/2018/hyperlinkcolor" val="tx"/>
                    </a:ext>
                  </a:extLst>
                </a:hlinkClick>
              </a:rPr>
              <a:t>.com.tr</a:t>
            </a:r>
            <a:endParaRPr sz="1100" dirty="0">
              <a:solidFill>
                <a:schemeClr val="tx1"/>
              </a:solidFill>
              <a:latin typeface="Arial"/>
              <a:cs typeface="Arial"/>
            </a:endParaRPr>
          </a:p>
        </p:txBody>
      </p:sp>
      <p:pic>
        <p:nvPicPr>
          <p:cNvPr id="17" name="object 17">
            <a:extLst>
              <a:ext uri="{FF2B5EF4-FFF2-40B4-BE49-F238E27FC236}">
                <a16:creationId xmlns:a16="http://schemas.microsoft.com/office/drawing/2014/main" id="{B6DC8D32-C2EC-2D81-C491-28FF6AC5CD2F}"/>
              </a:ext>
            </a:extLst>
          </p:cNvPr>
          <p:cNvPicPr/>
          <p:nvPr/>
        </p:nvPicPr>
        <p:blipFill>
          <a:blip r:embed="rId5" cstate="print"/>
          <a:stretch>
            <a:fillRect/>
          </a:stretch>
        </p:blipFill>
        <p:spPr>
          <a:xfrm>
            <a:off x="6911999" y="144003"/>
            <a:ext cx="540410" cy="543153"/>
          </a:xfrm>
          <a:prstGeom prst="rect">
            <a:avLst/>
          </a:prstGeom>
        </p:spPr>
      </p:pic>
    </p:spTree>
    <p:extLst>
      <p:ext uri="{BB962C8B-B14F-4D97-AF65-F5344CB8AC3E}">
        <p14:creationId xmlns:p14="http://schemas.microsoft.com/office/powerpoint/2010/main" val="345584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34000"/>
          </a:schemeClr>
        </a:solidFill>
        <a:effectLst/>
      </p:bgPr>
    </p:bg>
    <p:spTree>
      <p:nvGrpSpPr>
        <p:cNvPr id="1" name="">
          <a:extLst>
            <a:ext uri="{FF2B5EF4-FFF2-40B4-BE49-F238E27FC236}">
              <a16:creationId xmlns:a16="http://schemas.microsoft.com/office/drawing/2014/main" id="{D5E6F99D-7DF2-2EBB-39C0-791D72DED655}"/>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88173799-D4A6-1C0E-1847-25D5E1D238BB}"/>
              </a:ext>
            </a:extLst>
          </p:cNvPr>
          <p:cNvPicPr/>
          <p:nvPr/>
        </p:nvPicPr>
        <p:blipFill>
          <a:blip r:embed="rId3">
            <a:alphaModFix amt="61000"/>
            <a:extLst>
              <a:ext uri="{28A0092B-C50C-407E-A947-70E740481C1C}">
                <a14:useLocalDpi xmlns:a14="http://schemas.microsoft.com/office/drawing/2010/main" val="0"/>
              </a:ext>
            </a:extLst>
          </a:blip>
          <a:srcRect/>
          <a:stretch/>
        </p:blipFill>
        <p:spPr>
          <a:xfrm>
            <a:off x="0" y="0"/>
            <a:ext cx="7556500" cy="10693400"/>
          </a:xfrm>
          <a:prstGeom prst="rect">
            <a:avLst/>
          </a:prstGeom>
          <a:effectLst>
            <a:glow rad="127000">
              <a:srgbClr val="394046"/>
            </a:glow>
            <a:softEdge rad="241300"/>
          </a:effectLst>
        </p:spPr>
      </p:pic>
      <p:sp>
        <p:nvSpPr>
          <p:cNvPr id="6" name="object 6">
            <a:extLst>
              <a:ext uri="{FF2B5EF4-FFF2-40B4-BE49-F238E27FC236}">
                <a16:creationId xmlns:a16="http://schemas.microsoft.com/office/drawing/2014/main" id="{FB11B0AA-1900-14C4-E8A9-B2ED231C2E21}"/>
              </a:ext>
            </a:extLst>
          </p:cNvPr>
          <p:cNvSpPr txBox="1"/>
          <p:nvPr/>
        </p:nvSpPr>
        <p:spPr>
          <a:xfrm>
            <a:off x="577852" y="850900"/>
            <a:ext cx="2133594" cy="9560309"/>
          </a:xfrm>
          <a:prstGeom prst="rect">
            <a:avLst/>
          </a:prstGeom>
        </p:spPr>
        <p:txBody>
          <a:bodyPr vert="horz" wrap="square" lIns="0" tIns="3810" rIns="0" bIns="0" rtlCol="0">
            <a:spAutoFit/>
          </a:bodyPr>
          <a:lstStyle/>
          <a:p>
            <a:pPr algn="just"/>
            <a:r>
              <a:rPr lang="tr-TR" sz="1150" dirty="0">
                <a:solidFill>
                  <a:srgbClr val="FCF6E4"/>
                </a:solidFill>
                <a:latin typeface="Times New Roman" panose="02020603050405020304" pitchFamily="18" charset="0"/>
                <a:cs typeface="Times New Roman" panose="02020603050405020304" pitchFamily="18" charset="0"/>
              </a:rPr>
              <a:t>gölgeyle yüzleşme sürecini erte-</a:t>
            </a:r>
            <a:r>
              <a:rPr lang="tr-TR" sz="1150" dirty="0" err="1">
                <a:solidFill>
                  <a:srgbClr val="FCF6E4"/>
                </a:solidFill>
                <a:latin typeface="Times New Roman" panose="02020603050405020304" pitchFamily="18" charset="0"/>
                <a:cs typeface="Times New Roman" panose="02020603050405020304" pitchFamily="18" charset="0"/>
              </a:rPr>
              <a:t>leyen</a:t>
            </a:r>
            <a:r>
              <a:rPr lang="tr-TR" sz="1150" dirty="0">
                <a:solidFill>
                  <a:srgbClr val="FCF6E4"/>
                </a:solidFill>
                <a:latin typeface="Times New Roman" panose="02020603050405020304" pitchFamily="18" charset="0"/>
                <a:cs typeface="Times New Roman" panose="02020603050405020304" pitchFamily="18" charset="0"/>
              </a:rPr>
              <a:t> ve onu süreklileştiren bir savunma mekanizması olarak işler. Kadınlar arasında ortaya çıkan rekabet, güvensizlik ve düşmanlık örüntüleri, bu anlamda yalnızca bireysel psikodinamiklerin değil; aynı zamanda patriyarkal bilinç yapılarının içselleştirilmiş sonuçla-</a:t>
            </a:r>
            <a:r>
              <a:rPr lang="tr-TR" sz="1150" dirty="0" err="1">
                <a:solidFill>
                  <a:srgbClr val="FCF6E4"/>
                </a:solidFill>
                <a:latin typeface="Times New Roman" panose="02020603050405020304" pitchFamily="18" charset="0"/>
                <a:cs typeface="Times New Roman" panose="02020603050405020304" pitchFamily="18" charset="0"/>
              </a:rPr>
              <a:t>rıdır</a:t>
            </a:r>
            <a:r>
              <a:rPr lang="tr-TR" sz="1150" dirty="0">
                <a:solidFill>
                  <a:srgbClr val="FCF6E4"/>
                </a:solidFill>
                <a:latin typeface="Times New Roman" panose="02020603050405020304" pitchFamily="18" charset="0"/>
                <a:cs typeface="Times New Roman" panose="02020603050405020304" pitchFamily="18" charset="0"/>
              </a:rPr>
              <a:t>.</a:t>
            </a:r>
          </a:p>
          <a:p>
            <a:pPr algn="just"/>
            <a:r>
              <a:rPr lang="tr-TR" sz="1150" dirty="0">
                <a:solidFill>
                  <a:srgbClr val="FCF6E4"/>
                </a:solidFill>
                <a:latin typeface="Times New Roman" panose="02020603050405020304" pitchFamily="18" charset="0"/>
                <a:cs typeface="Times New Roman" panose="02020603050405020304" pitchFamily="18" charset="0"/>
              </a:rPr>
              <a:t>Kadınlar olarak gölge dişilimizin farkında olmadığımızda ya da onu bilinçli biçimde yönetemediği-</a:t>
            </a:r>
            <a:r>
              <a:rPr lang="tr-TR" sz="1150" dirty="0" err="1">
                <a:solidFill>
                  <a:srgbClr val="FCF6E4"/>
                </a:solidFill>
                <a:latin typeface="Times New Roman" panose="02020603050405020304" pitchFamily="18" charset="0"/>
                <a:cs typeface="Times New Roman" panose="02020603050405020304" pitchFamily="18" charset="0"/>
              </a:rPr>
              <a:t>mizde</a:t>
            </a:r>
            <a:r>
              <a:rPr lang="tr-TR" sz="1150" dirty="0">
                <a:solidFill>
                  <a:srgbClr val="FCF6E4"/>
                </a:solidFill>
                <a:latin typeface="Times New Roman" panose="02020603050405020304" pitchFamily="18" charset="0"/>
                <a:cs typeface="Times New Roman" panose="02020603050405020304" pitchFamily="18" charset="0"/>
              </a:rPr>
              <a:t>, yalnızca birbirimizin kurdu hâline gelmeyiz; aynı zamanda </a:t>
            </a:r>
            <a:r>
              <a:rPr lang="tr-TR" sz="1150" dirty="0" err="1">
                <a:solidFill>
                  <a:srgbClr val="FCF6E4"/>
                </a:solidFill>
                <a:latin typeface="Times New Roman" panose="02020603050405020304" pitchFamily="18" charset="0"/>
                <a:cs typeface="Times New Roman" panose="02020603050405020304" pitchFamily="18" charset="0"/>
              </a:rPr>
              <a:t>patriyarkanın</a:t>
            </a:r>
            <a:r>
              <a:rPr lang="tr-TR" sz="1150" dirty="0">
                <a:solidFill>
                  <a:srgbClr val="FCF6E4"/>
                </a:solidFill>
                <a:latin typeface="Times New Roman" panose="02020603050405020304" pitchFamily="18" charset="0"/>
                <a:cs typeface="Times New Roman" panose="02020603050405020304" pitchFamily="18" charset="0"/>
              </a:rPr>
              <a:t> bizi konumlandırdığı bilinç düzeyinde kalmakta ısrar etmiş oluruz. Mitlerde tekrar tekrar anlatılan ve kadının “karanlık” olarak etiketlenen yönünü bastır-</a:t>
            </a:r>
            <a:r>
              <a:rPr lang="tr-TR" sz="1150" dirty="0" err="1">
                <a:solidFill>
                  <a:srgbClr val="FCF6E4"/>
                </a:solidFill>
                <a:latin typeface="Times New Roman" panose="02020603050405020304" pitchFamily="18" charset="0"/>
                <a:cs typeface="Times New Roman" panose="02020603050405020304" pitchFamily="18" charset="0"/>
              </a:rPr>
              <a:t>mak</a:t>
            </a:r>
            <a:r>
              <a:rPr lang="tr-TR" sz="1150" dirty="0">
                <a:solidFill>
                  <a:srgbClr val="FCF6E4"/>
                </a:solidFill>
                <a:latin typeface="Times New Roman" panose="02020603050405020304" pitchFamily="18" charset="0"/>
                <a:cs typeface="Times New Roman" panose="02020603050405020304" pitchFamily="18" charset="0"/>
              </a:rPr>
              <a:t> için kurgulanan anlatılar, bu hâliyle patriyarkal düzenin sürekli-</a:t>
            </a:r>
            <a:r>
              <a:rPr lang="tr-TR" sz="1150" dirty="0" err="1">
                <a:solidFill>
                  <a:srgbClr val="FCF6E4"/>
                </a:solidFill>
                <a:latin typeface="Times New Roman" panose="02020603050405020304" pitchFamily="18" charset="0"/>
                <a:cs typeface="Times New Roman" panose="02020603050405020304" pitchFamily="18" charset="0"/>
              </a:rPr>
              <a:t>liğine</a:t>
            </a:r>
            <a:r>
              <a:rPr lang="tr-TR" sz="1150" dirty="0">
                <a:solidFill>
                  <a:srgbClr val="FCF6E4"/>
                </a:solidFill>
                <a:latin typeface="Times New Roman" panose="02020603050405020304" pitchFamily="18" charset="0"/>
                <a:cs typeface="Times New Roman" panose="02020603050405020304" pitchFamily="18" charset="0"/>
              </a:rPr>
              <a:t> de hizmet eder. </a:t>
            </a:r>
          </a:p>
          <a:p>
            <a:pPr algn="just"/>
            <a:r>
              <a:rPr lang="tr-TR" sz="1150" dirty="0">
                <a:solidFill>
                  <a:srgbClr val="FCF6E4"/>
                </a:solidFill>
                <a:latin typeface="Times New Roman" panose="02020603050405020304" pitchFamily="18" charset="0"/>
                <a:cs typeface="Times New Roman" panose="02020603050405020304" pitchFamily="18" charset="0"/>
              </a:rPr>
              <a:t>Böylece kadın, kadına yurt olamaz-</a:t>
            </a:r>
            <a:r>
              <a:rPr lang="tr-TR" sz="1150" dirty="0" err="1">
                <a:solidFill>
                  <a:srgbClr val="FCF6E4"/>
                </a:solidFill>
                <a:latin typeface="Times New Roman" panose="02020603050405020304" pitchFamily="18" charset="0"/>
                <a:cs typeface="Times New Roman" panose="02020603050405020304" pitchFamily="18" charset="0"/>
              </a:rPr>
              <a:t>ken</a:t>
            </a:r>
            <a:r>
              <a:rPr lang="tr-TR" sz="1150" dirty="0">
                <a:solidFill>
                  <a:srgbClr val="FCF6E4"/>
                </a:solidFill>
                <a:latin typeface="Times New Roman" panose="02020603050405020304" pitchFamily="18" charset="0"/>
                <a:cs typeface="Times New Roman" panose="02020603050405020304" pitchFamily="18" charset="0"/>
              </a:rPr>
              <a:t>; aynı zamanda “güvenilmez”, “tehlikeli” ya da “bölücü” olarak damgalanan dişil imgenin temsilcisi olmaya devam eder.</a:t>
            </a:r>
          </a:p>
          <a:p>
            <a:pPr algn="just"/>
            <a:r>
              <a:rPr lang="tr-TR" sz="1150" dirty="0">
                <a:solidFill>
                  <a:srgbClr val="FCF6E4"/>
                </a:solidFill>
                <a:latin typeface="Times New Roman" panose="02020603050405020304" pitchFamily="18" charset="0"/>
                <a:cs typeface="Times New Roman" panose="02020603050405020304" pitchFamily="18" charset="0"/>
              </a:rPr>
              <a:t>Oysa burada seçim aslında son derece basittir: Kendi gölgemizle, kendi içimizde yüzleşmek ya da onu sürekli dışarıya </a:t>
            </a:r>
            <a:r>
              <a:rPr lang="tr-TR" sz="1150" dirty="0" err="1">
                <a:solidFill>
                  <a:srgbClr val="FCF6E4"/>
                </a:solidFill>
                <a:latin typeface="Times New Roman" panose="02020603050405020304" pitchFamily="18" charset="0"/>
                <a:cs typeface="Times New Roman" panose="02020603050405020304" pitchFamily="18" charset="0"/>
              </a:rPr>
              <a:t>projekte</a:t>
            </a:r>
            <a:r>
              <a:rPr lang="tr-TR" sz="1150" dirty="0">
                <a:solidFill>
                  <a:srgbClr val="FCF6E4"/>
                </a:solidFill>
                <a:latin typeface="Times New Roman" panose="02020603050405020304" pitchFamily="18" charset="0"/>
                <a:cs typeface="Times New Roman" panose="02020603050405020304" pitchFamily="18" charset="0"/>
              </a:rPr>
              <a:t> etmek. Gölge entegrasyonunu gerçekleş-</a:t>
            </a:r>
            <a:r>
              <a:rPr lang="tr-TR" sz="1150" dirty="0" err="1">
                <a:solidFill>
                  <a:srgbClr val="FCF6E4"/>
                </a:solidFill>
                <a:latin typeface="Times New Roman" panose="02020603050405020304" pitchFamily="18" charset="0"/>
                <a:cs typeface="Times New Roman" panose="02020603050405020304" pitchFamily="18" charset="0"/>
              </a:rPr>
              <a:t>tiremediğimiz</a:t>
            </a:r>
            <a:r>
              <a:rPr lang="tr-TR" sz="1150" dirty="0">
                <a:solidFill>
                  <a:srgbClr val="FCF6E4"/>
                </a:solidFill>
                <a:latin typeface="Times New Roman" panose="02020603050405020304" pitchFamily="18" charset="0"/>
                <a:cs typeface="Times New Roman" panose="02020603050405020304" pitchFamily="18" charset="0"/>
              </a:rPr>
              <a:t> her noktada, başka bir kadının karanlığında kendi bastırılmış yönlerimizi görmeye ve ona saldırmaya devam ederiz. Bu döngü kırılmadığı sürece, dişil bilinç gerçek anlamda özgürleşe-</a:t>
            </a:r>
            <a:r>
              <a:rPr lang="tr-TR" sz="1150" dirty="0" err="1">
                <a:solidFill>
                  <a:srgbClr val="FCF6E4"/>
                </a:solidFill>
                <a:latin typeface="Times New Roman" panose="02020603050405020304" pitchFamily="18" charset="0"/>
                <a:cs typeface="Times New Roman" panose="02020603050405020304" pitchFamily="18" charset="0"/>
              </a:rPr>
              <a:t>mez</a:t>
            </a:r>
            <a:r>
              <a:rPr lang="tr-TR" sz="1150" dirty="0">
                <a:solidFill>
                  <a:srgbClr val="FCF6E4"/>
                </a:solidFill>
                <a:latin typeface="Times New Roman" panose="02020603050405020304" pitchFamily="18" charset="0"/>
                <a:cs typeface="Times New Roman" panose="02020603050405020304" pitchFamily="18" charset="0"/>
              </a:rPr>
              <a:t>.</a:t>
            </a:r>
          </a:p>
          <a:p>
            <a:pPr algn="just"/>
            <a:r>
              <a:rPr lang="tr-TR" sz="1150" dirty="0" err="1">
                <a:solidFill>
                  <a:srgbClr val="FCF6E4"/>
                </a:solidFill>
                <a:latin typeface="Times New Roman" panose="02020603050405020304" pitchFamily="18" charset="0"/>
                <a:cs typeface="Times New Roman" panose="02020603050405020304" pitchFamily="18" charset="0"/>
              </a:rPr>
              <a:t>Lilith’in</a:t>
            </a:r>
            <a:r>
              <a:rPr lang="tr-TR" sz="1150" dirty="0">
                <a:solidFill>
                  <a:srgbClr val="FCF6E4"/>
                </a:solidFill>
                <a:latin typeface="Times New Roman" panose="02020603050405020304" pitchFamily="18" charset="0"/>
                <a:cs typeface="Times New Roman" panose="02020603050405020304" pitchFamily="18" charset="0"/>
              </a:rPr>
              <a:t> arketipsel çağrısı tam da buradadır: Karanlığı yok etmek değil, onu bilinçle karşılamak. Gölge dişil, düşman değil; görülmediğinde </a:t>
            </a:r>
            <a:r>
              <a:rPr lang="tr-TR" sz="1150" dirty="0" err="1">
                <a:solidFill>
                  <a:srgbClr val="FCF6E4"/>
                </a:solidFill>
                <a:latin typeface="Times New Roman" panose="02020603050405020304" pitchFamily="18" charset="0"/>
                <a:cs typeface="Times New Roman" panose="02020603050405020304" pitchFamily="18" charset="0"/>
              </a:rPr>
              <a:t>yıkıcılaşan</a:t>
            </a:r>
            <a:r>
              <a:rPr lang="tr-TR" sz="1150" dirty="0">
                <a:solidFill>
                  <a:srgbClr val="FCF6E4"/>
                </a:solidFill>
                <a:latin typeface="Times New Roman" panose="02020603050405020304" pitchFamily="18" charset="0"/>
                <a:cs typeface="Times New Roman" panose="02020603050405020304" pitchFamily="18" charset="0"/>
              </a:rPr>
              <a:t>, görüldüğünde ise dönüştürücü bir güçtür. Kadın kadının yurdu ancak bu yüzleşmeyle mümkün olur; </a:t>
            </a:r>
            <a:r>
              <a:rPr lang="tr-TR" sz="1150" dirty="0" err="1">
                <a:solidFill>
                  <a:srgbClr val="FCF6E4"/>
                </a:solidFill>
                <a:latin typeface="Times New Roman" panose="02020603050405020304" pitchFamily="18" charset="0"/>
                <a:cs typeface="Times New Roman" panose="02020603050405020304" pitchFamily="18" charset="0"/>
              </a:rPr>
              <a:t>patriyarkanın</a:t>
            </a:r>
            <a:r>
              <a:rPr lang="tr-TR" sz="1150" dirty="0">
                <a:solidFill>
                  <a:srgbClr val="FCF6E4"/>
                </a:solidFill>
                <a:latin typeface="Times New Roman" panose="02020603050405020304" pitchFamily="18" charset="0"/>
                <a:cs typeface="Times New Roman" panose="02020603050405020304" pitchFamily="18" charset="0"/>
              </a:rPr>
              <a:t> yüzyıllardır beslediği ayrışma dili ancak bu noktada çözülmeye  ve kadınlar arası dayanışma ve özerklik için yeni bir bilinç zemini oluşmaya başlayabilir.</a:t>
            </a:r>
          </a:p>
          <a:p>
            <a:pPr algn="just"/>
            <a:endParaRPr lang="tr-TR" sz="1150" dirty="0">
              <a:solidFill>
                <a:srgbClr val="FCF6E4"/>
              </a:solidFill>
              <a:latin typeface="Times New Roman" panose="02020603050405020304" pitchFamily="18" charset="0"/>
              <a:cs typeface="Times New Roman" panose="02020603050405020304" pitchFamily="18" charset="0"/>
            </a:endParaRPr>
          </a:p>
        </p:txBody>
      </p:sp>
      <p:sp>
        <p:nvSpPr>
          <p:cNvPr id="15" name="object 15">
            <a:extLst>
              <a:ext uri="{FF2B5EF4-FFF2-40B4-BE49-F238E27FC236}">
                <a16:creationId xmlns:a16="http://schemas.microsoft.com/office/drawing/2014/main" id="{402A8AAE-9D8D-AC95-896A-94022844DA4A}"/>
              </a:ext>
            </a:extLst>
          </p:cNvPr>
          <p:cNvSpPr txBox="1"/>
          <p:nvPr/>
        </p:nvSpPr>
        <p:spPr>
          <a:xfrm>
            <a:off x="526003" y="10321041"/>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FCF6E4"/>
                </a:solidFill>
                <a:latin typeface="Arial"/>
                <a:cs typeface="Arial"/>
              </a:rPr>
              <a:t>36</a:t>
            </a:r>
            <a:endParaRPr sz="1100" dirty="0">
              <a:solidFill>
                <a:srgbClr val="FCF6E4"/>
              </a:solidFill>
              <a:latin typeface="Arial"/>
              <a:cs typeface="Arial"/>
            </a:endParaRPr>
          </a:p>
        </p:txBody>
      </p:sp>
      <p:sp>
        <p:nvSpPr>
          <p:cNvPr id="16" name="object 16">
            <a:extLst>
              <a:ext uri="{FF2B5EF4-FFF2-40B4-BE49-F238E27FC236}">
                <a16:creationId xmlns:a16="http://schemas.microsoft.com/office/drawing/2014/main" id="{9014450A-6878-C963-6144-185B6FD5BBB1}"/>
              </a:ext>
            </a:extLst>
          </p:cNvPr>
          <p:cNvSpPr txBox="1"/>
          <p:nvPr/>
        </p:nvSpPr>
        <p:spPr>
          <a:xfrm>
            <a:off x="768352" y="10279153"/>
            <a:ext cx="1434465" cy="182101"/>
          </a:xfrm>
          <a:prstGeom prst="rect">
            <a:avLst/>
          </a:prstGeom>
        </p:spPr>
        <p:txBody>
          <a:bodyPr vert="horz" wrap="square" lIns="0" tIns="12700" rIns="0" bIns="0" rtlCol="0">
            <a:spAutoFit/>
          </a:bodyPr>
          <a:lstStyle/>
          <a:p>
            <a:pPr marL="12700">
              <a:lnSpc>
                <a:spcPct val="100000"/>
              </a:lnSpc>
              <a:spcBef>
                <a:spcPts val="100"/>
              </a:spcBef>
            </a:pPr>
            <a:r>
              <a:rPr sz="1100" spc="-10" dirty="0">
                <a:solidFill>
                  <a:schemeClr val="bg1"/>
                </a:solidFill>
                <a:latin typeface="Arial"/>
                <a:cs typeface="Arial"/>
                <a:hlinkClick r:id="rId4">
                  <a:extLst>
                    <a:ext uri="{A12FA001-AC4F-418D-AE19-62706E023703}">
                      <ahyp:hlinkClr xmlns:ahyp="http://schemas.microsoft.com/office/drawing/2018/hyperlinkcolor" val="tx"/>
                    </a:ext>
                  </a:extLst>
                </a:hlinkClick>
              </a:rPr>
              <a:t>www.</a:t>
            </a:r>
            <a:r>
              <a:rPr lang="tr-TR" sz="1100" spc="-10" dirty="0" err="1">
                <a:solidFill>
                  <a:schemeClr val="bg1"/>
                </a:solidFill>
                <a:latin typeface="Arial"/>
                <a:cs typeface="Arial"/>
                <a:hlinkClick r:id="rId4">
                  <a:extLst>
                    <a:ext uri="{A12FA001-AC4F-418D-AE19-62706E023703}">
                      <ahyp:hlinkClr xmlns:ahyp="http://schemas.microsoft.com/office/drawing/2018/hyperlinkcolor" val="tx"/>
                    </a:ext>
                  </a:extLst>
                </a:hlinkClick>
              </a:rPr>
              <a:t>newspirit</a:t>
            </a:r>
            <a:r>
              <a:rPr sz="1100" spc="-10" dirty="0">
                <a:solidFill>
                  <a:schemeClr val="bg1"/>
                </a:solidFill>
                <a:latin typeface="Arial"/>
                <a:cs typeface="Arial"/>
                <a:hlinkClick r:id="rId4">
                  <a:extLst>
                    <a:ext uri="{A12FA001-AC4F-418D-AE19-62706E023703}">
                      <ahyp:hlinkClr xmlns:ahyp="http://schemas.microsoft.com/office/drawing/2018/hyperlinkcolor" val="tx"/>
                    </a:ext>
                  </a:extLst>
                </a:hlinkClick>
              </a:rPr>
              <a:t>.com.tr</a:t>
            </a:r>
            <a:endParaRPr sz="1100" dirty="0">
              <a:solidFill>
                <a:schemeClr val="bg1"/>
              </a:solidFill>
              <a:latin typeface="Arial"/>
              <a:cs typeface="Arial"/>
            </a:endParaRPr>
          </a:p>
        </p:txBody>
      </p:sp>
      <p:pic>
        <p:nvPicPr>
          <p:cNvPr id="17" name="object 17">
            <a:extLst>
              <a:ext uri="{FF2B5EF4-FFF2-40B4-BE49-F238E27FC236}">
                <a16:creationId xmlns:a16="http://schemas.microsoft.com/office/drawing/2014/main" id="{48597DFA-3313-35F9-F24A-769709E8BC78}"/>
              </a:ext>
            </a:extLst>
          </p:cNvPr>
          <p:cNvPicPr/>
          <p:nvPr/>
        </p:nvPicPr>
        <p:blipFill>
          <a:blip r:embed="rId5" cstate="print"/>
          <a:stretch>
            <a:fillRect/>
          </a:stretch>
        </p:blipFill>
        <p:spPr>
          <a:xfrm>
            <a:off x="188479" y="196013"/>
            <a:ext cx="540410" cy="543153"/>
          </a:xfrm>
          <a:prstGeom prst="rect">
            <a:avLst/>
          </a:prstGeom>
        </p:spPr>
      </p:pic>
    </p:spTree>
    <p:extLst>
      <p:ext uri="{BB962C8B-B14F-4D97-AF65-F5344CB8AC3E}">
        <p14:creationId xmlns:p14="http://schemas.microsoft.com/office/powerpoint/2010/main" val="2697535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6537C22-AD7A-BE10-3793-E26F0FD8C3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7556500" cy="10702086"/>
          </a:xfrm>
          <a:prstGeom prst="rect">
            <a:avLst/>
          </a:prstGeom>
          <a:solidFill>
            <a:srgbClr val="2F231E"/>
          </a:solidFill>
          <a:effectLst>
            <a:outerShdw blurRad="50800" dist="50800" dir="5400000" algn="ctr" rotWithShape="0">
              <a:schemeClr val="bg1"/>
            </a:outerShdw>
            <a:softEdge rad="0"/>
          </a:effectLst>
        </p:spPr>
      </p:pic>
      <p:pic>
        <p:nvPicPr>
          <p:cNvPr id="6" name="object 18">
            <a:extLst>
              <a:ext uri="{FF2B5EF4-FFF2-40B4-BE49-F238E27FC236}">
                <a16:creationId xmlns:a16="http://schemas.microsoft.com/office/drawing/2014/main" id="{0E6D164B-D517-C9DD-962F-2D4361639C7A}"/>
              </a:ext>
            </a:extLst>
          </p:cNvPr>
          <p:cNvPicPr/>
          <p:nvPr/>
        </p:nvPicPr>
        <p:blipFill>
          <a:blip r:embed="rId3" cstate="print"/>
          <a:stretch>
            <a:fillRect/>
          </a:stretch>
        </p:blipFill>
        <p:spPr>
          <a:xfrm>
            <a:off x="6597650" y="165100"/>
            <a:ext cx="540403" cy="543142"/>
          </a:xfrm>
          <a:prstGeom prst="rect">
            <a:avLst/>
          </a:prstGeom>
        </p:spPr>
      </p:pic>
      <p:sp>
        <p:nvSpPr>
          <p:cNvPr id="2" name="Dikdörtgen 1">
            <a:extLst>
              <a:ext uri="{FF2B5EF4-FFF2-40B4-BE49-F238E27FC236}">
                <a16:creationId xmlns:a16="http://schemas.microsoft.com/office/drawing/2014/main" id="{818FDEF0-4FE1-4774-1F4E-5AD92F697F9D}"/>
              </a:ext>
            </a:extLst>
          </p:cNvPr>
          <p:cNvSpPr/>
          <p:nvPr/>
        </p:nvSpPr>
        <p:spPr>
          <a:xfrm>
            <a:off x="421948" y="3807195"/>
            <a:ext cx="6712603" cy="3070324"/>
          </a:xfrm>
          <a:prstGeom prst="rect">
            <a:avLst/>
          </a:prstGeom>
          <a:solidFill>
            <a:srgbClr val="FCF6E4">
              <a:alpha val="58000"/>
            </a:srgbClr>
          </a:solidFill>
          <a:ln>
            <a:solidFill>
              <a:schemeClr val="accent1">
                <a:lumMod val="50000"/>
              </a:schemeClr>
            </a:solidFill>
          </a:ln>
          <a:effectLst>
            <a:outerShdw blurRad="50800" dist="50800" dir="5400000" algn="ctr" rotWithShape="0">
              <a:srgbClr val="000000"/>
            </a:outerShdw>
            <a:reflection endPos="0" dist="50800" dir="5400000" sy="-100000" algn="bl" rotWithShape="0"/>
            <a:softEdge rad="203200"/>
          </a:effectLst>
          <a:scene3d>
            <a:camera prst="orthographicFront"/>
            <a:lightRig rig="threePt" dir="t"/>
          </a:scene3d>
          <a:sp3d>
            <a:bevelT w="254000" h="254000"/>
          </a:sp3d>
        </p:spPr>
        <p:txBody>
          <a:bodyPr wrap="square" lIns="91440" tIns="45720" rIns="91440" bIns="45720">
            <a:noAutofit/>
          </a:bodyPr>
          <a:lstStyle/>
          <a:p>
            <a:pPr algn="ctr"/>
            <a:endParaRPr lang="tr-TR" sz="2400" dirty="0">
              <a:solidFill>
                <a:srgbClr val="282723"/>
              </a:solidFill>
              <a:latin typeface="Times New Roman" panose="02020603050405020304" pitchFamily="18" charset="0"/>
            </a:endParaRPr>
          </a:p>
          <a:p>
            <a:pPr algn="ctr"/>
            <a:r>
              <a:rPr lang="tr-TR" sz="2400" dirty="0">
                <a:solidFill>
                  <a:srgbClr val="282723"/>
                </a:solidFill>
                <a:latin typeface="Times New Roman" panose="02020603050405020304" pitchFamily="18" charset="0"/>
              </a:rPr>
              <a:t>“</a:t>
            </a:r>
            <a:r>
              <a:rPr lang="tr-TR" sz="2400" dirty="0" err="1">
                <a:solidFill>
                  <a:srgbClr val="535D61"/>
                </a:solidFill>
                <a:latin typeface="Times New Roman" panose="02020603050405020304" pitchFamily="18" charset="0"/>
              </a:rPr>
              <a:t>Lilith</a:t>
            </a:r>
            <a:r>
              <a:rPr lang="tr-TR" sz="2400" dirty="0">
                <a:solidFill>
                  <a:srgbClr val="535D61"/>
                </a:solidFill>
                <a:latin typeface="Times New Roman" panose="02020603050405020304" pitchFamily="18" charset="0"/>
              </a:rPr>
              <a:t> karanlık değildir; yılan gibi yaralanmış ama bilge bir gücün hafızasıdır. Bastırılmış arzu, öfke ve özgürlük bilince alınmadığında gölgeye çekilir; görüldüğünde ise dönüştürücü bir bilgelik hâline gelir. Unutma: Gölge, ancak görmezden gelindiğinde tehlikelidir.”</a:t>
            </a:r>
            <a:endParaRPr lang="tr-TR" sz="2400" b="0" cap="none" spc="0" dirty="0">
              <a:ln w="0">
                <a:noFill/>
              </a:ln>
              <a:solidFill>
                <a:srgbClr val="535D61"/>
              </a:solidFill>
              <a:effectLst/>
              <a:latin typeface="Times New Roman" panose="02020603050405020304" pitchFamily="18" charset="0"/>
            </a:endParaRPr>
          </a:p>
        </p:txBody>
      </p:sp>
      <p:sp>
        <p:nvSpPr>
          <p:cNvPr id="10" name="object 15">
            <a:extLst>
              <a:ext uri="{FF2B5EF4-FFF2-40B4-BE49-F238E27FC236}">
                <a16:creationId xmlns:a16="http://schemas.microsoft.com/office/drawing/2014/main" id="{CDD4B25F-8C55-9F5E-703A-7BEAE13BEEFD}"/>
              </a:ext>
            </a:extLst>
          </p:cNvPr>
          <p:cNvSpPr txBox="1"/>
          <p:nvPr/>
        </p:nvSpPr>
        <p:spPr>
          <a:xfrm>
            <a:off x="6980881" y="10299700"/>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FCF6E4"/>
                </a:solidFill>
                <a:latin typeface="Arial"/>
                <a:cs typeface="Arial"/>
              </a:rPr>
              <a:t>37</a:t>
            </a:r>
            <a:endParaRPr sz="1100" dirty="0">
              <a:solidFill>
                <a:srgbClr val="FCF6E4"/>
              </a:solidFill>
              <a:latin typeface="Arial"/>
              <a:cs typeface="Arial"/>
            </a:endParaRPr>
          </a:p>
        </p:txBody>
      </p:sp>
      <p:sp>
        <p:nvSpPr>
          <p:cNvPr id="5" name="Metin kutusu 4">
            <a:extLst>
              <a:ext uri="{FF2B5EF4-FFF2-40B4-BE49-F238E27FC236}">
                <a16:creationId xmlns:a16="http://schemas.microsoft.com/office/drawing/2014/main" id="{6D6EDB13-D6EC-8BB3-FA7D-55BB9629FB40}"/>
              </a:ext>
            </a:extLst>
          </p:cNvPr>
          <p:cNvSpPr txBox="1"/>
          <p:nvPr/>
        </p:nvSpPr>
        <p:spPr>
          <a:xfrm>
            <a:off x="5388237" y="10266690"/>
            <a:ext cx="1676400" cy="261610"/>
          </a:xfrm>
          <a:prstGeom prst="rect">
            <a:avLst/>
          </a:prstGeom>
          <a:noFill/>
        </p:spPr>
        <p:txBody>
          <a:bodyPr wrap="square">
            <a:spAutoFit/>
          </a:bodyPr>
          <a:lstStyle/>
          <a:p>
            <a:pPr marL="12700">
              <a:lnSpc>
                <a:spcPct val="100000"/>
              </a:lnSpc>
              <a:spcBef>
                <a:spcPts val="100"/>
              </a:spcBef>
            </a:pPr>
            <a:r>
              <a:rPr lang="tr-TR" sz="1100" spc="-10" dirty="0">
                <a:solidFill>
                  <a:schemeClr val="bg1"/>
                </a:solidFill>
                <a:latin typeface="Arial"/>
                <a:cs typeface="Arial"/>
                <a:hlinkClick r:id="rId4">
                  <a:extLst>
                    <a:ext uri="{A12FA001-AC4F-418D-AE19-62706E023703}">
                      <ahyp:hlinkClr xmlns:ahyp="http://schemas.microsoft.com/office/drawing/2018/hyperlinkcolor" val="tx"/>
                    </a:ext>
                  </a:extLst>
                </a:hlinkClick>
              </a:rPr>
              <a:t>www.newspirit.com.tr</a:t>
            </a:r>
            <a:endParaRPr lang="tr-TR" sz="1100" dirty="0">
              <a:solidFill>
                <a:schemeClr val="bg1"/>
              </a:solidFill>
              <a:latin typeface="Arial"/>
              <a:cs typeface="Arial"/>
            </a:endParaRPr>
          </a:p>
        </p:txBody>
      </p:sp>
    </p:spTree>
    <p:extLst>
      <p:ext uri="{BB962C8B-B14F-4D97-AF65-F5344CB8AC3E}">
        <p14:creationId xmlns:p14="http://schemas.microsoft.com/office/powerpoint/2010/main" val="3916871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B44DC-11CF-C4AF-2C5C-9ED165BF62C6}"/>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8741F49-EDFB-D6AD-AA1A-6BD3530D7C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8686"/>
            <a:ext cx="7556500" cy="10702086"/>
          </a:xfrm>
          <a:prstGeom prst="rect">
            <a:avLst/>
          </a:prstGeom>
          <a:solidFill>
            <a:srgbClr val="2F231E"/>
          </a:solidFill>
          <a:effectLst>
            <a:outerShdw blurRad="50800" dist="50800" dir="5400000" algn="ctr" rotWithShape="0">
              <a:schemeClr val="bg1"/>
            </a:outerShdw>
          </a:effectLst>
        </p:spPr>
      </p:pic>
      <p:sp>
        <p:nvSpPr>
          <p:cNvPr id="4" name="Metin kutusu 3">
            <a:extLst>
              <a:ext uri="{FF2B5EF4-FFF2-40B4-BE49-F238E27FC236}">
                <a16:creationId xmlns:a16="http://schemas.microsoft.com/office/drawing/2014/main" id="{6C8C8465-4170-9216-487A-ADD51C2C9A75}"/>
              </a:ext>
            </a:extLst>
          </p:cNvPr>
          <p:cNvSpPr txBox="1"/>
          <p:nvPr/>
        </p:nvSpPr>
        <p:spPr>
          <a:xfrm>
            <a:off x="1122913" y="272071"/>
            <a:ext cx="4267200" cy="261610"/>
          </a:xfrm>
          <a:prstGeom prst="rect">
            <a:avLst/>
          </a:prstGeom>
          <a:noFill/>
        </p:spPr>
        <p:txBody>
          <a:bodyPr wrap="square" rtlCol="0">
            <a:spAutoFit/>
          </a:bodyPr>
          <a:lstStyle/>
          <a:p>
            <a:r>
              <a:rPr lang="tr-TR" sz="1100" dirty="0">
                <a:solidFill>
                  <a:srgbClr val="FCF6E4"/>
                </a:solidFill>
                <a:latin typeface="Arial" panose="020B0604020202020204" pitchFamily="34" charset="0"/>
                <a:cs typeface="Arial" panose="020B0604020202020204" pitchFamily="34" charset="0"/>
              </a:rPr>
              <a:t>AYŞE ULUSAL &amp; KARMA ASTROLOG</a:t>
            </a:r>
          </a:p>
        </p:txBody>
      </p:sp>
      <p:sp>
        <p:nvSpPr>
          <p:cNvPr id="5" name="Dikdörtgen 4">
            <a:extLst>
              <a:ext uri="{FF2B5EF4-FFF2-40B4-BE49-F238E27FC236}">
                <a16:creationId xmlns:a16="http://schemas.microsoft.com/office/drawing/2014/main" id="{3CEE0C4D-FA35-C0A9-5CEC-93C4E3961D06}"/>
              </a:ext>
            </a:extLst>
          </p:cNvPr>
          <p:cNvSpPr/>
          <p:nvPr/>
        </p:nvSpPr>
        <p:spPr>
          <a:xfrm>
            <a:off x="273050" y="4356100"/>
            <a:ext cx="6858000" cy="1754326"/>
          </a:xfrm>
          <a:prstGeom prst="rect">
            <a:avLst/>
          </a:prstGeom>
          <a:solidFill>
            <a:srgbClr val="DFBE9D">
              <a:alpha val="66000"/>
            </a:srgbClr>
          </a:solidFill>
          <a:ln>
            <a:solidFill>
              <a:srgbClr val="C2AB8C">
                <a:alpha val="38000"/>
              </a:srgbClr>
            </a:solidFill>
          </a:ln>
          <a:effectLst>
            <a:softEdge rad="139700"/>
          </a:effectLst>
          <a:scene3d>
            <a:camera prst="orthographicFront"/>
            <a:lightRig rig="threePt" dir="t"/>
          </a:scene3d>
          <a:sp3d extrusionH="127000" contourW="25400">
            <a:bevelT w="381000" h="381000"/>
            <a:bevelB w="152400" h="152400"/>
          </a:sp3d>
        </p:spPr>
        <p:txBody>
          <a:bodyPr wrap="square" lIns="91440" tIns="45720" rIns="91440" bIns="45720">
            <a:spAutoFit/>
          </a:bodyPr>
          <a:lstStyle/>
          <a:p>
            <a:pPr algn="ctr"/>
            <a:r>
              <a:rPr lang="tr-TR" sz="5400" dirty="0">
                <a:ln w="0"/>
                <a:solidFill>
                  <a:srgbClr val="FCF6E4"/>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KADERİN KAPILARI</a:t>
            </a:r>
          </a:p>
          <a:p>
            <a:pPr algn="ctr"/>
            <a:r>
              <a:rPr lang="tr-TR" sz="5400" b="0" cap="none" spc="0" dirty="0">
                <a:ln w="0"/>
                <a:solidFill>
                  <a:srgbClr val="FCF6E4"/>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AY DÜĞÜMLERİ</a:t>
            </a:r>
          </a:p>
        </p:txBody>
      </p:sp>
      <p:pic>
        <p:nvPicPr>
          <p:cNvPr id="6" name="object 18">
            <a:extLst>
              <a:ext uri="{FF2B5EF4-FFF2-40B4-BE49-F238E27FC236}">
                <a16:creationId xmlns:a16="http://schemas.microsoft.com/office/drawing/2014/main" id="{39F69EB8-BD99-51A4-E355-92D97F5A0C78}"/>
              </a:ext>
            </a:extLst>
          </p:cNvPr>
          <p:cNvPicPr/>
          <p:nvPr/>
        </p:nvPicPr>
        <p:blipFill>
          <a:blip r:embed="rId3" cstate="print"/>
          <a:stretch>
            <a:fillRect/>
          </a:stretch>
        </p:blipFill>
        <p:spPr>
          <a:xfrm>
            <a:off x="135237" y="88900"/>
            <a:ext cx="540403" cy="543142"/>
          </a:xfrm>
          <a:prstGeom prst="rect">
            <a:avLst/>
          </a:prstGeom>
        </p:spPr>
      </p:pic>
      <p:pic>
        <p:nvPicPr>
          <p:cNvPr id="16" name="Resim 15">
            <a:extLst>
              <a:ext uri="{FF2B5EF4-FFF2-40B4-BE49-F238E27FC236}">
                <a16:creationId xmlns:a16="http://schemas.microsoft.com/office/drawing/2014/main" id="{331B9196-05C2-1A0B-A2FA-DF68D09DBFFA}"/>
              </a:ext>
            </a:extLst>
          </p:cNvPr>
          <p:cNvPicPr>
            <a:picLocks noChangeAspect="1"/>
          </p:cNvPicPr>
          <p:nvPr/>
        </p:nvPicPr>
        <p:blipFill>
          <a:blip r:embed="rId4"/>
          <a:stretch>
            <a:fillRect/>
          </a:stretch>
        </p:blipFill>
        <p:spPr>
          <a:xfrm>
            <a:off x="810877" y="314477"/>
            <a:ext cx="176799" cy="176799"/>
          </a:xfrm>
          <a:prstGeom prst="rect">
            <a:avLst/>
          </a:prstGeom>
        </p:spPr>
      </p:pic>
      <p:sp>
        <p:nvSpPr>
          <p:cNvPr id="7" name="Metin kutusu 6">
            <a:extLst>
              <a:ext uri="{FF2B5EF4-FFF2-40B4-BE49-F238E27FC236}">
                <a16:creationId xmlns:a16="http://schemas.microsoft.com/office/drawing/2014/main" id="{7D68C266-0291-DD3A-3404-852E544A01E9}"/>
              </a:ext>
            </a:extLst>
          </p:cNvPr>
          <p:cNvSpPr txBox="1"/>
          <p:nvPr/>
        </p:nvSpPr>
        <p:spPr>
          <a:xfrm>
            <a:off x="273050" y="10164703"/>
            <a:ext cx="3871730" cy="261610"/>
          </a:xfrm>
          <a:prstGeom prst="rect">
            <a:avLst/>
          </a:prstGeom>
          <a:noFill/>
        </p:spPr>
        <p:txBody>
          <a:bodyPr wrap="square">
            <a:spAutoFit/>
          </a:bodyPr>
          <a:lstStyle/>
          <a:p>
            <a:pPr marL="12700">
              <a:lnSpc>
                <a:spcPct val="100000"/>
              </a:lnSpc>
              <a:spcBef>
                <a:spcPts val="100"/>
              </a:spcBef>
            </a:pPr>
            <a:r>
              <a:rPr lang="tr-TR" sz="1100" spc="-10" dirty="0">
                <a:solidFill>
                  <a:schemeClr val="bg1"/>
                </a:solidFill>
                <a:latin typeface="Arial"/>
                <a:cs typeface="Arial"/>
                <a:hlinkClick r:id="rId5">
                  <a:extLst>
                    <a:ext uri="{A12FA001-AC4F-418D-AE19-62706E023703}">
                      <ahyp:hlinkClr xmlns:ahyp="http://schemas.microsoft.com/office/drawing/2018/hyperlinkcolor" val="tx"/>
                    </a:ext>
                  </a:extLst>
                </a:hlinkClick>
              </a:rPr>
              <a:t>www.newspirit.com.tr</a:t>
            </a:r>
            <a:endParaRPr lang="tr-TR" sz="1100" dirty="0">
              <a:solidFill>
                <a:schemeClr val="bg1"/>
              </a:solidFill>
              <a:latin typeface="Arial"/>
              <a:cs typeface="Arial"/>
            </a:endParaRPr>
          </a:p>
        </p:txBody>
      </p:sp>
    </p:spTree>
    <p:extLst>
      <p:ext uri="{BB962C8B-B14F-4D97-AF65-F5344CB8AC3E}">
        <p14:creationId xmlns:p14="http://schemas.microsoft.com/office/powerpoint/2010/main" val="4294372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2C78E">
            <a:alpha val="64000"/>
          </a:srgbClr>
        </a:solidFill>
        <a:effectLst/>
      </p:bgPr>
    </p:bg>
    <p:spTree>
      <p:nvGrpSpPr>
        <p:cNvPr id="1" name=""/>
        <p:cNvGrpSpPr/>
        <p:nvPr/>
      </p:nvGrpSpPr>
      <p:grpSpPr>
        <a:xfrm>
          <a:off x="0" y="0"/>
          <a:ext cx="0" cy="0"/>
          <a:chOff x="0" y="0"/>
          <a:chExt cx="0" cy="0"/>
        </a:xfrm>
      </p:grpSpPr>
      <p:pic>
        <p:nvPicPr>
          <p:cNvPr id="2" name="object 2"/>
          <p:cNvPicPr/>
          <p:nvPr/>
        </p:nvPicPr>
        <p:blipFill>
          <a:blip r:embed="rId2">
            <a:alphaModFix amt="39000"/>
            <a:extLst>
              <a:ext uri="{28A0092B-C50C-407E-A947-70E740481C1C}">
                <a14:useLocalDpi xmlns:a14="http://schemas.microsoft.com/office/drawing/2010/main" val="0"/>
              </a:ext>
            </a:extLst>
          </a:blip>
          <a:srcRect/>
          <a:stretch/>
        </p:blipFill>
        <p:spPr>
          <a:xfrm>
            <a:off x="2756950" y="0"/>
            <a:ext cx="4799549" cy="10604500"/>
          </a:xfrm>
          <a:prstGeom prst="rect">
            <a:avLst/>
          </a:prstGeom>
          <a:effectLst>
            <a:softEdge rad="215900"/>
          </a:effectLst>
        </p:spPr>
      </p:pic>
      <p:sp>
        <p:nvSpPr>
          <p:cNvPr id="4" name="object 4"/>
          <p:cNvSpPr txBox="1"/>
          <p:nvPr/>
        </p:nvSpPr>
        <p:spPr>
          <a:xfrm>
            <a:off x="536575" y="833671"/>
            <a:ext cx="1946275" cy="9392315"/>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AY DÜĞÜMLERİ: KADERİN KAPILARI</a:t>
            </a:r>
          </a:p>
          <a:p>
            <a:pPr algn="just"/>
            <a:r>
              <a:rPr lang="tr-TR" sz="1150" dirty="0">
                <a:latin typeface="Times New Roman" panose="02020603050405020304" pitchFamily="18" charset="0"/>
                <a:cs typeface="Times New Roman" panose="02020603050405020304" pitchFamily="18" charset="0"/>
              </a:rPr>
              <a:t>Ne güzel söylemiş Aşık Veysel ‘’İki kapılı bir handa gidiyorum gündüz gece…’’</a:t>
            </a:r>
          </a:p>
          <a:p>
            <a:pPr algn="just"/>
            <a:r>
              <a:rPr lang="tr-TR" sz="1150" dirty="0">
                <a:latin typeface="Times New Roman" panose="02020603050405020304" pitchFamily="18" charset="0"/>
                <a:cs typeface="Times New Roman" panose="02020603050405020304" pitchFamily="18" charset="0"/>
              </a:rPr>
              <a:t>Bir kapıdan giriyoruz, diğerin-den çıkıyoruz ve tekrar </a:t>
            </a:r>
            <a:r>
              <a:rPr lang="tr-TR" sz="1150" dirty="0" err="1">
                <a:latin typeface="Times New Roman" panose="02020603050405020304" pitchFamily="18" charset="0"/>
                <a:cs typeface="Times New Roman" panose="02020603050405020304" pitchFamily="18" charset="0"/>
              </a:rPr>
              <a:t>giri-yoruz</a:t>
            </a:r>
            <a:r>
              <a:rPr lang="tr-TR" sz="1150" dirty="0">
                <a:latin typeface="Times New Roman" panose="02020603050405020304" pitchFamily="18" charset="0"/>
                <a:cs typeface="Times New Roman" panose="02020603050405020304" pitchFamily="18" charset="0"/>
              </a:rPr>
              <a:t>, tekrar çıkıyoruz.  </a:t>
            </a:r>
          </a:p>
          <a:p>
            <a:pPr algn="just"/>
            <a:r>
              <a:rPr lang="tr-TR" sz="1150" dirty="0" err="1">
                <a:latin typeface="Times New Roman" panose="02020603050405020304" pitchFamily="18" charset="0"/>
                <a:cs typeface="Times New Roman" panose="02020603050405020304" pitchFamily="18" charset="0"/>
              </a:rPr>
              <a:t>Taa</a:t>
            </a:r>
            <a:r>
              <a:rPr lang="tr-TR" sz="1150" dirty="0">
                <a:latin typeface="Times New Roman" panose="02020603050405020304" pitchFamily="18" charset="0"/>
                <a:cs typeface="Times New Roman" panose="02020603050405020304" pitchFamily="18" charset="0"/>
              </a:rPr>
              <a:t> ki artık dünya yaşamına ihtiyacımız kalmayana kadar.</a:t>
            </a:r>
          </a:p>
          <a:p>
            <a:pPr algn="just"/>
            <a:r>
              <a:rPr lang="tr-TR" sz="1150" dirty="0">
                <a:latin typeface="Times New Roman" panose="02020603050405020304" pitchFamily="18" charset="0"/>
                <a:cs typeface="Times New Roman" panose="02020603050405020304" pitchFamily="18" charset="0"/>
              </a:rPr>
              <a:t>Ay Düğümleri de bu kapıları temsil ediyor. Astroloji bilen, eğitim alan, astrolojiyle bakışan, uzaktan izleyen herkes Ay Düğümleri ile ilgili az çok bir şeyler muhakkak biliyordur. Bu yazıda niyetim, ‘’Ay Düğümleri Evlerde ve Burçlarda’’ bilgisi paylaşmak </a:t>
            </a:r>
            <a:r>
              <a:rPr lang="tr-TR" sz="1150" dirty="0" err="1">
                <a:latin typeface="Times New Roman" panose="02020603050405020304" pitchFamily="18" charset="0"/>
                <a:cs typeface="Times New Roman" panose="02020603050405020304" pitchFamily="18" charset="0"/>
              </a:rPr>
              <a:t>değil.Ben</a:t>
            </a:r>
            <a:r>
              <a:rPr lang="tr-TR" sz="1150" dirty="0">
                <a:latin typeface="Times New Roman" panose="02020603050405020304" pitchFamily="18" charset="0"/>
                <a:cs typeface="Times New Roman" panose="02020603050405020304" pitchFamily="18" charset="0"/>
              </a:rPr>
              <a:t> daha çok, içinde kaybolduğum ve kay-</a:t>
            </a:r>
            <a:r>
              <a:rPr lang="tr-TR" sz="1150" dirty="0" err="1">
                <a:latin typeface="Times New Roman" panose="02020603050405020304" pitchFamily="18" charset="0"/>
                <a:cs typeface="Times New Roman" panose="02020603050405020304" pitchFamily="18" charset="0"/>
              </a:rPr>
              <a:t>bolmaktan</a:t>
            </a:r>
            <a:r>
              <a:rPr lang="tr-TR" sz="1150" dirty="0">
                <a:latin typeface="Times New Roman" panose="02020603050405020304" pitchFamily="18" charset="0"/>
                <a:cs typeface="Times New Roman" panose="02020603050405020304" pitchFamily="18" charset="0"/>
              </a:rPr>
              <a:t> hiç de şikayetçi olmadığım astroloji ilminin, yüzyıllar öncesinde, bu zamanın modern insanından daha bilinçli şekilde kullanıldığından emin olduğumu anlatmak ve kendi bakış açıma göre bu inancıma yönelik fikirlerimi paylaşmak </a:t>
            </a:r>
            <a:r>
              <a:rPr lang="tr-TR" sz="1150" dirty="0" err="1">
                <a:latin typeface="Times New Roman" panose="02020603050405020304" pitchFamily="18" charset="0"/>
                <a:cs typeface="Times New Roman" panose="02020603050405020304" pitchFamily="18" charset="0"/>
              </a:rPr>
              <a:t>istiyorum.Astrolojiyi</a:t>
            </a:r>
            <a:r>
              <a:rPr lang="tr-TR" sz="1150" dirty="0">
                <a:latin typeface="Times New Roman" panose="02020603050405020304" pitchFamily="18" charset="0"/>
                <a:cs typeface="Times New Roman" panose="02020603050405020304" pitchFamily="18" charset="0"/>
              </a:rPr>
              <a:t> eğitimler alarak öğrenmeye başladığım ve Ay Düğümleri konusuna gel-</a:t>
            </a:r>
            <a:r>
              <a:rPr lang="tr-TR" sz="1150" dirty="0" err="1">
                <a:latin typeface="Times New Roman" panose="02020603050405020304" pitchFamily="18" charset="0"/>
                <a:cs typeface="Times New Roman" panose="02020603050405020304" pitchFamily="18" charset="0"/>
              </a:rPr>
              <a:t>diğim</a:t>
            </a:r>
            <a:r>
              <a:rPr lang="tr-TR" sz="1150" dirty="0">
                <a:latin typeface="Times New Roman" panose="02020603050405020304" pitchFamily="18" charset="0"/>
                <a:cs typeface="Times New Roman" panose="02020603050405020304" pitchFamily="18" charset="0"/>
              </a:rPr>
              <a:t> dönemden itibaren; kimin söylediği, ne zaman söylendiği bilinmeyen, günlük hayatımızda az çok kullandığımız belki de üzerinde hiç uzun boylu düşünmediğimiz ata sözlerimi-</a:t>
            </a:r>
            <a:r>
              <a:rPr lang="tr-TR" sz="1150" dirty="0" err="1">
                <a:latin typeface="Times New Roman" panose="02020603050405020304" pitchFamily="18" charset="0"/>
                <a:cs typeface="Times New Roman" panose="02020603050405020304" pitchFamily="18" charset="0"/>
              </a:rPr>
              <a:t>zin</a:t>
            </a:r>
            <a:r>
              <a:rPr lang="tr-TR" sz="1150" dirty="0">
                <a:latin typeface="Times New Roman" panose="02020603050405020304" pitchFamily="18" charset="0"/>
                <a:cs typeface="Times New Roman" panose="02020603050405020304" pitchFamily="18" charset="0"/>
              </a:rPr>
              <a:t> ne kadar da bu alanla ilgili olduğunu düşünmüşümdür.</a:t>
            </a:r>
          </a:p>
          <a:p>
            <a:pPr algn="just"/>
            <a:r>
              <a:rPr lang="tr-TR" sz="1150" dirty="0">
                <a:latin typeface="Times New Roman" panose="02020603050405020304" pitchFamily="18" charset="0"/>
                <a:cs typeface="Times New Roman" panose="02020603050405020304" pitchFamily="18" charset="0"/>
              </a:rPr>
              <a:t>Ay Düğümleri her zaman birbirine karşıt burçlara yerleşmiştir. 12 burçla beraber 12 farklı Ay Düğümü yerleşimi vardır. Aynı burçların ters yerleşimlerinde anlamların ne kadar değiştiğini görmek bile çok büyüleyicidir. Burç yerle-</a:t>
            </a:r>
            <a:r>
              <a:rPr lang="tr-TR" sz="1150" dirty="0" err="1">
                <a:latin typeface="Times New Roman" panose="02020603050405020304" pitchFamily="18" charset="0"/>
                <a:cs typeface="Times New Roman" panose="02020603050405020304" pitchFamily="18" charset="0"/>
              </a:rPr>
              <a:t>şimlerine</a:t>
            </a:r>
            <a:r>
              <a:rPr lang="tr-TR" sz="1150" dirty="0">
                <a:latin typeface="Times New Roman" panose="02020603050405020304" pitchFamily="18" charset="0"/>
                <a:cs typeface="Times New Roman" panose="02020603050405020304" pitchFamily="18" charset="0"/>
              </a:rPr>
              <a:t> göre Ay Düğümleri ile eşleştirdiğim atasözlerimizi sıra-</a:t>
            </a:r>
            <a:r>
              <a:rPr lang="tr-TR" sz="1150" dirty="0" err="1">
                <a:latin typeface="Times New Roman" panose="02020603050405020304" pitchFamily="18" charset="0"/>
                <a:cs typeface="Times New Roman" panose="02020603050405020304" pitchFamily="18" charset="0"/>
              </a:rPr>
              <a:t>lamak</a:t>
            </a:r>
            <a:r>
              <a:rPr lang="tr-TR" sz="1150" dirty="0">
                <a:latin typeface="Times New Roman" panose="02020603050405020304" pitchFamily="18" charset="0"/>
                <a:cs typeface="Times New Roman" panose="02020603050405020304" pitchFamily="18" charset="0"/>
              </a:rPr>
              <a:t> istiyorum şimdi. Dileyen okur, burada yazmayan ata sözlerini anlamlandırabilir elbet-</a:t>
            </a:r>
            <a:r>
              <a:rPr lang="tr-TR" sz="1150" dirty="0" err="1">
                <a:latin typeface="Times New Roman" panose="02020603050405020304" pitchFamily="18" charset="0"/>
                <a:cs typeface="Times New Roman" panose="02020603050405020304" pitchFamily="18" charset="0"/>
              </a:rPr>
              <a:t>te.Farklı</a:t>
            </a:r>
            <a:r>
              <a:rPr lang="tr-TR" sz="1150" dirty="0">
                <a:latin typeface="Times New Roman" panose="02020603050405020304" pitchFamily="18" charset="0"/>
                <a:cs typeface="Times New Roman" panose="02020603050405020304" pitchFamily="18" charset="0"/>
              </a:rPr>
              <a:t> bakış açılarının dansıdır</a:t>
            </a:r>
          </a:p>
        </p:txBody>
      </p:sp>
      <p:sp>
        <p:nvSpPr>
          <p:cNvPr id="5" name="object 5"/>
          <p:cNvSpPr txBox="1"/>
          <p:nvPr/>
        </p:nvSpPr>
        <p:spPr>
          <a:xfrm>
            <a:off x="2756950" y="830210"/>
            <a:ext cx="2062665" cy="9392315"/>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astroloji. Çok derindir. Tek kişi, tek bakış asla yeterli olmaz.</a:t>
            </a:r>
          </a:p>
          <a:p>
            <a:pPr algn="just"/>
            <a:r>
              <a:rPr lang="tr-TR" sz="1150" dirty="0">
                <a:latin typeface="Times New Roman" panose="02020603050405020304" pitchFamily="18" charset="0"/>
                <a:cs typeface="Times New Roman" panose="02020603050405020304" pitchFamily="18" charset="0"/>
              </a:rPr>
              <a:t>Gelelim atasözlerini sahiplenen </a:t>
            </a:r>
            <a:endParaRPr lang="tr-TR" sz="1150" b="1"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Ay Düğümlerine;</a:t>
            </a:r>
          </a:p>
          <a:p>
            <a:pPr algn="just"/>
            <a:endParaRPr lang="tr-TR" sz="1150" b="1"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Koç Terazi: </a:t>
            </a:r>
          </a:p>
          <a:p>
            <a:pPr algn="just"/>
            <a:endParaRPr lang="tr-TR" sz="1150" b="1" u="sng"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Teklikten gelip birliği öğretendir Koç Terazi yolculuğu. Başına buyrukluktan hoşlanır. Ama kendini bilmeden bir olamazsın diğeriyle. Bu dünyaya tek başına savaşmak için gelmediğini anla-</a:t>
            </a:r>
            <a:r>
              <a:rPr lang="tr-TR" sz="1150" dirty="0" err="1">
                <a:latin typeface="Times New Roman" panose="02020603050405020304" pitchFamily="18" charset="0"/>
                <a:cs typeface="Times New Roman" panose="02020603050405020304" pitchFamily="18" charset="0"/>
              </a:rPr>
              <a:t>mak</a:t>
            </a:r>
            <a:r>
              <a:rPr lang="tr-TR" sz="1150" dirty="0">
                <a:latin typeface="Times New Roman" panose="02020603050405020304" pitchFamily="18" charset="0"/>
                <a:cs typeface="Times New Roman" panose="02020603050405020304" pitchFamily="18" charset="0"/>
              </a:rPr>
              <a:t> ve doğru kişilerle bir olmaktır bu ruhların </a:t>
            </a:r>
            <a:r>
              <a:rPr lang="tr-TR" sz="1150" dirty="0" err="1">
                <a:latin typeface="Times New Roman" panose="02020603050405020304" pitchFamily="18" charset="0"/>
                <a:cs typeface="Times New Roman" panose="02020603050405020304" pitchFamily="18" charset="0"/>
              </a:rPr>
              <a:t>sınavı.Her</a:t>
            </a:r>
            <a:r>
              <a:rPr lang="tr-TR" sz="1150" dirty="0">
                <a:latin typeface="Times New Roman" panose="02020603050405020304" pitchFamily="18" charset="0"/>
                <a:cs typeface="Times New Roman" panose="02020603050405020304" pitchFamily="18" charset="0"/>
              </a:rPr>
              <a:t> karşısına çıkanı kabullenmemesi gerektiği gibi her karşısına çıkanı da öz-gürlüğüne tehdit algılamamalı-</a:t>
            </a:r>
            <a:r>
              <a:rPr lang="tr-TR" sz="1150" dirty="0" err="1">
                <a:latin typeface="Times New Roman" panose="02020603050405020304" pitchFamily="18" charset="0"/>
                <a:cs typeface="Times New Roman" panose="02020603050405020304" pitchFamily="18" charset="0"/>
              </a:rPr>
              <a:t>dır.Bu</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nedenle’Bana</a:t>
            </a:r>
            <a:r>
              <a:rPr lang="tr-TR" sz="1150" dirty="0">
                <a:latin typeface="Times New Roman" panose="02020603050405020304" pitchFamily="18" charset="0"/>
                <a:cs typeface="Times New Roman" panose="02020603050405020304" pitchFamily="18" charset="0"/>
              </a:rPr>
              <a:t> arkadaşını söyle sana kim olduğunu </a:t>
            </a:r>
            <a:r>
              <a:rPr lang="tr-TR" sz="1150" dirty="0" err="1">
                <a:latin typeface="Times New Roman" panose="02020603050405020304" pitchFamily="18" charset="0"/>
                <a:cs typeface="Times New Roman" panose="02020603050405020304" pitchFamily="18" charset="0"/>
              </a:rPr>
              <a:t>söy</a:t>
            </a:r>
            <a:r>
              <a:rPr lang="tr-TR" sz="1150" dirty="0">
                <a:latin typeface="Times New Roman" panose="02020603050405020304" pitchFamily="18" charset="0"/>
                <a:cs typeface="Times New Roman" panose="02020603050405020304" pitchFamily="18" charset="0"/>
              </a:rPr>
              <a:t>-</a:t>
            </a:r>
            <a:r>
              <a:rPr lang="tr-TR" sz="1150" dirty="0" err="1">
                <a:latin typeface="Times New Roman" panose="02020603050405020304" pitchFamily="18" charset="0"/>
                <a:cs typeface="Times New Roman" panose="02020603050405020304" pitchFamily="18" charset="0"/>
              </a:rPr>
              <a:t>leyeyim’’çok</a:t>
            </a:r>
            <a:r>
              <a:rPr lang="tr-TR" sz="1150" dirty="0">
                <a:latin typeface="Times New Roman" panose="02020603050405020304" pitchFamily="18" charset="0"/>
                <a:cs typeface="Times New Roman" panose="02020603050405020304" pitchFamily="18" charset="0"/>
              </a:rPr>
              <a:t> yakışır bu yola.</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Terazi Koç: </a:t>
            </a:r>
            <a:r>
              <a:rPr lang="tr-TR" sz="1150" dirty="0">
                <a:latin typeface="Times New Roman" panose="02020603050405020304" pitchFamily="18" charset="0"/>
                <a:cs typeface="Times New Roman" panose="02020603050405020304" pitchFamily="18" charset="0"/>
              </a:rPr>
              <a:t>Uyum içinde olmak çok güzeldir ve insanlar sosyal varlıklardır. Bu ihtiyaçtır insan için. Ancak kiminle tamamlan-</a:t>
            </a:r>
            <a:r>
              <a:rPr lang="tr-TR" sz="1150" dirty="0" err="1">
                <a:latin typeface="Times New Roman" panose="02020603050405020304" pitchFamily="18" charset="0"/>
                <a:cs typeface="Times New Roman" panose="02020603050405020304" pitchFamily="18" charset="0"/>
              </a:rPr>
              <a:t>dığın</a:t>
            </a:r>
            <a:r>
              <a:rPr lang="tr-TR" sz="1150" dirty="0">
                <a:latin typeface="Times New Roman" panose="02020603050405020304" pitchFamily="18" charset="0"/>
                <a:cs typeface="Times New Roman" panose="02020603050405020304" pitchFamily="18" charset="0"/>
              </a:rPr>
              <a:t> çok önemlidir. Kişi neyse karşısına da o gelir. Her şeyi başkası ile yapmak, bağımsızlıktan korkmak değil, kendisi için savaşmaktır bu yolun ana fikirlerinden birisi.  Belki de atalar bu yüzden ‘’Önce can, sonra canan’’ demişlerdir vaktiyle. </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Akrep Boğa: </a:t>
            </a:r>
            <a:r>
              <a:rPr lang="tr-TR" sz="1150" dirty="0">
                <a:latin typeface="Times New Roman" panose="02020603050405020304" pitchFamily="18" charset="0"/>
                <a:cs typeface="Times New Roman" panose="02020603050405020304" pitchFamily="18" charset="0"/>
              </a:rPr>
              <a:t>Ruhsal varlığımız madde gerçeğiyle tanışır Dünya okulunda. Kendine de bu burcu seçmiştir zaten Dünyamız. Mala mülke sahip çıkmak da bir sınavdır. “Mal canın yongasıdır‘’ sözü belki de bunu anlatıyor bize. Utanma sahip olduklarından diyor, üret ve koru ürettiklerini, sınavın bu diyor.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Boğa Akrep: </a:t>
            </a:r>
            <a:r>
              <a:rPr lang="tr-TR" sz="1150" dirty="0">
                <a:latin typeface="Times New Roman" panose="02020603050405020304" pitchFamily="18" charset="0"/>
                <a:cs typeface="Times New Roman" panose="02020603050405020304" pitchFamily="18" charset="0"/>
              </a:rPr>
              <a:t>Vazgeçişlerin, dönü-</a:t>
            </a:r>
            <a:r>
              <a:rPr lang="tr-TR" sz="1150" dirty="0" err="1">
                <a:latin typeface="Times New Roman" panose="02020603050405020304" pitchFamily="18" charset="0"/>
                <a:cs typeface="Times New Roman" panose="02020603050405020304" pitchFamily="18" charset="0"/>
              </a:rPr>
              <a:t>şümlerin</a:t>
            </a:r>
            <a:r>
              <a:rPr lang="tr-TR" sz="1150" dirty="0">
                <a:latin typeface="Times New Roman" panose="02020603050405020304" pitchFamily="18" charset="0"/>
                <a:cs typeface="Times New Roman" panose="02020603050405020304" pitchFamily="18" charset="0"/>
              </a:rPr>
              <a:t>, yeniden başlamanın burcudur Akrep. Sahip olmak kadar vazgeçmek de Dünya sınavlarından birisi. Sahip oldun, korudun kolladın, şimdi de dağıt bakalım, paylaş bakalım der sis-</a:t>
            </a:r>
          </a:p>
        </p:txBody>
      </p:sp>
      <p:sp>
        <p:nvSpPr>
          <p:cNvPr id="10" name="object 10"/>
          <p:cNvSpPr txBox="1"/>
          <p:nvPr/>
        </p:nvSpPr>
        <p:spPr>
          <a:xfrm>
            <a:off x="4996142" y="796639"/>
            <a:ext cx="1946275" cy="9569286"/>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tem kimilerine. Kolay mıdır? Bu sınavı veren için değil. Bu yüzden “Ne verirsen elinle o gelir seninle” demiş olabilir mi büyüklerimiz. </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İkizler Yay: </a:t>
            </a:r>
            <a:r>
              <a:rPr lang="tr-TR" sz="1150" dirty="0">
                <a:latin typeface="Times New Roman" panose="02020603050405020304" pitchFamily="18" charset="0"/>
                <a:cs typeface="Times New Roman" panose="02020603050405020304" pitchFamily="18" charset="0"/>
              </a:rPr>
              <a:t>Hem okuyan, hem gezendir bu yerleşim. Parayla pulla, duyguyla değildir sınavı, bilgiyledir. Bildiğini aktarmak ve</a:t>
            </a:r>
          </a:p>
          <a:p>
            <a:pPr algn="just"/>
            <a:r>
              <a:rPr lang="tr-TR" sz="1150" dirty="0">
                <a:latin typeface="Times New Roman" panose="02020603050405020304" pitchFamily="18" charset="0"/>
                <a:cs typeface="Times New Roman" panose="02020603050405020304" pitchFamily="18" charset="0"/>
              </a:rPr>
              <a:t>doğru aktarmakla yükümlüdür. “Çok okuyan mı bilir çok gezen mi” diyen ilk kişi, bu zamanda hala insanların bunu tartışacağını ve bir sonuca varamayacağını düşünmüş müdür acaba?</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Yay İkizler: </a:t>
            </a:r>
            <a:r>
              <a:rPr lang="tr-TR" sz="1150" dirty="0">
                <a:latin typeface="Times New Roman" panose="02020603050405020304" pitchFamily="18" charset="0"/>
                <a:cs typeface="Times New Roman" panose="02020603050405020304" pitchFamily="18" charset="0"/>
              </a:rPr>
              <a:t>Yay Burcu, bilgedir. Her şeyi dibine kadar öğrenmiştir, kendinden emindir. İkizler’ e doğru yol alırken bildikleriyle sınanır. Sormayı, araştırmayı, küçümsediklerini içselleştirmeyi deneyimleyecektir. Bu yüzden “Akıl akıldan üstündür” tam da bu yolun yolcusu için söylenmiştir. </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Yengeç Oğlak: </a:t>
            </a:r>
            <a:r>
              <a:rPr lang="tr-TR" sz="1150" dirty="0">
                <a:latin typeface="Times New Roman" panose="02020603050405020304" pitchFamily="18" charset="0"/>
                <a:cs typeface="Times New Roman" panose="02020603050405020304" pitchFamily="18" charset="0"/>
              </a:rPr>
              <a:t>Desteklenmeye, kucaklanmaya, ait hissetmeye ihtiyaç duyar Yengeç. Hele de Güney Ay Düğümü Yengeç ise, kucaklardan kurtulup hayat mücadelesi zor gelebilir. “Adama dayanma ölür, ağaca dayanma kurur” derken, bir noktada, herkesin kendi başının çaresine bakması gerektiğini zarifçe ifade etmek istemiş olmalı bilge atalar. </a:t>
            </a:r>
          </a:p>
          <a:p>
            <a:pPr algn="just"/>
            <a:r>
              <a:rPr lang="tr-TR" sz="1150" b="1" u="sng" dirty="0">
                <a:latin typeface="Times New Roman" panose="02020603050405020304" pitchFamily="18" charset="0"/>
                <a:cs typeface="Times New Roman" panose="02020603050405020304" pitchFamily="18" charset="0"/>
              </a:rPr>
              <a:t>Oğlak Yengeç: </a:t>
            </a:r>
            <a:r>
              <a:rPr lang="tr-TR" sz="1150" dirty="0">
                <a:latin typeface="Times New Roman" panose="02020603050405020304" pitchFamily="18" charset="0"/>
                <a:cs typeface="Times New Roman" panose="02020603050405020304" pitchFamily="18" charset="0"/>
              </a:rPr>
              <a:t>Çetin yolların çevik çocuğu Oğlak Burcu; tek başına başarmaya, zorluklara göğüs germeye o kadar alışkındır ki, o kadar dayanıklıdır ki yardım istemek aklının ucundan bile geçmez. “Nerede birlik orada dirlik” sözünü hayatına katsa belki çok daha kolay ulaşacak hedeflediği zirveye. </a:t>
            </a:r>
          </a:p>
        </p:txBody>
      </p:sp>
      <p:sp>
        <p:nvSpPr>
          <p:cNvPr id="16" name="object 16"/>
          <p:cNvSpPr txBox="1"/>
          <p:nvPr/>
        </p:nvSpPr>
        <p:spPr>
          <a:xfrm>
            <a:off x="5429976" y="10183824"/>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hlinkClick r:id="rId3">
                  <a:extLst>
                    <a:ext uri="{A12FA001-AC4F-418D-AE19-62706E023703}">
                      <ahyp:hlinkClr xmlns:ahyp="http://schemas.microsoft.com/office/drawing/2018/hyperlinkcolor" val="tx"/>
                    </a:ext>
                  </a:extLst>
                </a:hlinkClick>
              </a:rPr>
              <a:t>www.newspirit.com.t</a:t>
            </a:r>
            <a:r>
              <a:rPr sz="1100" spc="-10" dirty="0">
                <a:solidFill>
                  <a:schemeClr val="tx1"/>
                </a:solidFill>
                <a:latin typeface="Arial"/>
                <a:cs typeface="Arial"/>
                <a:hlinkClick r:id="rId3">
                  <a:extLst>
                    <a:ext uri="{A12FA001-AC4F-418D-AE19-62706E023703}">
                      <ahyp:hlinkClr xmlns:ahyp="http://schemas.microsoft.com/office/drawing/2018/hyperlinkcolor" val="tx"/>
                    </a:ext>
                  </a:extLst>
                </a:hlinkClick>
              </a:rPr>
              <a:t>r</a:t>
            </a:r>
            <a:endParaRPr sz="1100" dirty="0">
              <a:solidFill>
                <a:schemeClr val="tx1"/>
              </a:solidFill>
              <a:latin typeface="Arial"/>
              <a:cs typeface="Arial"/>
            </a:endParaRPr>
          </a:p>
        </p:txBody>
      </p:sp>
      <p:sp>
        <p:nvSpPr>
          <p:cNvPr id="17" name="object 17"/>
          <p:cNvSpPr txBox="1"/>
          <p:nvPr/>
        </p:nvSpPr>
        <p:spPr>
          <a:xfrm>
            <a:off x="6849201" y="10188954"/>
            <a:ext cx="190500" cy="182101"/>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3</a:t>
            </a:r>
            <a:r>
              <a:rPr lang="tr-TR" sz="1100" spc="-25" dirty="0">
                <a:solidFill>
                  <a:srgbClr val="231F20"/>
                </a:solidFill>
                <a:latin typeface="Arial"/>
                <a:cs typeface="Arial"/>
              </a:rPr>
              <a:t>9</a:t>
            </a:r>
            <a:endParaRPr sz="1100" dirty="0">
              <a:latin typeface="Arial"/>
              <a:cs typeface="Arial"/>
            </a:endParaRPr>
          </a:p>
        </p:txBody>
      </p:sp>
      <p:pic>
        <p:nvPicPr>
          <p:cNvPr id="18" name="object 18"/>
          <p:cNvPicPr/>
          <p:nvPr/>
        </p:nvPicPr>
        <p:blipFill>
          <a:blip r:embed="rId4" cstate="print"/>
          <a:stretch>
            <a:fillRect/>
          </a:stretch>
        </p:blipFill>
        <p:spPr>
          <a:xfrm>
            <a:off x="6896191" y="39835"/>
            <a:ext cx="540403" cy="5431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C00000"/>
        </a:solidFill>
        <a:effectLst/>
      </p:bgPr>
    </p:bg>
    <p:spTree>
      <p:nvGrpSpPr>
        <p:cNvPr id="1" name=""/>
        <p:cNvGrpSpPr/>
        <p:nvPr/>
      </p:nvGrpSpPr>
      <p:grpSpPr>
        <a:xfrm>
          <a:off x="0" y="0"/>
          <a:ext cx="0" cy="0"/>
          <a:chOff x="0" y="0"/>
          <a:chExt cx="0" cy="0"/>
        </a:xfrm>
      </p:grpSpPr>
      <p:pic>
        <p:nvPicPr>
          <p:cNvPr id="3" name="object 3"/>
          <p:cNvPicPr/>
          <p:nvPr/>
        </p:nvPicPr>
        <p:blipFill>
          <a:blip r:embed="rId2">
            <a:alphaModFix/>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a:stretch/>
        </p:blipFill>
        <p:spPr>
          <a:xfrm>
            <a:off x="243904" y="207503"/>
            <a:ext cx="7312596" cy="10341894"/>
          </a:xfrm>
          <a:prstGeom prst="rect">
            <a:avLst/>
          </a:prstGeom>
          <a:effectLst>
            <a:glow>
              <a:schemeClr val="accent1"/>
            </a:glow>
            <a:reflection endPos="0" dist="50800" dir="5400000" sy="-100000" algn="bl" rotWithShape="0"/>
            <a:softEdge rad="330200"/>
          </a:effectLst>
        </p:spPr>
      </p:pic>
      <p:pic>
        <p:nvPicPr>
          <p:cNvPr id="7" name="object 7"/>
          <p:cNvPicPr/>
          <p:nvPr/>
        </p:nvPicPr>
        <p:blipFill>
          <a:blip r:embed="rId4" cstate="print"/>
          <a:stretch>
            <a:fillRect/>
          </a:stretch>
        </p:blipFill>
        <p:spPr>
          <a:xfrm>
            <a:off x="719999" y="360003"/>
            <a:ext cx="155155" cy="153390"/>
          </a:xfrm>
          <a:prstGeom prst="rect">
            <a:avLst/>
          </a:prstGeom>
        </p:spPr>
      </p:pic>
      <p:sp>
        <p:nvSpPr>
          <p:cNvPr id="8" name="object 8"/>
          <p:cNvSpPr txBox="1"/>
          <p:nvPr/>
        </p:nvSpPr>
        <p:spPr>
          <a:xfrm>
            <a:off x="894204" y="340178"/>
            <a:ext cx="3606165" cy="182101"/>
          </a:xfrm>
          <a:prstGeom prst="rect">
            <a:avLst/>
          </a:prstGeom>
        </p:spPr>
        <p:txBody>
          <a:bodyPr vert="horz" wrap="square" lIns="0" tIns="12700" rIns="0" bIns="0" rtlCol="0">
            <a:spAutoFit/>
          </a:bodyPr>
          <a:lstStyle/>
          <a:p>
            <a:pPr marL="12700">
              <a:lnSpc>
                <a:spcPct val="100000"/>
              </a:lnSpc>
              <a:spcBef>
                <a:spcPts val="100"/>
              </a:spcBef>
            </a:pPr>
            <a:r>
              <a:rPr sz="1100" spc="-105" dirty="0">
                <a:solidFill>
                  <a:srgbClr val="FBEED7"/>
                </a:solidFill>
                <a:latin typeface="Arial"/>
                <a:cs typeface="Arial"/>
              </a:rPr>
              <a:t>FERAY</a:t>
            </a:r>
            <a:r>
              <a:rPr sz="1100" spc="-50" dirty="0">
                <a:solidFill>
                  <a:srgbClr val="FBEED7"/>
                </a:solidFill>
                <a:latin typeface="Arial"/>
                <a:cs typeface="Arial"/>
              </a:rPr>
              <a:t> </a:t>
            </a:r>
            <a:r>
              <a:rPr sz="1100" spc="-35" dirty="0">
                <a:solidFill>
                  <a:srgbClr val="FBEED7"/>
                </a:solidFill>
                <a:latin typeface="Arial"/>
                <a:cs typeface="Arial"/>
              </a:rPr>
              <a:t>ÇOŞKUN</a:t>
            </a:r>
            <a:r>
              <a:rPr sz="1100" spc="-15" dirty="0">
                <a:solidFill>
                  <a:srgbClr val="FBEED7"/>
                </a:solidFill>
                <a:latin typeface="Arial"/>
                <a:cs typeface="Arial"/>
              </a:rPr>
              <a:t> </a:t>
            </a:r>
            <a:r>
              <a:rPr sz="1100" spc="105" dirty="0">
                <a:solidFill>
                  <a:srgbClr val="FBEED7"/>
                </a:solidFill>
                <a:latin typeface="Arial"/>
                <a:cs typeface="Arial"/>
              </a:rPr>
              <a:t>-</a:t>
            </a:r>
            <a:r>
              <a:rPr sz="1100" spc="-15" dirty="0">
                <a:solidFill>
                  <a:srgbClr val="FBEED7"/>
                </a:solidFill>
                <a:latin typeface="Arial"/>
                <a:cs typeface="Arial"/>
              </a:rPr>
              <a:t> </a:t>
            </a:r>
            <a:r>
              <a:rPr sz="1100" spc="-30" dirty="0">
                <a:solidFill>
                  <a:srgbClr val="FBEED7"/>
                </a:solidFill>
                <a:latin typeface="Arial"/>
                <a:cs typeface="Arial"/>
              </a:rPr>
              <a:t>NUMEROLOG</a:t>
            </a:r>
            <a:r>
              <a:rPr sz="1100" spc="-35" dirty="0">
                <a:solidFill>
                  <a:srgbClr val="FBEED7"/>
                </a:solidFill>
                <a:latin typeface="Arial"/>
                <a:cs typeface="Arial"/>
              </a:rPr>
              <a:t> </a:t>
            </a:r>
            <a:r>
              <a:rPr sz="1100" spc="-55" dirty="0">
                <a:solidFill>
                  <a:srgbClr val="FBEED7"/>
                </a:solidFill>
                <a:latin typeface="Arial"/>
                <a:cs typeface="Arial"/>
              </a:rPr>
              <a:t>VE</a:t>
            </a:r>
            <a:r>
              <a:rPr sz="1100" spc="-15" dirty="0">
                <a:solidFill>
                  <a:srgbClr val="FBEED7"/>
                </a:solidFill>
                <a:latin typeface="Arial"/>
                <a:cs typeface="Arial"/>
              </a:rPr>
              <a:t> </a:t>
            </a:r>
            <a:r>
              <a:rPr sz="1100" spc="-55" dirty="0">
                <a:solidFill>
                  <a:srgbClr val="FBEED7"/>
                </a:solidFill>
                <a:latin typeface="Arial"/>
                <a:cs typeface="Arial"/>
              </a:rPr>
              <a:t>DOĞALTAŞ</a:t>
            </a:r>
            <a:r>
              <a:rPr sz="1100" spc="-15" dirty="0">
                <a:solidFill>
                  <a:srgbClr val="FBEED7"/>
                </a:solidFill>
                <a:latin typeface="Arial"/>
                <a:cs typeface="Arial"/>
              </a:rPr>
              <a:t> </a:t>
            </a:r>
            <a:r>
              <a:rPr sz="1100" spc="-10" dirty="0">
                <a:solidFill>
                  <a:srgbClr val="FBEED7"/>
                </a:solidFill>
                <a:latin typeface="Arial"/>
                <a:cs typeface="Arial"/>
              </a:rPr>
              <a:t>UZMANI</a:t>
            </a:r>
            <a:endParaRPr sz="1100" dirty="0">
              <a:solidFill>
                <a:srgbClr val="FBEED7"/>
              </a:solidFill>
              <a:latin typeface="Arial"/>
              <a:cs typeface="Arial"/>
            </a:endParaRPr>
          </a:p>
        </p:txBody>
      </p:sp>
      <p:sp>
        <p:nvSpPr>
          <p:cNvPr id="14" name="object 14"/>
          <p:cNvSpPr txBox="1"/>
          <p:nvPr/>
        </p:nvSpPr>
        <p:spPr>
          <a:xfrm>
            <a:off x="430226" y="10104736"/>
            <a:ext cx="1865145" cy="166712"/>
          </a:xfrm>
          <a:prstGeom prst="rect">
            <a:avLst/>
          </a:prstGeom>
        </p:spPr>
        <p:txBody>
          <a:bodyPr vert="horz" wrap="square" lIns="0" tIns="12700" rIns="0" bIns="0" rtlCol="0">
            <a:spAutoFit/>
          </a:bodyPr>
          <a:lstStyle/>
          <a:p>
            <a:pPr marL="12700">
              <a:lnSpc>
                <a:spcPct val="100000"/>
              </a:lnSpc>
              <a:spcBef>
                <a:spcPts val="100"/>
              </a:spcBef>
            </a:pPr>
            <a:r>
              <a:rPr sz="1000" spc="-10" dirty="0">
                <a:solidFill>
                  <a:schemeClr val="bg1">
                    <a:lumMod val="9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a:t>
            </a:r>
            <a:r>
              <a:rPr lang="tr-TR" sz="1000" spc="-10" dirty="0" err="1">
                <a:solidFill>
                  <a:schemeClr val="bg1">
                    <a:lumMod val="9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new</a:t>
            </a:r>
            <a:r>
              <a:rPr sz="1000" spc="-10" dirty="0">
                <a:solidFill>
                  <a:schemeClr val="bg1">
                    <a:lumMod val="9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spirit.com.tr</a:t>
            </a:r>
            <a:endParaRPr sz="1000" dirty="0">
              <a:solidFill>
                <a:schemeClr val="bg1">
                  <a:lumMod val="95000"/>
                </a:schemeClr>
              </a:solidFill>
              <a:latin typeface="Arial" panose="020B0604020202020204" pitchFamily="34" charset="0"/>
              <a:cs typeface="Arial" panose="020B0604020202020204" pitchFamily="34" charset="0"/>
            </a:endParaRPr>
          </a:p>
        </p:txBody>
      </p:sp>
      <p:sp>
        <p:nvSpPr>
          <p:cNvPr id="15" name="object 15"/>
          <p:cNvSpPr txBox="1"/>
          <p:nvPr/>
        </p:nvSpPr>
        <p:spPr>
          <a:xfrm>
            <a:off x="903499" y="10188092"/>
            <a:ext cx="107950" cy="193040"/>
          </a:xfrm>
          <a:prstGeom prst="rect">
            <a:avLst/>
          </a:prstGeom>
        </p:spPr>
        <p:txBody>
          <a:bodyPr vert="horz" wrap="square" lIns="0" tIns="12700" rIns="0" bIns="0" rtlCol="0">
            <a:spAutoFit/>
          </a:bodyPr>
          <a:lstStyle/>
          <a:p>
            <a:pPr marL="12700">
              <a:lnSpc>
                <a:spcPct val="100000"/>
              </a:lnSpc>
              <a:spcBef>
                <a:spcPts val="100"/>
              </a:spcBef>
            </a:pPr>
            <a:r>
              <a:rPr sz="1100" spc="-50" dirty="0">
                <a:solidFill>
                  <a:srgbClr val="231F20"/>
                </a:solidFill>
                <a:latin typeface="Arial"/>
                <a:cs typeface="Arial"/>
              </a:rPr>
              <a:t>4</a:t>
            </a:r>
            <a:endParaRPr sz="1100" dirty="0">
              <a:latin typeface="Arial"/>
              <a:cs typeface="Arial"/>
            </a:endParaRPr>
          </a:p>
        </p:txBody>
      </p:sp>
      <p:pic>
        <p:nvPicPr>
          <p:cNvPr id="16" name="object 16"/>
          <p:cNvPicPr/>
          <p:nvPr/>
        </p:nvPicPr>
        <p:blipFill>
          <a:blip r:embed="rId6" cstate="print"/>
          <a:stretch>
            <a:fillRect/>
          </a:stretch>
        </p:blipFill>
        <p:spPr>
          <a:xfrm>
            <a:off x="143999" y="144003"/>
            <a:ext cx="540403" cy="543142"/>
          </a:xfrm>
          <a:prstGeom prst="rect">
            <a:avLst/>
          </a:prstGeom>
        </p:spPr>
      </p:pic>
      <p:sp>
        <p:nvSpPr>
          <p:cNvPr id="10" name="object 5" descr="$PPTXTitle">
            <a:extLst>
              <a:ext uri="{FF2B5EF4-FFF2-40B4-BE49-F238E27FC236}">
                <a16:creationId xmlns:a16="http://schemas.microsoft.com/office/drawing/2014/main" id="{588AA850-B6E6-F6C6-027D-A6A29A16F746}"/>
              </a:ext>
            </a:extLst>
          </p:cNvPr>
          <p:cNvSpPr txBox="1">
            <a:spLocks/>
          </p:cNvSpPr>
          <p:nvPr/>
        </p:nvSpPr>
        <p:spPr>
          <a:xfrm>
            <a:off x="2823959" y="5304668"/>
            <a:ext cx="4539897" cy="1066800"/>
          </a:xfrm>
          <a:prstGeom prst="rect">
            <a:avLst/>
          </a:prstGeom>
          <a:gradFill>
            <a:gsLst>
              <a:gs pos="54000">
                <a:srgbClr val="9C8778"/>
              </a:gs>
              <a:gs pos="75000">
                <a:srgbClr val="E1D5CD"/>
              </a:gs>
              <a:gs pos="100000">
                <a:srgbClr val="978575"/>
              </a:gs>
              <a:gs pos="100000">
                <a:srgbClr val="E7D7C7"/>
              </a:gs>
            </a:gsLst>
            <a:lin ang="5400000" scaled="1"/>
          </a:gradFill>
          <a:effectLst>
            <a:outerShdw dist="50800" sx="1000" sy="1000" algn="ctr" rotWithShape="0">
              <a:schemeClr val="bg2">
                <a:lumMod val="90000"/>
              </a:schemeClr>
            </a:outerShdw>
            <a:reflection endPos="0" dir="5400000" sy="-100000" algn="bl" rotWithShape="0"/>
            <a:softEdge rad="165100"/>
          </a:effectLst>
          <a:scene3d>
            <a:camera prst="orthographicFront"/>
            <a:lightRig rig="threePt" dir="t"/>
          </a:scene3d>
          <a:sp3d extrusionH="152400" contourW="25400">
            <a:bevelT w="381000" h="381000"/>
            <a:bevelB w="228600" h="228600"/>
          </a:sp3d>
        </p:spPr>
        <p:txBody>
          <a:bodyPr vert="wordArtVert" wrap="square" lIns="0" tIns="16510" rIns="0" bIns="0" rtlCol="0">
            <a:spAutoFit/>
            <a:sp3d>
              <a:bevelT w="38100"/>
            </a:sp3d>
          </a:bodyPr>
          <a:lstStyle>
            <a:lvl1pPr>
              <a:defRPr sz="8750" b="1" i="0">
                <a:solidFill>
                  <a:srgbClr val="FFF200"/>
                </a:solidFill>
                <a:latin typeface="Trebuchet MS"/>
                <a:ea typeface="+mj-ea"/>
                <a:cs typeface="Trebuchet MS"/>
              </a:defRPr>
            </a:lvl1pPr>
          </a:lstStyle>
          <a:p>
            <a:pPr algn="l"/>
            <a:r>
              <a:rPr lang="tr-TR" sz="4400" b="0" dirty="0">
                <a:ln w="0"/>
                <a:solidFill>
                  <a:srgbClr val="C00000"/>
                </a:solidFill>
                <a:effectLst>
                  <a:glow>
                    <a:schemeClr val="accent1">
                      <a:alpha val="89000"/>
                    </a:schemeClr>
                  </a:glow>
                  <a:reflection blurRad="6350" stA="99000" endPos="33000" dist="63500" dir="5400000" sy="-100000" algn="bl" rotWithShape="0"/>
                </a:effectLst>
                <a:latin typeface="Times New Roman" panose="02020603050405020304" pitchFamily="18" charset="0"/>
                <a:cs typeface="Times New Roman" panose="02020603050405020304" pitchFamily="18" charset="0"/>
              </a:rPr>
              <a:t>KÖKLEN</a:t>
            </a:r>
            <a:r>
              <a:rPr lang="tr-TR" sz="5400" b="0" dirty="0">
                <a:ln w="0"/>
                <a:solidFill>
                  <a:srgbClr val="114059"/>
                </a:solidFill>
                <a:effectLst>
                  <a:glow rad="101600">
                    <a:schemeClr val="accent1">
                      <a:alpha val="67000"/>
                    </a:schemeClr>
                  </a:glow>
                </a:effectLst>
                <a:latin typeface="Times New Roman" panose="02020603050405020304" pitchFamily="18" charset="0"/>
                <a:cs typeface="Times New Roman" panose="02020603050405020304" pitchFamily="18" charset="0"/>
              </a:rPr>
              <a:t> </a:t>
            </a:r>
          </a:p>
        </p:txBody>
      </p:sp>
      <p:sp>
        <p:nvSpPr>
          <p:cNvPr id="11" name="object 5" descr="$PPTXTitle">
            <a:extLst>
              <a:ext uri="{FF2B5EF4-FFF2-40B4-BE49-F238E27FC236}">
                <a16:creationId xmlns:a16="http://schemas.microsoft.com/office/drawing/2014/main" id="{39827C7A-FE0F-4054-9558-790633A1A0E8}"/>
              </a:ext>
            </a:extLst>
          </p:cNvPr>
          <p:cNvSpPr txBox="1">
            <a:spLocks/>
          </p:cNvSpPr>
          <p:nvPr/>
        </p:nvSpPr>
        <p:spPr>
          <a:xfrm>
            <a:off x="2025650" y="6765244"/>
            <a:ext cx="4374274" cy="933682"/>
          </a:xfrm>
          <a:prstGeom prst="rect">
            <a:avLst/>
          </a:prstGeom>
          <a:gradFill>
            <a:gsLst>
              <a:gs pos="0">
                <a:srgbClr val="978575"/>
              </a:gs>
              <a:gs pos="100000">
                <a:srgbClr val="E1D5CD"/>
              </a:gs>
              <a:gs pos="83000">
                <a:srgbClr val="978575"/>
              </a:gs>
              <a:gs pos="100000">
                <a:srgbClr val="E7D7C7"/>
              </a:gs>
            </a:gsLst>
            <a:lin ang="5400000" scaled="1"/>
          </a:gradFill>
          <a:effectLst>
            <a:outerShdw blurRad="50800" dir="5400000" algn="ctr" rotWithShape="0">
              <a:schemeClr val="bg2">
                <a:lumMod val="90000"/>
              </a:schemeClr>
            </a:outerShdw>
            <a:softEdge rad="190500"/>
          </a:effectLst>
          <a:scene3d>
            <a:camera prst="orthographicFront"/>
            <a:lightRig rig="threePt" dir="t"/>
          </a:scene3d>
          <a:sp3d extrusionH="101600" contourW="25400">
            <a:bevelT w="381000" h="381000"/>
            <a:bevelB w="152400" h="152400"/>
          </a:sp3d>
        </p:spPr>
        <p:txBody>
          <a:bodyPr vert="wordArtVert" wrap="square" lIns="0" tIns="16510" rIns="0" bIns="0" rtlCol="0">
            <a:spAutoFit/>
            <a:sp3d>
              <a:bevelT w="38100"/>
            </a:sp3d>
          </a:bodyPr>
          <a:lstStyle>
            <a:lvl1pPr>
              <a:defRPr sz="8750" b="1" i="0">
                <a:solidFill>
                  <a:srgbClr val="FFF200"/>
                </a:solidFill>
                <a:latin typeface="Trebuchet MS"/>
                <a:ea typeface="+mj-ea"/>
                <a:cs typeface="Trebuchet MS"/>
              </a:defRPr>
            </a:lvl1pPr>
          </a:lstStyle>
          <a:p>
            <a:pPr algn="l"/>
            <a:r>
              <a:rPr lang="tr-TR" sz="4400" b="0" dirty="0">
                <a:ln w="0"/>
                <a:solidFill>
                  <a:srgbClr val="C00000"/>
                </a:solidFill>
                <a:effectLst>
                  <a:glow>
                    <a:schemeClr val="accent1">
                      <a:alpha val="89000"/>
                    </a:schemeClr>
                  </a:glow>
                  <a:reflection stA="94000" endPos="1000" dist="50800" dir="5400000" sy="-100000" algn="bl" rotWithShape="0"/>
                </a:effectLst>
                <a:latin typeface="Times New Roman" panose="02020603050405020304" pitchFamily="18" charset="0"/>
                <a:cs typeface="Times New Roman" panose="02020603050405020304" pitchFamily="18" charset="0"/>
              </a:rPr>
              <a:t>BAŞLAT</a:t>
            </a:r>
            <a:endParaRPr lang="tr-TR" sz="4400" b="0" dirty="0">
              <a:ln w="0"/>
              <a:solidFill>
                <a:srgbClr val="C00000"/>
              </a:solidFill>
              <a:effectLst>
                <a:glow rad="101600">
                  <a:schemeClr val="accent1">
                    <a:alpha val="67000"/>
                  </a:schemeClr>
                </a:glow>
                <a:reflection stA="94000" endPos="1000" dist="50800" dir="5400000" sy="-100000" algn="bl" rotWithShape="0"/>
              </a:effectLst>
              <a:latin typeface="Times New Roman" panose="02020603050405020304" pitchFamily="18" charset="0"/>
              <a:cs typeface="Times New Roman" panose="02020603050405020304" pitchFamily="18" charset="0"/>
            </a:endParaRPr>
          </a:p>
        </p:txBody>
      </p:sp>
      <p:sp>
        <p:nvSpPr>
          <p:cNvPr id="12" name="object 5" descr="$PPTXTitle">
            <a:extLst>
              <a:ext uri="{FF2B5EF4-FFF2-40B4-BE49-F238E27FC236}">
                <a16:creationId xmlns:a16="http://schemas.microsoft.com/office/drawing/2014/main" id="{45B19257-6832-9BA3-5065-4F124C592684}"/>
              </a:ext>
            </a:extLst>
          </p:cNvPr>
          <p:cNvSpPr txBox="1">
            <a:spLocks/>
          </p:cNvSpPr>
          <p:nvPr/>
        </p:nvSpPr>
        <p:spPr>
          <a:xfrm>
            <a:off x="579930" y="8092702"/>
            <a:ext cx="5103320" cy="933682"/>
          </a:xfrm>
          <a:prstGeom prst="rect">
            <a:avLst/>
          </a:prstGeom>
          <a:gradFill>
            <a:gsLst>
              <a:gs pos="0">
                <a:srgbClr val="978575"/>
              </a:gs>
              <a:gs pos="0">
                <a:srgbClr val="E1D5CD"/>
              </a:gs>
              <a:gs pos="83000">
                <a:srgbClr val="978575"/>
              </a:gs>
            </a:gsLst>
            <a:lin ang="5400000" scaled="1"/>
          </a:gradFill>
          <a:effectLst>
            <a:outerShdw blurRad="50800" dist="50800" dir="5400000" algn="ctr" rotWithShape="0">
              <a:schemeClr val="bg2">
                <a:lumMod val="90000"/>
              </a:schemeClr>
            </a:outerShdw>
            <a:softEdge rad="304800"/>
          </a:effectLst>
          <a:scene3d>
            <a:camera prst="orthographicFront"/>
            <a:lightRig rig="threePt" dir="t"/>
          </a:scene3d>
          <a:sp3d extrusionH="101600" contourW="25400">
            <a:bevelT w="381000" h="381000"/>
            <a:bevelB w="152400" h="152400"/>
          </a:sp3d>
        </p:spPr>
        <p:txBody>
          <a:bodyPr vert="wordArtVert" wrap="square" lIns="0" tIns="16510" rIns="0" bIns="0" rtlCol="0">
            <a:spAutoFit/>
            <a:sp3d>
              <a:bevelT w="31750"/>
            </a:sp3d>
          </a:bodyPr>
          <a:lstStyle>
            <a:lvl1pPr>
              <a:defRPr sz="8750" b="1" i="0">
                <a:solidFill>
                  <a:srgbClr val="FFF200"/>
                </a:solidFill>
                <a:latin typeface="Trebuchet MS"/>
                <a:ea typeface="+mj-ea"/>
                <a:cs typeface="Trebuchet MS"/>
              </a:defRPr>
            </a:lvl1pPr>
          </a:lstStyle>
          <a:p>
            <a:pPr algn="l"/>
            <a:r>
              <a:rPr lang="tr-TR" sz="4400" b="0" dirty="0">
                <a:ln w="0"/>
                <a:solidFill>
                  <a:srgbClr val="C00000"/>
                </a:solidFill>
                <a:effectLst>
                  <a:glow>
                    <a:schemeClr val="accent1">
                      <a:alpha val="89000"/>
                    </a:schemeClr>
                  </a:glow>
                  <a:reflection blurRad="6350" stA="99000" endPos="23000" dist="63500" dir="5400000" sy="-100000" algn="bl" rotWithShape="0"/>
                </a:effectLst>
                <a:latin typeface="Times New Roman" panose="02020603050405020304" pitchFamily="18" charset="0"/>
                <a:cs typeface="Times New Roman" panose="02020603050405020304" pitchFamily="18" charset="0"/>
              </a:rPr>
              <a:t>DENGELE</a:t>
            </a:r>
            <a:r>
              <a:rPr lang="tr-TR" sz="4400" b="0" dirty="0">
                <a:ln w="0"/>
                <a:solidFill>
                  <a:srgbClr val="C00000"/>
                </a:solidFill>
                <a:effectLst>
                  <a:glow rad="101600">
                    <a:schemeClr val="accent1">
                      <a:alpha val="67000"/>
                    </a:schemeClr>
                  </a:glow>
                </a:effectLst>
                <a:latin typeface="Times New Roman" panose="02020603050405020304" pitchFamily="18" charset="0"/>
                <a:cs typeface="Times New Roman" panose="02020603050405020304" pitchFamily="18"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2C78E">
            <a:alpha val="60000"/>
          </a:srgbClr>
        </a:solidFill>
        <a:effectLst/>
      </p:bgPr>
    </p:bg>
    <p:spTree>
      <p:nvGrpSpPr>
        <p:cNvPr id="1" name=""/>
        <p:cNvGrpSpPr/>
        <p:nvPr/>
      </p:nvGrpSpPr>
      <p:grpSpPr>
        <a:xfrm>
          <a:off x="0" y="0"/>
          <a:ext cx="0" cy="0"/>
          <a:chOff x="0" y="0"/>
          <a:chExt cx="0" cy="0"/>
        </a:xfrm>
      </p:grpSpPr>
      <p:pic>
        <p:nvPicPr>
          <p:cNvPr id="2" name="object 2"/>
          <p:cNvPicPr/>
          <p:nvPr/>
        </p:nvPicPr>
        <p:blipFill>
          <a:blip r:embed="rId2">
            <a:alphaModFix amt="26000"/>
            <a:extLst>
              <a:ext uri="{28A0092B-C50C-407E-A947-70E740481C1C}">
                <a14:useLocalDpi xmlns:a14="http://schemas.microsoft.com/office/drawing/2010/main" val="0"/>
              </a:ext>
            </a:extLst>
          </a:blip>
          <a:srcRect/>
          <a:stretch/>
        </p:blipFill>
        <p:spPr>
          <a:xfrm>
            <a:off x="1" y="-1"/>
            <a:ext cx="5226050" cy="10693401"/>
          </a:xfrm>
          <a:prstGeom prst="rect">
            <a:avLst/>
          </a:prstGeom>
        </p:spPr>
      </p:pic>
      <p:sp>
        <p:nvSpPr>
          <p:cNvPr id="3" name="object 3"/>
          <p:cNvSpPr txBox="1"/>
          <p:nvPr/>
        </p:nvSpPr>
        <p:spPr>
          <a:xfrm>
            <a:off x="707299" y="828988"/>
            <a:ext cx="2114550" cy="9246121"/>
          </a:xfrm>
          <a:prstGeom prst="rect">
            <a:avLst/>
          </a:prstGeom>
        </p:spPr>
        <p:txBody>
          <a:bodyPr vert="horz" wrap="square" lIns="0" tIns="12700" rIns="0" bIns="0" rtlCol="0">
            <a:spAutoFit/>
          </a:bodyPr>
          <a:lstStyle/>
          <a:p>
            <a:pPr algn="just"/>
            <a:endParaRPr lang="tr-TR" sz="1200" dirty="0">
              <a:latin typeface="Times New Roman" panose="02020603050405020304" pitchFamily="18" charset="0"/>
              <a:cs typeface="Times New Roman" panose="02020603050405020304" pitchFamily="18" charset="0"/>
            </a:endParaRPr>
          </a:p>
          <a:p>
            <a:pPr algn="just"/>
            <a:r>
              <a:rPr lang="tr-TR" sz="1200" b="1" u="sng" dirty="0">
                <a:latin typeface="Times New Roman" panose="02020603050405020304" pitchFamily="18" charset="0"/>
                <a:cs typeface="Times New Roman" panose="02020603050405020304" pitchFamily="18" charset="0"/>
              </a:rPr>
              <a:t>Aslan Kova: </a:t>
            </a:r>
            <a:r>
              <a:rPr lang="tr-TR" sz="1200" dirty="0">
                <a:latin typeface="Times New Roman" panose="02020603050405020304" pitchFamily="18" charset="0"/>
                <a:cs typeface="Times New Roman" panose="02020603050405020304" pitchFamily="18" charset="0"/>
              </a:rPr>
              <a:t>Kendini göstermek isteyen, alkışa, pohpohlanmaya pek meraklı Aslan, Kova’yı seçtiği andan itibaren herkesle bir olması, öne çıkmadan yeteneklerini kullanması gerektiğini öğrenmeye başlar. Zor mudur? Zordur bir Aslan için sıradan fanilerin (!) arasına karışmak, ortaklaşa işler başarmak ve bununla gururlanmak. “Bir elin nesi var iki elin sesi var” demişler. Tek başına uğraşma, uğraşsan da ihtiyaç duyacaksın çünkü ortak olmayı seçtin, bir olmayı seçtin demek istemişler sanırım.”.</a:t>
            </a:r>
          </a:p>
          <a:p>
            <a:pPr algn="just"/>
            <a:endParaRPr lang="tr-TR" sz="1200" dirty="0">
              <a:latin typeface="Times New Roman" panose="02020603050405020304" pitchFamily="18" charset="0"/>
              <a:cs typeface="Times New Roman" panose="02020603050405020304" pitchFamily="18" charset="0"/>
            </a:endParaRPr>
          </a:p>
          <a:p>
            <a:pPr algn="just"/>
            <a:r>
              <a:rPr lang="tr-TR" sz="1200" b="1" u="sng" dirty="0">
                <a:latin typeface="Times New Roman" panose="02020603050405020304" pitchFamily="18" charset="0"/>
                <a:cs typeface="Times New Roman" panose="02020603050405020304" pitchFamily="18" charset="0"/>
              </a:rPr>
              <a:t>Kova Aslan: </a:t>
            </a:r>
            <a:r>
              <a:rPr lang="tr-TR" sz="1200" dirty="0">
                <a:latin typeface="Times New Roman" panose="02020603050405020304" pitchFamily="18" charset="0"/>
                <a:cs typeface="Times New Roman" panose="02020603050405020304" pitchFamily="18" charset="0"/>
              </a:rPr>
              <a:t>“Her yiğidin bir yoğurt yiyişi vardır” demişler. Bir de “ayrıl da gel var” ama bu söz bu yazıya pek uymadı. Şaka bir yana, Kova’ dan gelip Aslan’ a yolculuk eden her ruh, kendi yöntemleriyle öne çıkmayı, doğru bildiği yolda inisiyatif almayı öğrenmeyi seçmiştir. Yılmadan, yanında kimse yoksa bile kendini göstermekten ve alkışları toplamaktan korkmadan ilerlemek zorundadır.</a:t>
            </a:r>
          </a:p>
          <a:p>
            <a:pPr algn="just"/>
            <a:endParaRPr lang="tr-TR" sz="1200" dirty="0">
              <a:latin typeface="Times New Roman" panose="02020603050405020304" pitchFamily="18" charset="0"/>
              <a:cs typeface="Times New Roman" panose="02020603050405020304" pitchFamily="18" charset="0"/>
            </a:endParaRPr>
          </a:p>
          <a:p>
            <a:pPr algn="just"/>
            <a:r>
              <a:rPr lang="tr-TR" sz="1200" b="1" u="sng" dirty="0">
                <a:latin typeface="Times New Roman" panose="02020603050405020304" pitchFamily="18" charset="0"/>
                <a:cs typeface="Times New Roman" panose="02020603050405020304" pitchFamily="18" charset="0"/>
              </a:rPr>
              <a:t>Başak Balık: </a:t>
            </a:r>
            <a:r>
              <a:rPr lang="tr-TR" sz="1200" dirty="0">
                <a:latin typeface="Times New Roman" panose="02020603050405020304" pitchFamily="18" charset="0"/>
                <a:cs typeface="Times New Roman" panose="02020603050405020304" pitchFamily="18" charset="0"/>
              </a:rPr>
              <a:t>En iyisini bulmaya çalışmak, hiçbir şeyi tam olarak beğenmemek hep bir kusur bulmak Başak için çok normaldir ve asla yanlış değildir. Ancak bu tarafı çok deneyimlemiş ve artık olduğu kadarını yapayım gerisini akışa bırakayım demeyi öğrenmeye gelmiş bir ruh, sorgulamalardan, kusur bulmalar-dan uzaklaşmalıdır. “</a:t>
            </a:r>
            <a:r>
              <a:rPr lang="tr-TR" sz="1200" dirty="0" err="1">
                <a:latin typeface="Times New Roman" panose="02020603050405020304" pitchFamily="18" charset="0"/>
                <a:cs typeface="Times New Roman" panose="02020603050405020304" pitchFamily="18" charset="0"/>
              </a:rPr>
              <a:t>Olsayı</a:t>
            </a:r>
            <a:r>
              <a:rPr lang="tr-TR" sz="1200" dirty="0">
                <a:latin typeface="Times New Roman" panose="02020603050405020304" pitchFamily="18" charset="0"/>
                <a:cs typeface="Times New Roman" panose="02020603050405020304" pitchFamily="18" charset="0"/>
              </a:rPr>
              <a:t> bulsa-ya vermişler hiç doğmuş” derken tam da bunu söylemek istememiş-</a:t>
            </a:r>
            <a:r>
              <a:rPr lang="tr-TR" sz="1200" dirty="0" err="1">
                <a:latin typeface="Times New Roman" panose="02020603050405020304" pitchFamily="18" charset="0"/>
                <a:cs typeface="Times New Roman" panose="02020603050405020304" pitchFamily="18" charset="0"/>
              </a:rPr>
              <a:t>ler</a:t>
            </a:r>
            <a:r>
              <a:rPr lang="tr-TR" sz="1200" dirty="0">
                <a:latin typeface="Times New Roman" panose="02020603050405020304" pitchFamily="18" charset="0"/>
                <a:cs typeface="Times New Roman" panose="02020603050405020304" pitchFamily="18" charset="0"/>
              </a:rPr>
              <a:t> mi sizce de? O öyle olsa bu böyle bulsa derken o mükemmel zaman asla gelmeyebilir. Elinden geleni </a:t>
            </a:r>
          </a:p>
        </p:txBody>
      </p:sp>
      <p:sp>
        <p:nvSpPr>
          <p:cNvPr id="10" name="object 10"/>
          <p:cNvSpPr txBox="1"/>
          <p:nvPr/>
        </p:nvSpPr>
        <p:spPr>
          <a:xfrm>
            <a:off x="341844" y="10188092"/>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40</a:t>
            </a:r>
            <a:endParaRPr sz="1100" dirty="0">
              <a:latin typeface="Arial"/>
              <a:cs typeface="Arial"/>
            </a:endParaRPr>
          </a:p>
        </p:txBody>
      </p:sp>
      <p:sp>
        <p:nvSpPr>
          <p:cNvPr id="11" name="object 11"/>
          <p:cNvSpPr txBox="1"/>
          <p:nvPr/>
        </p:nvSpPr>
        <p:spPr>
          <a:xfrm>
            <a:off x="707299" y="10188092"/>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hlinkClick r:id="rId3">
                  <a:extLst>
                    <a:ext uri="{A12FA001-AC4F-418D-AE19-62706E023703}">
                      <ahyp:hlinkClr xmlns:ahyp="http://schemas.microsoft.com/office/drawing/2018/hyperlinkcolor" val="tx"/>
                    </a:ext>
                  </a:extLst>
                </a:hlinkClick>
              </a:rPr>
              <a:t>www.newspirit.com</a:t>
            </a:r>
            <a:r>
              <a:rPr sz="1100" spc="-10" dirty="0">
                <a:solidFill>
                  <a:schemeClr val="tx1"/>
                </a:solidFill>
                <a:latin typeface="Arial"/>
                <a:cs typeface="Arial"/>
                <a:hlinkClick r:id="rId3">
                  <a:extLst>
                    <a:ext uri="{A12FA001-AC4F-418D-AE19-62706E023703}">
                      <ahyp:hlinkClr xmlns:ahyp="http://schemas.microsoft.com/office/drawing/2018/hyperlinkcolor" val="tx"/>
                    </a:ext>
                  </a:extLst>
                </a:hlinkClick>
              </a:rPr>
              <a:t>.tr</a:t>
            </a:r>
            <a:endParaRPr sz="1100" dirty="0">
              <a:solidFill>
                <a:schemeClr val="tx1"/>
              </a:solidFill>
              <a:latin typeface="Arial"/>
              <a:cs typeface="Arial"/>
            </a:endParaRPr>
          </a:p>
        </p:txBody>
      </p:sp>
      <p:pic>
        <p:nvPicPr>
          <p:cNvPr id="12" name="object 12"/>
          <p:cNvPicPr/>
          <p:nvPr/>
        </p:nvPicPr>
        <p:blipFill>
          <a:blip r:embed="rId4" cstate="print"/>
          <a:stretch>
            <a:fillRect/>
          </a:stretch>
        </p:blipFill>
        <p:spPr>
          <a:xfrm>
            <a:off x="166889" y="177677"/>
            <a:ext cx="540410" cy="543153"/>
          </a:xfrm>
          <a:prstGeom prst="rect">
            <a:avLst/>
          </a:prstGeom>
        </p:spPr>
      </p:pic>
      <p:sp>
        <p:nvSpPr>
          <p:cNvPr id="14" name="object 3">
            <a:extLst>
              <a:ext uri="{FF2B5EF4-FFF2-40B4-BE49-F238E27FC236}">
                <a16:creationId xmlns:a16="http://schemas.microsoft.com/office/drawing/2014/main" id="{E813262E-926B-3825-7C54-509B43EF495B}"/>
              </a:ext>
            </a:extLst>
          </p:cNvPr>
          <p:cNvSpPr txBox="1"/>
          <p:nvPr/>
        </p:nvSpPr>
        <p:spPr>
          <a:xfrm>
            <a:off x="3092451" y="6870700"/>
            <a:ext cx="4267200" cy="2967479"/>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yapıp hiç içinden gelmese de aldığın sonucu kabullenmek, tam da Balık’ın o muhteşem teslimiyet gücünü anlatır bizlere.</a:t>
            </a:r>
          </a:p>
          <a:p>
            <a:pPr algn="just"/>
            <a:endParaRPr lang="tr-TR" sz="1200" dirty="0">
              <a:latin typeface="Times New Roman" panose="02020603050405020304" pitchFamily="18" charset="0"/>
              <a:cs typeface="Times New Roman" panose="02020603050405020304" pitchFamily="18" charset="0"/>
            </a:endParaRPr>
          </a:p>
          <a:p>
            <a:pPr algn="just"/>
            <a:r>
              <a:rPr lang="tr-TR" sz="1200" b="1" u="sng" dirty="0">
                <a:latin typeface="Times New Roman" panose="02020603050405020304" pitchFamily="18" charset="0"/>
                <a:cs typeface="Times New Roman" panose="02020603050405020304" pitchFamily="18" charset="0"/>
              </a:rPr>
              <a:t>Balık Başak: </a:t>
            </a:r>
            <a:r>
              <a:rPr lang="tr-TR" sz="1200" dirty="0">
                <a:latin typeface="Times New Roman" panose="02020603050405020304" pitchFamily="18" charset="0"/>
                <a:cs typeface="Times New Roman" panose="02020603050405020304" pitchFamily="18" charset="0"/>
              </a:rPr>
              <a:t>“At binenin, kılıç kuşananın” diye gelmiş sanki bu dünyaya Başak Kuzey Ay Düğümünü seçen ruhlar. Bir işin en doğru şekilde nasıl yapılacağını öğrenip bunu uygulamakla mükelleftirler. Hatalarını başkalarına yüklemek yerine kendi sorumluluklarını almak ve nasıl düzelteceğini de yine kendi bulmak üzere hayat deneyimleri olacaktır.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Tüm Ay Düğümleri, cesaretle seçilmiştir. Hiçbiri diğerinden daha zor ve daha kolay değildir. Her varlık kendi tekamülü için çalışmakla mükelleftir. Bu yazıyı da tüm dünya hayatını kapsayan bir atasözü ile bitirmek farz oldu sanırım;</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“Allah dağına göre kar verir</a:t>
            </a:r>
          </a:p>
        </p:txBody>
      </p:sp>
      <p:pic>
        <p:nvPicPr>
          <p:cNvPr id="5" name="Resim 4">
            <a:extLst>
              <a:ext uri="{FF2B5EF4-FFF2-40B4-BE49-F238E27FC236}">
                <a16:creationId xmlns:a16="http://schemas.microsoft.com/office/drawing/2014/main" id="{0E276996-0561-76F3-2EB1-4444F443A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050" y="1000486"/>
            <a:ext cx="4046081" cy="571781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2C78E">
            <a:alpha val="64000"/>
          </a:srgbClr>
        </a:solidFill>
        <a:effectLst/>
      </p:bgPr>
    </p:bg>
    <p:spTree>
      <p:nvGrpSpPr>
        <p:cNvPr id="1" name="">
          <a:extLst>
            <a:ext uri="{FF2B5EF4-FFF2-40B4-BE49-F238E27FC236}">
              <a16:creationId xmlns:a16="http://schemas.microsoft.com/office/drawing/2014/main" id="{445FE16C-C35C-C52E-E097-BAC9C745C4BC}"/>
            </a:ext>
          </a:extLst>
        </p:cNvPr>
        <p:cNvGrpSpPr/>
        <p:nvPr/>
      </p:nvGrpSpPr>
      <p:grpSpPr>
        <a:xfrm>
          <a:off x="0" y="0"/>
          <a:ext cx="0" cy="0"/>
          <a:chOff x="0" y="0"/>
          <a:chExt cx="0" cy="0"/>
        </a:xfrm>
      </p:grpSpPr>
      <p:sp>
        <p:nvSpPr>
          <p:cNvPr id="16" name="object 16">
            <a:extLst>
              <a:ext uri="{FF2B5EF4-FFF2-40B4-BE49-F238E27FC236}">
                <a16:creationId xmlns:a16="http://schemas.microsoft.com/office/drawing/2014/main" id="{DD9AD559-8A9B-3D52-4272-1CD1D44D3FF0}"/>
              </a:ext>
            </a:extLst>
          </p:cNvPr>
          <p:cNvSpPr txBox="1"/>
          <p:nvPr/>
        </p:nvSpPr>
        <p:spPr>
          <a:xfrm>
            <a:off x="707299" y="10194424"/>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hlinkClick r:id="rId2">
                  <a:extLst>
                    <a:ext uri="{A12FA001-AC4F-418D-AE19-62706E023703}">
                      <ahyp:hlinkClr xmlns:ahyp="http://schemas.microsoft.com/office/drawing/2018/hyperlinkcolor" val="tx"/>
                    </a:ext>
                  </a:extLst>
                </a:hlinkClick>
              </a:rPr>
              <a:t>www.newspirit.com.t</a:t>
            </a:r>
            <a:r>
              <a:rPr sz="1100" spc="-10" dirty="0">
                <a:solidFill>
                  <a:schemeClr val="tx1"/>
                </a:solidFill>
                <a:latin typeface="Arial"/>
                <a:cs typeface="Arial"/>
                <a:hlinkClick r:id="rId2">
                  <a:extLst>
                    <a:ext uri="{A12FA001-AC4F-418D-AE19-62706E023703}">
                      <ahyp:hlinkClr xmlns:ahyp="http://schemas.microsoft.com/office/drawing/2018/hyperlinkcolor" val="tx"/>
                    </a:ext>
                  </a:extLst>
                </a:hlinkClick>
              </a:rPr>
              <a:t>r</a:t>
            </a:r>
            <a:endParaRPr sz="1100" dirty="0">
              <a:solidFill>
                <a:schemeClr val="tx1"/>
              </a:solidFill>
              <a:latin typeface="Arial"/>
              <a:cs typeface="Arial"/>
            </a:endParaRPr>
          </a:p>
        </p:txBody>
      </p:sp>
      <p:sp>
        <p:nvSpPr>
          <p:cNvPr id="17" name="object 17">
            <a:extLst>
              <a:ext uri="{FF2B5EF4-FFF2-40B4-BE49-F238E27FC236}">
                <a16:creationId xmlns:a16="http://schemas.microsoft.com/office/drawing/2014/main" id="{13124012-A3AB-7824-8B26-13550C1A3A25}"/>
              </a:ext>
            </a:extLst>
          </p:cNvPr>
          <p:cNvSpPr txBox="1"/>
          <p:nvPr/>
        </p:nvSpPr>
        <p:spPr>
          <a:xfrm>
            <a:off x="6849201" y="10188954"/>
            <a:ext cx="190500" cy="193040"/>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30</a:t>
            </a:r>
            <a:endParaRPr sz="1100" dirty="0">
              <a:latin typeface="Arial"/>
              <a:cs typeface="Arial"/>
            </a:endParaRPr>
          </a:p>
        </p:txBody>
      </p:sp>
      <p:pic>
        <p:nvPicPr>
          <p:cNvPr id="18" name="object 18">
            <a:extLst>
              <a:ext uri="{FF2B5EF4-FFF2-40B4-BE49-F238E27FC236}">
                <a16:creationId xmlns:a16="http://schemas.microsoft.com/office/drawing/2014/main" id="{54F6FD69-C95D-811E-0E52-835008D74E22}"/>
              </a:ext>
            </a:extLst>
          </p:cNvPr>
          <p:cNvPicPr/>
          <p:nvPr/>
        </p:nvPicPr>
        <p:blipFill>
          <a:blip r:embed="rId3" cstate="print"/>
          <a:stretch>
            <a:fillRect/>
          </a:stretch>
        </p:blipFill>
        <p:spPr>
          <a:xfrm>
            <a:off x="6852770" y="88900"/>
            <a:ext cx="540403" cy="543142"/>
          </a:xfrm>
          <a:prstGeom prst="rect">
            <a:avLst/>
          </a:prstGeom>
        </p:spPr>
      </p:pic>
      <p:pic>
        <p:nvPicPr>
          <p:cNvPr id="7" name="Resim 6">
            <a:extLst>
              <a:ext uri="{FF2B5EF4-FFF2-40B4-BE49-F238E27FC236}">
                <a16:creationId xmlns:a16="http://schemas.microsoft.com/office/drawing/2014/main" id="{D0E954B2-77B6-4137-1C0C-F8390173D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556499" cy="10693400"/>
          </a:xfrm>
          <a:prstGeom prst="rect">
            <a:avLst/>
          </a:prstGeom>
        </p:spPr>
      </p:pic>
      <p:sp>
        <p:nvSpPr>
          <p:cNvPr id="8" name="Dikdörtgen 7">
            <a:extLst>
              <a:ext uri="{FF2B5EF4-FFF2-40B4-BE49-F238E27FC236}">
                <a16:creationId xmlns:a16="http://schemas.microsoft.com/office/drawing/2014/main" id="{531D02C2-8F2C-E0CF-666C-881229200A62}"/>
              </a:ext>
            </a:extLst>
          </p:cNvPr>
          <p:cNvSpPr/>
          <p:nvPr/>
        </p:nvSpPr>
        <p:spPr>
          <a:xfrm>
            <a:off x="425450" y="3975100"/>
            <a:ext cx="6712603" cy="2590800"/>
          </a:xfrm>
          <a:prstGeom prst="rect">
            <a:avLst/>
          </a:prstGeom>
          <a:solidFill>
            <a:srgbClr val="D39867">
              <a:alpha val="58000"/>
            </a:srgbClr>
          </a:solidFill>
          <a:ln>
            <a:solidFill>
              <a:schemeClr val="accent1">
                <a:lumMod val="50000"/>
              </a:schemeClr>
            </a:solidFill>
          </a:ln>
          <a:effectLst>
            <a:outerShdw blurRad="50800" dist="50800" dir="5400000" algn="ctr" rotWithShape="0">
              <a:srgbClr val="000000"/>
            </a:outerShdw>
            <a:reflection endPos="0" dist="50800" dir="5400000" sy="-100000" algn="bl" rotWithShape="0"/>
            <a:softEdge rad="203200"/>
          </a:effectLst>
          <a:scene3d>
            <a:camera prst="orthographicFront"/>
            <a:lightRig rig="threePt" dir="t"/>
          </a:scene3d>
          <a:sp3d>
            <a:bevelT w="190500" h="190500"/>
          </a:sp3d>
        </p:spPr>
        <p:txBody>
          <a:bodyPr wrap="square" lIns="91440" tIns="45720" rIns="91440" bIns="45720">
            <a:noAutofit/>
          </a:bodyPr>
          <a:lstStyle/>
          <a:p>
            <a:pPr algn="ctr"/>
            <a:endParaRPr lang="tr-TR" sz="2400" dirty="0">
              <a:solidFill>
                <a:srgbClr val="282723"/>
              </a:solidFill>
              <a:latin typeface="Times New Roman" panose="02020603050405020304" pitchFamily="18" charset="0"/>
            </a:endParaRPr>
          </a:p>
          <a:p>
            <a:pPr algn="ctr"/>
            <a:endParaRPr lang="tr-TR" sz="2400" dirty="0">
              <a:solidFill>
                <a:srgbClr val="282723"/>
              </a:solidFill>
              <a:latin typeface="Times New Roman" panose="02020603050405020304" pitchFamily="18" charset="0"/>
            </a:endParaRPr>
          </a:p>
          <a:p>
            <a:pPr algn="ctr"/>
            <a:r>
              <a:rPr lang="tr-TR" sz="2400" dirty="0">
                <a:solidFill>
                  <a:srgbClr val="FCF6E4"/>
                </a:solidFill>
                <a:latin typeface="Times New Roman" panose="02020603050405020304" pitchFamily="18" charset="0"/>
              </a:rPr>
              <a:t>“Ay Düğümleri kaderi yazmaz; iki kapılı bir handa hangi kapıdan geçersen hangi bedeli ve bilinci taşıyacağını hatırlatır.”</a:t>
            </a:r>
            <a:endParaRPr lang="tr-TR" sz="2400" b="0" cap="none" spc="0" dirty="0">
              <a:ln w="0">
                <a:noFill/>
              </a:ln>
              <a:solidFill>
                <a:srgbClr val="FCF6E4"/>
              </a:solidFill>
              <a:effectLst/>
              <a:latin typeface="Times New Roman" panose="02020603050405020304" pitchFamily="18" charset="0"/>
            </a:endParaRPr>
          </a:p>
        </p:txBody>
      </p:sp>
      <p:pic>
        <p:nvPicPr>
          <p:cNvPr id="9" name="object 12">
            <a:extLst>
              <a:ext uri="{FF2B5EF4-FFF2-40B4-BE49-F238E27FC236}">
                <a16:creationId xmlns:a16="http://schemas.microsoft.com/office/drawing/2014/main" id="{AAB50FDF-C84C-C6A7-328F-A7C4F74CC26C}"/>
              </a:ext>
            </a:extLst>
          </p:cNvPr>
          <p:cNvPicPr/>
          <p:nvPr/>
        </p:nvPicPr>
        <p:blipFill>
          <a:blip r:embed="rId3" cstate="print"/>
          <a:stretch>
            <a:fillRect/>
          </a:stretch>
        </p:blipFill>
        <p:spPr>
          <a:xfrm>
            <a:off x="6833897" y="311406"/>
            <a:ext cx="540410" cy="543153"/>
          </a:xfrm>
          <a:prstGeom prst="rect">
            <a:avLst/>
          </a:prstGeom>
        </p:spPr>
      </p:pic>
      <p:sp>
        <p:nvSpPr>
          <p:cNvPr id="3" name="Metin kutusu 2">
            <a:extLst>
              <a:ext uri="{FF2B5EF4-FFF2-40B4-BE49-F238E27FC236}">
                <a16:creationId xmlns:a16="http://schemas.microsoft.com/office/drawing/2014/main" id="{320BB176-ACD3-B5EB-66ED-7BEA232AAE46}"/>
              </a:ext>
            </a:extLst>
          </p:cNvPr>
          <p:cNvSpPr txBox="1"/>
          <p:nvPr/>
        </p:nvSpPr>
        <p:spPr>
          <a:xfrm>
            <a:off x="5759450" y="10276087"/>
            <a:ext cx="3871730" cy="261610"/>
          </a:xfrm>
          <a:prstGeom prst="rect">
            <a:avLst/>
          </a:prstGeom>
          <a:noFill/>
        </p:spPr>
        <p:txBody>
          <a:bodyPr wrap="square">
            <a:spAutoFit/>
          </a:bodyPr>
          <a:lstStyle/>
          <a:p>
            <a:pPr marL="12700">
              <a:lnSpc>
                <a:spcPct val="100000"/>
              </a:lnSpc>
              <a:spcBef>
                <a:spcPts val="100"/>
              </a:spcBef>
            </a:pPr>
            <a:r>
              <a:rPr lang="tr-TR" sz="1100" spc="-10" dirty="0">
                <a:solidFill>
                  <a:schemeClr val="bg1"/>
                </a:solidFill>
                <a:latin typeface="Arial"/>
                <a:cs typeface="Arial"/>
                <a:hlinkClick r:id="rId5">
                  <a:extLst>
                    <a:ext uri="{A12FA001-AC4F-418D-AE19-62706E023703}">
                      <ahyp:hlinkClr xmlns:ahyp="http://schemas.microsoft.com/office/drawing/2018/hyperlinkcolor" val="tx"/>
                    </a:ext>
                  </a:extLst>
                </a:hlinkClick>
              </a:rPr>
              <a:t>www.newspirit.com.tr</a:t>
            </a:r>
            <a:endParaRPr lang="tr-TR" sz="1100" dirty="0">
              <a:solidFill>
                <a:schemeClr val="bg1"/>
              </a:solidFill>
              <a:latin typeface="Arial"/>
              <a:cs typeface="Arial"/>
            </a:endParaRPr>
          </a:p>
        </p:txBody>
      </p:sp>
    </p:spTree>
    <p:extLst>
      <p:ext uri="{BB962C8B-B14F-4D97-AF65-F5344CB8AC3E}">
        <p14:creationId xmlns:p14="http://schemas.microsoft.com/office/powerpoint/2010/main" val="3974697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ACE4E31-5B86-BB9C-1E48-3733B6ED1DFA}"/>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9440EEBF-CFFC-B6E2-91CA-A58FD7325C48}"/>
              </a:ext>
            </a:extLst>
          </p:cNvPr>
          <p:cNvPicPr/>
          <p:nvPr/>
        </p:nvPicPr>
        <p:blipFill>
          <a:blip r:embed="rId2">
            <a:extLst>
              <a:ext uri="{28A0092B-C50C-407E-A947-70E740481C1C}">
                <a14:useLocalDpi xmlns:a14="http://schemas.microsoft.com/office/drawing/2010/main" val="0"/>
              </a:ext>
            </a:extLst>
          </a:blip>
          <a:srcRect/>
          <a:stretch/>
        </p:blipFill>
        <p:spPr>
          <a:xfrm>
            <a:off x="0" y="0"/>
            <a:ext cx="7556500" cy="10692003"/>
          </a:xfrm>
          <a:prstGeom prst="rect">
            <a:avLst/>
          </a:prstGeom>
        </p:spPr>
      </p:pic>
      <p:sp>
        <p:nvSpPr>
          <p:cNvPr id="11" name="object 11">
            <a:extLst>
              <a:ext uri="{FF2B5EF4-FFF2-40B4-BE49-F238E27FC236}">
                <a16:creationId xmlns:a16="http://schemas.microsoft.com/office/drawing/2014/main" id="{D67F948F-4D24-9EEF-1C93-3BB17EC80D1D}"/>
              </a:ext>
            </a:extLst>
          </p:cNvPr>
          <p:cNvSpPr txBox="1"/>
          <p:nvPr/>
        </p:nvSpPr>
        <p:spPr>
          <a:xfrm>
            <a:off x="433300" y="10206918"/>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140425"/>
                </a:solidFill>
                <a:latin typeface="Arial"/>
                <a:cs typeface="Arial"/>
              </a:rPr>
              <a:t>www.newspirit.com.tr</a:t>
            </a:r>
            <a:endParaRPr sz="1100" dirty="0">
              <a:solidFill>
                <a:srgbClr val="140425"/>
              </a:solidFill>
              <a:latin typeface="Arial"/>
              <a:cs typeface="Arial"/>
            </a:endParaRPr>
          </a:p>
        </p:txBody>
      </p:sp>
      <p:pic>
        <p:nvPicPr>
          <p:cNvPr id="12" name="object 12">
            <a:extLst>
              <a:ext uri="{FF2B5EF4-FFF2-40B4-BE49-F238E27FC236}">
                <a16:creationId xmlns:a16="http://schemas.microsoft.com/office/drawing/2014/main" id="{D166B14D-52F3-987F-EE10-1072F6CEDB6A}"/>
              </a:ext>
            </a:extLst>
          </p:cNvPr>
          <p:cNvPicPr/>
          <p:nvPr/>
        </p:nvPicPr>
        <p:blipFill>
          <a:blip r:embed="rId3" cstate="print"/>
          <a:stretch>
            <a:fillRect/>
          </a:stretch>
        </p:blipFill>
        <p:spPr>
          <a:xfrm>
            <a:off x="142759" y="88900"/>
            <a:ext cx="540410" cy="543153"/>
          </a:xfrm>
          <a:prstGeom prst="rect">
            <a:avLst/>
          </a:prstGeom>
        </p:spPr>
      </p:pic>
      <p:sp>
        <p:nvSpPr>
          <p:cNvPr id="14" name="Dikdörtgen 13">
            <a:extLst>
              <a:ext uri="{FF2B5EF4-FFF2-40B4-BE49-F238E27FC236}">
                <a16:creationId xmlns:a16="http://schemas.microsoft.com/office/drawing/2014/main" id="{E03D1F72-3CC3-F116-5DC2-4821B9BF7C97}"/>
              </a:ext>
            </a:extLst>
          </p:cNvPr>
          <p:cNvSpPr/>
          <p:nvPr/>
        </p:nvSpPr>
        <p:spPr>
          <a:xfrm>
            <a:off x="142759" y="5499100"/>
            <a:ext cx="2173514" cy="4038600"/>
          </a:xfrm>
          <a:prstGeom prst="rect">
            <a:avLst/>
          </a:prstGeom>
          <a:gradFill flip="none" rotWithShape="1">
            <a:gsLst>
              <a:gs pos="13778">
                <a:srgbClr val="616658"/>
              </a:gs>
              <a:gs pos="87000">
                <a:srgbClr val="E2D2B0"/>
              </a:gs>
              <a:gs pos="48000">
                <a:schemeClr val="accent6">
                  <a:lumMod val="60000"/>
                  <a:lumOff val="40000"/>
                </a:schemeClr>
              </a:gs>
              <a:gs pos="62000">
                <a:srgbClr val="F2C78E"/>
              </a:gs>
            </a:gsLst>
            <a:lin ang="2700000" scaled="1"/>
            <a:tileRect/>
          </a:gradFill>
          <a:effectLst>
            <a:glow rad="419100">
              <a:srgbClr val="FEFBE9"/>
            </a:glow>
            <a:reflection endPos="0" dist="50800" dir="5400000" sy="-100000" algn="bl" rotWithShape="0"/>
            <a:softEdge rad="38100"/>
          </a:effectLst>
          <a:scene3d>
            <a:camera prst="orthographicFront"/>
            <a:lightRig rig="threePt" dir="t"/>
          </a:scene3d>
          <a:sp3d extrusionH="127000" contourW="12700">
            <a:bevelT w="381000" h="381000"/>
            <a:bevelB w="152400" h="152400"/>
          </a:sp3d>
        </p:spPr>
        <p:txBody>
          <a:bodyPr vert="wordArtVert" wrap="square" lIns="91440" tIns="45720" rIns="91440" bIns="45720" anchor="t" anchorCtr="0">
            <a:noAutofit/>
          </a:bodyPr>
          <a:lstStyle/>
          <a:p>
            <a:pPr algn="ctr"/>
            <a:endParaRPr lang="tr-TR" sz="4000" dirty="0">
              <a:ln w="0"/>
              <a:solidFill>
                <a:srgbClr val="616658"/>
              </a:solidFill>
              <a:effectLst>
                <a:outerShdw blurRad="38100" dist="25400" dir="5400000" algn="ctr" rotWithShape="0">
                  <a:schemeClr val="bg2">
                    <a:alpha val="43000"/>
                  </a:schemeClr>
                </a:outerShdw>
              </a:effectLst>
              <a:latin typeface="Times New Roman" panose="02020603050405020304" pitchFamily="18" charset="0"/>
              <a:cs typeface="Times New Roman" panose="02020603050405020304" pitchFamily="18" charset="0"/>
            </a:endParaRPr>
          </a:p>
          <a:p>
            <a:pPr algn="ctr"/>
            <a:r>
              <a:rPr lang="tr-TR" sz="4000" dirty="0">
                <a:ln w="0"/>
                <a:solidFill>
                  <a:srgbClr val="616658"/>
                </a:solidFill>
                <a:effectLst>
                  <a:outerShdw blurRad="38100" dist="25400" dir="5400000" algn="ctr" rotWithShape="0">
                    <a:schemeClr val="bg2">
                      <a:alpha val="43000"/>
                    </a:schemeClr>
                  </a:outerShdw>
                </a:effectLst>
                <a:latin typeface="Times New Roman" panose="02020603050405020304" pitchFamily="18" charset="0"/>
                <a:cs typeface="Times New Roman" panose="02020603050405020304" pitchFamily="18" charset="0"/>
              </a:rPr>
              <a:t>AŞK </a:t>
            </a:r>
          </a:p>
        </p:txBody>
      </p:sp>
      <p:sp>
        <p:nvSpPr>
          <p:cNvPr id="16" name="Metin kutusu 15">
            <a:extLst>
              <a:ext uri="{FF2B5EF4-FFF2-40B4-BE49-F238E27FC236}">
                <a16:creationId xmlns:a16="http://schemas.microsoft.com/office/drawing/2014/main" id="{673AACB0-0AC4-2843-9228-E4C0C5900FFC}"/>
              </a:ext>
            </a:extLst>
          </p:cNvPr>
          <p:cNvSpPr txBox="1"/>
          <p:nvPr/>
        </p:nvSpPr>
        <p:spPr>
          <a:xfrm>
            <a:off x="1055008" y="255130"/>
            <a:ext cx="4343400" cy="261610"/>
          </a:xfrm>
          <a:prstGeom prst="rect">
            <a:avLst/>
          </a:prstGeom>
          <a:noFill/>
        </p:spPr>
        <p:txBody>
          <a:bodyPr wrap="square" rtlCol="0">
            <a:spAutoFit/>
          </a:bodyPr>
          <a:lstStyle/>
          <a:p>
            <a:r>
              <a:rPr lang="tr-TR" sz="1100" dirty="0">
                <a:solidFill>
                  <a:srgbClr val="F9D3A7"/>
                </a:solidFill>
                <a:latin typeface="Arial" panose="020B0604020202020204" pitchFamily="34" charset="0"/>
                <a:cs typeface="Arial" panose="020B0604020202020204" pitchFamily="34" charset="0"/>
              </a:rPr>
              <a:t>DERYA BAKİC &amp; EZOTERİK ASTROLOG VE EĞİTMEN</a:t>
            </a:r>
          </a:p>
        </p:txBody>
      </p:sp>
      <p:pic>
        <p:nvPicPr>
          <p:cNvPr id="6" name="Resim 5">
            <a:extLst>
              <a:ext uri="{FF2B5EF4-FFF2-40B4-BE49-F238E27FC236}">
                <a16:creationId xmlns:a16="http://schemas.microsoft.com/office/drawing/2014/main" id="{13E0C815-4439-A329-53B5-4CFC1E12D4BB}"/>
              </a:ext>
            </a:extLst>
          </p:cNvPr>
          <p:cNvPicPr>
            <a:picLocks noChangeAspect="1"/>
          </p:cNvPicPr>
          <p:nvPr/>
        </p:nvPicPr>
        <p:blipFill>
          <a:blip r:embed="rId4"/>
          <a:stretch>
            <a:fillRect/>
          </a:stretch>
        </p:blipFill>
        <p:spPr>
          <a:xfrm>
            <a:off x="821756" y="304381"/>
            <a:ext cx="176799" cy="176799"/>
          </a:xfrm>
          <a:prstGeom prst="rect">
            <a:avLst/>
          </a:prstGeom>
        </p:spPr>
      </p:pic>
    </p:spTree>
    <p:extLst>
      <p:ext uri="{BB962C8B-B14F-4D97-AF65-F5344CB8AC3E}">
        <p14:creationId xmlns:p14="http://schemas.microsoft.com/office/powerpoint/2010/main" val="2434297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C8F0DB-E9CE-4CE4-69A0-0CF6C19C3655}"/>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8B54BDC2-9156-0EC4-6059-A14FBFD4E9CF}"/>
              </a:ext>
            </a:extLst>
          </p:cNvPr>
          <p:cNvPicPr/>
          <p:nvPr/>
        </p:nvPicPr>
        <p:blipFill>
          <a:blip r:embed="rId2">
            <a:alphaModFix amt="38000"/>
            <a:extLst>
              <a:ext uri="{28A0092B-C50C-407E-A947-70E740481C1C}">
                <a14:useLocalDpi xmlns:a14="http://schemas.microsoft.com/office/drawing/2010/main" val="0"/>
              </a:ext>
            </a:extLst>
          </a:blip>
          <a:srcRect/>
          <a:stretch/>
        </p:blipFill>
        <p:spPr>
          <a:xfrm>
            <a:off x="0" y="0"/>
            <a:ext cx="7556499" cy="10692003"/>
          </a:xfrm>
          <a:prstGeom prst="rect">
            <a:avLst/>
          </a:prstGeom>
        </p:spPr>
      </p:pic>
      <p:sp>
        <p:nvSpPr>
          <p:cNvPr id="3" name="object 3">
            <a:extLst>
              <a:ext uri="{FF2B5EF4-FFF2-40B4-BE49-F238E27FC236}">
                <a16:creationId xmlns:a16="http://schemas.microsoft.com/office/drawing/2014/main" id="{AACF7B53-889E-B05E-245C-D1C6928E09DD}"/>
              </a:ext>
            </a:extLst>
          </p:cNvPr>
          <p:cNvSpPr txBox="1"/>
          <p:nvPr/>
        </p:nvSpPr>
        <p:spPr>
          <a:xfrm>
            <a:off x="707298" y="828988"/>
            <a:ext cx="1851751" cy="8876789"/>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Aşk, benliğin susup Hakk’ın konuşması; Allah’ın kulunu kendine çağırmasıdır. Sözle olmaz. Bir hâl gelir, bir sızı, bir eksiklik hissi…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Ruh der ki: </a:t>
            </a:r>
          </a:p>
          <a:p>
            <a:pPr algn="just"/>
            <a:r>
              <a:rPr lang="tr-TR" sz="1200" dirty="0">
                <a:latin typeface="Times New Roman" panose="02020603050405020304" pitchFamily="18" charset="0"/>
                <a:cs typeface="Times New Roman" panose="02020603050405020304" pitchFamily="18" charset="0"/>
              </a:rPr>
              <a:t>“Bende olmayanı bana </a:t>
            </a:r>
            <a:r>
              <a:rPr lang="tr-TR" sz="1200" dirty="0" err="1">
                <a:latin typeface="Times New Roman" panose="02020603050405020304" pitchFamily="18" charset="0"/>
                <a:cs typeface="Times New Roman" panose="02020603050405020304" pitchFamily="18" charset="0"/>
              </a:rPr>
              <a:t>gös</a:t>
            </a:r>
            <a:r>
              <a:rPr lang="tr-TR" sz="1200" dirty="0">
                <a:latin typeface="Times New Roman" panose="02020603050405020304" pitchFamily="18" charset="0"/>
                <a:cs typeface="Times New Roman" panose="02020603050405020304" pitchFamily="18" charset="0"/>
              </a:rPr>
              <a:t>-</a:t>
            </a:r>
            <a:r>
              <a:rPr lang="tr-TR" sz="1200" dirty="0" err="1">
                <a:latin typeface="Times New Roman" panose="02020603050405020304" pitchFamily="18" charset="0"/>
                <a:cs typeface="Times New Roman" panose="02020603050405020304" pitchFamily="18" charset="0"/>
              </a:rPr>
              <a:t>ter.”Ateşsiz</a:t>
            </a:r>
            <a:r>
              <a:rPr lang="tr-TR" sz="1200" dirty="0">
                <a:latin typeface="Times New Roman" panose="02020603050405020304" pitchFamily="18" charset="0"/>
                <a:cs typeface="Times New Roman" panose="02020603050405020304" pitchFamily="18" charset="0"/>
              </a:rPr>
              <a:t> olan ateşe tutulur, topraksız olan toprağa yaslanır, havasız olan söze ve zihne hayran kalır, susuz olan duyguya boğulur. Bir Neptün dokunuşuyla sınırlar çözülür, benlik bulanıklaşır; insan ne istediğini değil, neyin artık yetmediğini fark eder. Neyin eksik olduğunu bilemezsin ama bilirsin ki bu dünya artık yetmiyordur.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Beşerî aşk yaşarsın; kalbin O’na akar. Tasavvuf der ki: Orada durma, oradan geç. Çünkü o sevgi seni sonsuz olana alıştırmak içindir. Bazı aşklar </a:t>
            </a:r>
            <a:r>
              <a:rPr lang="tr-TR" sz="1200" dirty="0" err="1">
                <a:latin typeface="Times New Roman" panose="02020603050405020304" pitchFamily="18" charset="0"/>
                <a:cs typeface="Times New Roman" panose="02020603050405020304" pitchFamily="18" charset="0"/>
              </a:rPr>
              <a:t>kaderseldir</a:t>
            </a:r>
            <a:r>
              <a:rPr lang="tr-TR" sz="1200" dirty="0">
                <a:latin typeface="Times New Roman" panose="02020603050405020304" pitchFamily="18" charset="0"/>
                <a:cs typeface="Times New Roman" panose="02020603050405020304" pitchFamily="18" charset="0"/>
              </a:rPr>
              <a:t>. Düğümler çalışır, Plüton kalbe dokunur, Neptün hayali büyütür. İnsan sanır ki karşısındaki kişiye âşıktır; oysa hakikatte kendi ruhunun çağrısına tutunmuş-tur.</a:t>
            </a:r>
          </a:p>
          <a:p>
            <a:pPr algn="just"/>
            <a:r>
              <a:rPr lang="tr-TR" sz="1200" dirty="0">
                <a:latin typeface="Times New Roman" panose="02020603050405020304" pitchFamily="18" charset="0"/>
                <a:cs typeface="Times New Roman" panose="02020603050405020304" pitchFamily="18" charset="0"/>
              </a:rPr>
              <a:t>Aşk derinleştikçe sahip olma arzusu çözülür; Plüton’un öğretisi budur. Kontrol edemezsin, sahip olamazsın; yalnızca dönüşürsün. Beklen-tiler erir. “Beni seviyor mu?” sorusu susar. Ay sakinleşir, Venüs şükre döner, Satürn teslimiyeti öğretir. Yerine şükür gelir, teslimiyet gelir, rıza gelir.</a:t>
            </a:r>
          </a:p>
          <a:p>
            <a:pPr algn="just"/>
            <a:r>
              <a:rPr lang="tr-TR" sz="1200" dirty="0">
                <a:latin typeface="Times New Roman" panose="02020603050405020304" pitchFamily="18" charset="0"/>
                <a:cs typeface="Times New Roman" panose="02020603050405020304" pitchFamily="18" charset="0"/>
              </a:rPr>
              <a:t>En sonunda aşk sana şunu öğretir: Sevdiğin için değil, O istediği için sevdin. </a:t>
            </a:r>
          </a:p>
          <a:p>
            <a:pPr algn="just"/>
            <a:endParaRPr lang="tr-TR" sz="1200" dirty="0">
              <a:latin typeface="Times New Roman" panose="02020603050405020304" pitchFamily="18" charset="0"/>
              <a:cs typeface="Times New Roman" panose="02020603050405020304" pitchFamily="18" charset="0"/>
            </a:endParaRPr>
          </a:p>
        </p:txBody>
      </p:sp>
      <p:sp>
        <p:nvSpPr>
          <p:cNvPr id="10" name="object 10">
            <a:extLst>
              <a:ext uri="{FF2B5EF4-FFF2-40B4-BE49-F238E27FC236}">
                <a16:creationId xmlns:a16="http://schemas.microsoft.com/office/drawing/2014/main" id="{536F45E1-E002-D500-23A2-C60A4D71CAD1}"/>
              </a:ext>
            </a:extLst>
          </p:cNvPr>
          <p:cNvSpPr txBox="1"/>
          <p:nvPr/>
        </p:nvSpPr>
        <p:spPr>
          <a:xfrm>
            <a:off x="6483984" y="10105706"/>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43</a:t>
            </a:r>
            <a:endParaRPr sz="1100" dirty="0">
              <a:latin typeface="Arial"/>
              <a:cs typeface="Arial"/>
            </a:endParaRPr>
          </a:p>
        </p:txBody>
      </p:sp>
      <p:sp>
        <p:nvSpPr>
          <p:cNvPr id="11" name="object 11">
            <a:extLst>
              <a:ext uri="{FF2B5EF4-FFF2-40B4-BE49-F238E27FC236}">
                <a16:creationId xmlns:a16="http://schemas.microsoft.com/office/drawing/2014/main" id="{CA360679-A080-9426-8A03-0C60CD7F68FA}"/>
              </a:ext>
            </a:extLst>
          </p:cNvPr>
          <p:cNvSpPr txBox="1"/>
          <p:nvPr/>
        </p:nvSpPr>
        <p:spPr>
          <a:xfrm>
            <a:off x="4963794" y="10105705"/>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B43A1B81-D012-92F3-CD02-FEEA7D0398AB}"/>
              </a:ext>
            </a:extLst>
          </p:cNvPr>
          <p:cNvPicPr/>
          <p:nvPr/>
        </p:nvPicPr>
        <p:blipFill>
          <a:blip r:embed="rId3" cstate="print"/>
          <a:stretch>
            <a:fillRect/>
          </a:stretch>
        </p:blipFill>
        <p:spPr>
          <a:xfrm>
            <a:off x="6911999" y="144003"/>
            <a:ext cx="540410" cy="543153"/>
          </a:xfrm>
          <a:prstGeom prst="rect">
            <a:avLst/>
          </a:prstGeom>
        </p:spPr>
      </p:pic>
      <p:sp>
        <p:nvSpPr>
          <p:cNvPr id="15" name="object 3">
            <a:extLst>
              <a:ext uri="{FF2B5EF4-FFF2-40B4-BE49-F238E27FC236}">
                <a16:creationId xmlns:a16="http://schemas.microsoft.com/office/drawing/2014/main" id="{F87BF624-4DE0-6B99-2C35-BA6C04AFA216}"/>
              </a:ext>
            </a:extLst>
          </p:cNvPr>
          <p:cNvSpPr txBox="1"/>
          <p:nvPr/>
        </p:nvSpPr>
        <p:spPr>
          <a:xfrm>
            <a:off x="2811480" y="850369"/>
            <a:ext cx="1703004" cy="9061455"/>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Aşk gelince insanın hayatı güzelleşmez; önce sessizleşir. İçindeki gürültü azalır, çünkü aşk kalpteki “beni” inceltir.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Astrolojide bu an 12. ev kapısından geçer. Bilinç geri çekilir, ego çözülür. İnsan görünmeyenle temas eder. Beşerî aşk yaşa-</a:t>
            </a:r>
            <a:r>
              <a:rPr lang="tr-TR" sz="1200" dirty="0" err="1">
                <a:latin typeface="Times New Roman" panose="02020603050405020304" pitchFamily="18" charset="0"/>
                <a:cs typeface="Times New Roman" panose="02020603050405020304" pitchFamily="18" charset="0"/>
              </a:rPr>
              <a:t>dığında</a:t>
            </a:r>
            <a:r>
              <a:rPr lang="tr-TR" sz="1200" dirty="0">
                <a:latin typeface="Times New Roman" panose="02020603050405020304" pitchFamily="18" charset="0"/>
                <a:cs typeface="Times New Roman" panose="02020603050405020304" pitchFamily="18" charset="0"/>
              </a:rPr>
              <a:t> sandığın şey şudur: “Ben onu çok sevdim.” Tasavvuf ise usulca düzeltir: Hayır, o sevgi sana emanet edildi. Astroloji ekler: Bu bir transitti; kısa süreliğine açılan bir kapıydı, kalbine bırakılan bir işaretti.</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Çünkü gerçek Aşk’ta sahip olan yoktur</a:t>
            </a:r>
          </a:p>
          <a:p>
            <a:pPr algn="just"/>
            <a:r>
              <a:rPr lang="tr-TR" sz="1200" dirty="0">
                <a:latin typeface="Times New Roman" panose="02020603050405020304" pitchFamily="18" charset="0"/>
                <a:cs typeface="Times New Roman" panose="02020603050405020304" pitchFamily="18" charset="0"/>
              </a:rPr>
              <a:t>Seven de sevilen de bir yerden sonra kaybolur.</a:t>
            </a:r>
          </a:p>
          <a:p>
            <a:pPr algn="just"/>
            <a:r>
              <a:rPr lang="tr-TR" sz="1200" dirty="0">
                <a:latin typeface="Times New Roman" panose="02020603050405020304" pitchFamily="18" charset="0"/>
                <a:cs typeface="Times New Roman" panose="02020603050405020304" pitchFamily="18" charset="0"/>
              </a:rPr>
              <a:t>Bir gün fark edersin…</a:t>
            </a:r>
          </a:p>
          <a:p>
            <a:pPr algn="just"/>
            <a:r>
              <a:rPr lang="tr-TR" sz="1200" dirty="0">
                <a:latin typeface="Times New Roman" panose="02020603050405020304" pitchFamily="18" charset="0"/>
                <a:cs typeface="Times New Roman" panose="02020603050405020304" pitchFamily="18" charset="0"/>
              </a:rPr>
              <a:t>Sevilmekten vazgeçersin, anlaşılma ihtiyacın susar.</a:t>
            </a:r>
          </a:p>
          <a:p>
            <a:pPr algn="just"/>
            <a:r>
              <a:rPr lang="tr-TR" sz="1200" dirty="0">
                <a:latin typeface="Times New Roman" panose="02020603050405020304" pitchFamily="18" charset="0"/>
                <a:cs typeface="Times New Roman" panose="02020603050405020304" pitchFamily="18" charset="0"/>
              </a:rPr>
              <a:t>Ağlarsın, şikâyet etmezsin, yanarsın, kaçmak istemez-sin</a:t>
            </a:r>
          </a:p>
          <a:p>
            <a:pPr algn="just"/>
            <a:r>
              <a:rPr lang="tr-TR" sz="1200" dirty="0">
                <a:latin typeface="Times New Roman" panose="02020603050405020304" pitchFamily="18" charset="0"/>
                <a:cs typeface="Times New Roman" panose="02020603050405020304" pitchFamily="18" charset="0"/>
              </a:rPr>
              <a:t>Plüton yanar, Satürn </a:t>
            </a:r>
            <a:r>
              <a:rPr lang="tr-TR" sz="1200" dirty="0" err="1">
                <a:latin typeface="Times New Roman" panose="02020603050405020304" pitchFamily="18" charset="0"/>
                <a:cs typeface="Times New Roman" panose="02020603050405020304" pitchFamily="18" charset="0"/>
              </a:rPr>
              <a:t>sabre</a:t>
            </a:r>
            <a:r>
              <a:rPr lang="tr-TR" sz="1200" dirty="0">
                <a:latin typeface="Times New Roman" panose="02020603050405020304" pitchFamily="18" charset="0"/>
                <a:cs typeface="Times New Roman" panose="02020603050405020304" pitchFamily="18" charset="0"/>
              </a:rPr>
              <a:t>-der, Ay kabul </a:t>
            </a:r>
            <a:r>
              <a:rPr lang="tr-TR" sz="1200" dirty="0" err="1">
                <a:latin typeface="Times New Roman" panose="02020603050405020304" pitchFamily="18" charset="0"/>
                <a:cs typeface="Times New Roman" panose="02020603050405020304" pitchFamily="18" charset="0"/>
              </a:rPr>
              <a:t>eder.En</a:t>
            </a:r>
            <a:r>
              <a:rPr lang="tr-TR" sz="1200" dirty="0">
                <a:latin typeface="Times New Roman" panose="02020603050405020304" pitchFamily="18" charset="0"/>
                <a:cs typeface="Times New Roman" panose="02020603050405020304" pitchFamily="18" charset="0"/>
              </a:rPr>
              <a:t> derinde Aşk sana şunu öğretir; seni kimse yarala-</a:t>
            </a:r>
            <a:r>
              <a:rPr lang="tr-TR" sz="1200" dirty="0" err="1">
                <a:latin typeface="Times New Roman" panose="02020603050405020304" pitchFamily="18" charset="0"/>
                <a:cs typeface="Times New Roman" panose="02020603050405020304" pitchFamily="18" charset="0"/>
              </a:rPr>
              <a:t>madı</a:t>
            </a:r>
            <a:r>
              <a:rPr lang="tr-TR" sz="1200" dirty="0">
                <a:latin typeface="Times New Roman" panose="02020603050405020304" pitchFamily="18" charset="0"/>
                <a:cs typeface="Times New Roman" panose="02020603050405020304" pitchFamily="18" charset="0"/>
              </a:rPr>
              <a:t> kimse terk etmedi.  Kimse eksiltmedi. </a:t>
            </a:r>
          </a:p>
          <a:p>
            <a:pPr algn="just"/>
            <a:r>
              <a:rPr lang="tr-TR" sz="1200" dirty="0">
                <a:latin typeface="Times New Roman" panose="02020603050405020304" pitchFamily="18" charset="0"/>
                <a:cs typeface="Times New Roman" panose="02020603050405020304" pitchFamily="18" charset="0"/>
              </a:rPr>
              <a:t>Sadece “Allah” kalbinde kendine yer açtı…</a:t>
            </a:r>
          </a:p>
          <a:p>
            <a:pPr algn="just"/>
            <a:r>
              <a:rPr lang="tr-TR" sz="1200" dirty="0">
                <a:latin typeface="Times New Roman" panose="02020603050405020304" pitchFamily="18" charset="0"/>
                <a:cs typeface="Times New Roman" panose="02020603050405020304" pitchFamily="18" charset="0"/>
              </a:rPr>
              <a:t>Oysa bazı Aşklar insanın kendini bulması içindir. Kuzey Ay Düğümüne giden yol gibi…Ve kendini bulan insan fark etmeden Hakk’a yaklaşır. Çünkü doyurmak yetmez Tamam-</a:t>
            </a:r>
            <a:r>
              <a:rPr lang="tr-TR" sz="1200" dirty="0" err="1">
                <a:latin typeface="Times New Roman" panose="02020603050405020304" pitchFamily="18" charset="0"/>
                <a:cs typeface="Times New Roman" panose="02020603050405020304" pitchFamily="18" charset="0"/>
              </a:rPr>
              <a:t>lanmaz</a:t>
            </a:r>
            <a:r>
              <a:rPr lang="tr-TR" sz="1200" dirty="0">
                <a:latin typeface="Times New Roman" panose="02020603050405020304" pitchFamily="18" charset="0"/>
                <a:cs typeface="Times New Roman" panose="02020603050405020304" pitchFamily="18" charset="0"/>
              </a:rPr>
              <a:t>... </a:t>
            </a:r>
            <a:r>
              <a:rPr lang="tr-TR" sz="1200" b="1" i="1" dirty="0">
                <a:latin typeface="Times New Roman" panose="02020603050405020304" pitchFamily="18" charset="0"/>
                <a:cs typeface="Times New Roman" panose="02020603050405020304" pitchFamily="18" charset="0"/>
              </a:rPr>
              <a:t> </a:t>
            </a:r>
            <a:endParaRPr lang="tr-TR" sz="1200" dirty="0">
              <a:latin typeface="Times New Roman" panose="02020603050405020304" pitchFamily="18" charset="0"/>
              <a:cs typeface="Times New Roman" panose="02020603050405020304" pitchFamily="18" charset="0"/>
            </a:endParaRPr>
          </a:p>
          <a:p>
            <a:pPr algn="just"/>
            <a:endParaRPr lang="tr-TR" sz="1200" dirty="0">
              <a:latin typeface="Times New Roman" panose="02020603050405020304" pitchFamily="18" charset="0"/>
              <a:cs typeface="Times New Roman" panose="02020603050405020304" pitchFamily="18" charset="0"/>
            </a:endParaRPr>
          </a:p>
        </p:txBody>
      </p:sp>
      <p:sp>
        <p:nvSpPr>
          <p:cNvPr id="16" name="object 3">
            <a:extLst>
              <a:ext uri="{FF2B5EF4-FFF2-40B4-BE49-F238E27FC236}">
                <a16:creationId xmlns:a16="http://schemas.microsoft.com/office/drawing/2014/main" id="{32A89F54-08D2-AF64-831C-ED020FDE55C0}"/>
              </a:ext>
            </a:extLst>
          </p:cNvPr>
          <p:cNvSpPr txBox="1"/>
          <p:nvPr/>
        </p:nvSpPr>
        <p:spPr>
          <a:xfrm>
            <a:off x="4949948" y="676465"/>
            <a:ext cx="1703004" cy="8692123"/>
          </a:xfrm>
          <a:prstGeom prst="rect">
            <a:avLst/>
          </a:prstGeom>
        </p:spPr>
        <p:txBody>
          <a:bodyPr vert="horz" wrap="square" lIns="0" tIns="12700" rIns="0" bIns="0" rtlCol="0">
            <a:spAutoFit/>
          </a:bodyPr>
          <a:lstStyle/>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Ne Kadar Seversen Sev içinde bir boşluk kalır.</a:t>
            </a:r>
          </a:p>
          <a:p>
            <a:pPr algn="just"/>
            <a:r>
              <a:rPr lang="tr-TR" sz="1200" dirty="0">
                <a:latin typeface="Times New Roman" panose="02020603050405020304" pitchFamily="18" charset="0"/>
                <a:cs typeface="Times New Roman" panose="02020603050405020304" pitchFamily="18" charset="0"/>
              </a:rPr>
              <a:t>Kalp fark eder ki hiçbir insan sonsuzluğu doldura-</a:t>
            </a:r>
            <a:r>
              <a:rPr lang="tr-TR" sz="1200" dirty="0" err="1">
                <a:latin typeface="Times New Roman" panose="02020603050405020304" pitchFamily="18" charset="0"/>
                <a:cs typeface="Times New Roman" panose="02020603050405020304" pitchFamily="18" charset="0"/>
              </a:rPr>
              <a:t>maz</a:t>
            </a:r>
            <a:r>
              <a:rPr lang="tr-TR" sz="1200" dirty="0">
                <a:latin typeface="Times New Roman" panose="02020603050405020304" pitchFamily="18" charset="0"/>
                <a:cs typeface="Times New Roman" panose="02020603050405020304" pitchFamily="18" charset="0"/>
              </a:rPr>
              <a:t>…</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Acı çekersin zannedersin ki sebep karşındakidir.</a:t>
            </a:r>
          </a:p>
          <a:p>
            <a:pPr algn="just"/>
            <a:r>
              <a:rPr lang="tr-TR" sz="1200" dirty="0">
                <a:latin typeface="Times New Roman" panose="02020603050405020304" pitchFamily="18" charset="0"/>
                <a:cs typeface="Times New Roman" panose="02020603050405020304" pitchFamily="18" charset="0"/>
              </a:rPr>
              <a:t>Tasavvuf ise farklı yerden bakar. Canın acır çünkü tutunduğun fanidir. Fani olan 7.evdir. Kalıcı olan 12. Evdeki </a:t>
            </a:r>
            <a:r>
              <a:rPr lang="tr-TR" sz="1200" dirty="0" err="1">
                <a:latin typeface="Times New Roman" panose="02020603050405020304" pitchFamily="18" charset="0"/>
                <a:cs typeface="Times New Roman" panose="02020603050405020304" pitchFamily="18" charset="0"/>
              </a:rPr>
              <a:t>sırdır.Bu</a:t>
            </a:r>
            <a:r>
              <a:rPr lang="tr-TR" sz="1200" dirty="0">
                <a:latin typeface="Times New Roman" panose="02020603050405020304" pitchFamily="18" charset="0"/>
                <a:cs typeface="Times New Roman" panose="02020603050405020304" pitchFamily="18" charset="0"/>
              </a:rPr>
              <a:t> fark ediş insanı yumuşatır. Kibir çözülür, kontrol arzusu dağılır. Plüton teslim eder. </a:t>
            </a:r>
          </a:p>
          <a:p>
            <a:pPr algn="just"/>
            <a:r>
              <a:rPr lang="tr-TR" sz="1200" dirty="0">
                <a:latin typeface="Times New Roman" panose="02020603050405020304" pitchFamily="18" charset="0"/>
                <a:cs typeface="Times New Roman" panose="02020603050405020304" pitchFamily="18" charset="0"/>
              </a:rPr>
              <a:t>Satürn olgunlaştırır. Ve insan teslimiyeti öğrenir.</a:t>
            </a:r>
          </a:p>
          <a:p>
            <a:pPr algn="just"/>
            <a:r>
              <a:rPr lang="tr-TR" sz="1200" dirty="0">
                <a:latin typeface="Times New Roman" panose="02020603050405020304" pitchFamily="18" charset="0"/>
                <a:cs typeface="Times New Roman" panose="02020603050405020304" pitchFamily="18" charset="0"/>
              </a:rPr>
              <a:t>Bazı Aşklar yalnız bırakır ama bu yalnızlık ceza değildir.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Bu bir inzivadır. Tasavvuf-ta çile, astrolojide Satürn’ dür. İşte orda insan dua e-der, susar, anlam arar.</a:t>
            </a:r>
          </a:p>
          <a:p>
            <a:pPr algn="just"/>
            <a:r>
              <a:rPr lang="tr-TR" sz="1200" dirty="0">
                <a:latin typeface="Times New Roman" panose="02020603050405020304" pitchFamily="18" charset="0"/>
                <a:cs typeface="Times New Roman" panose="02020603050405020304" pitchFamily="18" charset="0"/>
              </a:rPr>
              <a:t>Fark etmeden tasavvufun kapısına dayanır.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Pervane karanlıkta ışığı görür. Bu Neptün’dür. Soru sormaz, ışığa hesapsızca </a:t>
            </a:r>
            <a:r>
              <a:rPr lang="tr-TR" sz="1200" dirty="0" err="1">
                <a:latin typeface="Times New Roman" panose="02020603050405020304" pitchFamily="18" charset="0"/>
                <a:cs typeface="Times New Roman" panose="02020603050405020304" pitchFamily="18" charset="0"/>
              </a:rPr>
              <a:t>kapılır.Işığa</a:t>
            </a:r>
            <a:r>
              <a:rPr lang="tr-TR" sz="1200" dirty="0">
                <a:latin typeface="Times New Roman" panose="02020603050405020304" pitchFamily="18" charset="0"/>
                <a:cs typeface="Times New Roman" panose="02020603050405020304" pitchFamily="18" charset="0"/>
              </a:rPr>
              <a:t> yaklaştıkça </a:t>
            </a:r>
            <a:r>
              <a:rPr lang="tr-TR" sz="1200" dirty="0" err="1">
                <a:latin typeface="Times New Roman" panose="02020603050405020304" pitchFamily="18" charset="0"/>
                <a:cs typeface="Times New Roman" panose="02020603050405020304" pitchFamily="18" charset="0"/>
              </a:rPr>
              <a:t>ka-natları</a:t>
            </a:r>
            <a:r>
              <a:rPr lang="tr-TR" sz="1200" dirty="0">
                <a:latin typeface="Times New Roman" panose="02020603050405020304" pitchFamily="18" charset="0"/>
                <a:cs typeface="Times New Roman" panose="02020603050405020304" pitchFamily="18" charset="0"/>
              </a:rPr>
              <a:t> yanar. Bu </a:t>
            </a:r>
            <a:r>
              <a:rPr lang="tr-TR" sz="1200" dirty="0" err="1">
                <a:latin typeface="Times New Roman" panose="02020603050405020304" pitchFamily="18" charset="0"/>
                <a:cs typeface="Times New Roman" panose="02020603050405020304" pitchFamily="18" charset="0"/>
              </a:rPr>
              <a:t>Plü-ton’dur</a:t>
            </a:r>
            <a:r>
              <a:rPr lang="tr-TR" sz="1200" dirty="0">
                <a:latin typeface="Times New Roman" panose="02020603050405020304" pitchFamily="18" charset="0"/>
                <a:cs typeface="Times New Roman" panose="02020603050405020304" pitchFamily="18" charset="0"/>
              </a:rPr>
              <a:t>. Ama geri döne-</a:t>
            </a:r>
            <a:r>
              <a:rPr lang="tr-TR" sz="1200" dirty="0" err="1">
                <a:latin typeface="Times New Roman" panose="02020603050405020304" pitchFamily="18" charset="0"/>
                <a:cs typeface="Times New Roman" panose="02020603050405020304" pitchFamily="18" charset="0"/>
              </a:rPr>
              <a:t>mez</a:t>
            </a:r>
            <a:r>
              <a:rPr lang="tr-TR" sz="1200" dirty="0">
                <a:latin typeface="Times New Roman" panose="02020603050405020304" pitchFamily="18" charset="0"/>
                <a:cs typeface="Times New Roman" panose="02020603050405020304" pitchFamily="18" charset="0"/>
              </a:rPr>
              <a:t>. </a:t>
            </a:r>
          </a:p>
          <a:p>
            <a:pPr algn="just"/>
            <a:r>
              <a:rPr lang="tr-TR" sz="1200" dirty="0">
                <a:latin typeface="Times New Roman" panose="02020603050405020304" pitchFamily="18" charset="0"/>
                <a:cs typeface="Times New Roman" panose="02020603050405020304" pitchFamily="18" charset="0"/>
              </a:rPr>
              <a:t>Bu teslimiyettir.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Karanlıkta kalmaktansa yanmayı tercih etmiştir.</a:t>
            </a:r>
          </a:p>
          <a:p>
            <a:pPr algn="just"/>
            <a:r>
              <a:rPr lang="tr-TR" sz="1200" dirty="0">
                <a:latin typeface="Times New Roman" panose="02020603050405020304" pitchFamily="18" charset="0"/>
                <a:cs typeface="Times New Roman" panose="02020603050405020304" pitchFamily="18" charset="0"/>
              </a:rPr>
              <a:t>Tasavvufta Pervane yanacağını bile bile giden kuldur.</a:t>
            </a:r>
          </a:p>
          <a:p>
            <a:pPr algn="just"/>
            <a:r>
              <a:rPr lang="tr-TR" sz="1200" i="1" dirty="0">
                <a:latin typeface="Times New Roman" panose="02020603050405020304" pitchFamily="18" charset="0"/>
                <a:cs typeface="Times New Roman" panose="02020603050405020304" pitchFamily="18" charset="0"/>
              </a:rPr>
              <a:t>“</a:t>
            </a:r>
            <a:r>
              <a:rPr lang="tr-TR" sz="1200" b="1" i="1" dirty="0">
                <a:latin typeface="Times New Roman" panose="02020603050405020304" pitchFamily="18" charset="0"/>
                <a:cs typeface="Times New Roman" panose="02020603050405020304" pitchFamily="18" charset="0"/>
              </a:rPr>
              <a:t>Aşkta Mesele yanmamak değil, yanmayı göze alabilmektir.”</a:t>
            </a:r>
            <a:endParaRPr lang="tr-T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744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8000">
              <a:srgbClr val="665245"/>
            </a:gs>
            <a:gs pos="87000">
              <a:srgbClr val="6A4B36"/>
            </a:gs>
            <a:gs pos="13000">
              <a:srgbClr val="CCBEA3"/>
            </a:gs>
            <a:gs pos="62000">
              <a:srgbClr val="BAB09F"/>
            </a:gs>
          </a:gsLst>
          <a:lin ang="2700000" scaled="1"/>
        </a:gra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31DD843-4FC3-3135-E9F3-CE0ABBF596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7556499" cy="10693400"/>
          </a:xfrm>
          <a:prstGeom prst="rect">
            <a:avLst/>
          </a:prstGeom>
        </p:spPr>
      </p:pic>
      <p:pic>
        <p:nvPicPr>
          <p:cNvPr id="4" name="object 12">
            <a:extLst>
              <a:ext uri="{FF2B5EF4-FFF2-40B4-BE49-F238E27FC236}">
                <a16:creationId xmlns:a16="http://schemas.microsoft.com/office/drawing/2014/main" id="{BB08B67E-28BD-759B-9D16-96B234797270}"/>
              </a:ext>
            </a:extLst>
          </p:cNvPr>
          <p:cNvPicPr/>
          <p:nvPr/>
        </p:nvPicPr>
        <p:blipFill>
          <a:blip r:embed="rId3" cstate="print"/>
          <a:stretch>
            <a:fillRect/>
          </a:stretch>
        </p:blipFill>
        <p:spPr>
          <a:xfrm>
            <a:off x="120650" y="165100"/>
            <a:ext cx="540410" cy="543153"/>
          </a:xfrm>
          <a:prstGeom prst="rect">
            <a:avLst/>
          </a:prstGeom>
        </p:spPr>
      </p:pic>
      <p:sp>
        <p:nvSpPr>
          <p:cNvPr id="2" name="Metin kutusu 1">
            <a:extLst>
              <a:ext uri="{FF2B5EF4-FFF2-40B4-BE49-F238E27FC236}">
                <a16:creationId xmlns:a16="http://schemas.microsoft.com/office/drawing/2014/main" id="{89BB89D9-BEB7-BD78-A005-D5B7B277E260}"/>
              </a:ext>
            </a:extLst>
          </p:cNvPr>
          <p:cNvSpPr txBox="1"/>
          <p:nvPr/>
        </p:nvSpPr>
        <p:spPr>
          <a:xfrm>
            <a:off x="961549" y="335771"/>
            <a:ext cx="4343400" cy="261610"/>
          </a:xfrm>
          <a:prstGeom prst="rect">
            <a:avLst/>
          </a:prstGeom>
          <a:noFill/>
        </p:spPr>
        <p:txBody>
          <a:bodyPr wrap="square" rtlCol="0">
            <a:spAutoFit/>
          </a:bodyPr>
          <a:lstStyle/>
          <a:p>
            <a:r>
              <a:rPr lang="tr-TR" sz="1100" dirty="0">
                <a:solidFill>
                  <a:srgbClr val="F9D3A7"/>
                </a:solidFill>
                <a:latin typeface="Arial" panose="020B0604020202020204" pitchFamily="34" charset="0"/>
                <a:cs typeface="Arial" panose="020B0604020202020204" pitchFamily="34" charset="0"/>
              </a:rPr>
              <a:t>DENİZ SADİYE KONCELİ &amp; EZOTERİK VE KARMA ASTROLOG </a:t>
            </a:r>
          </a:p>
        </p:txBody>
      </p:sp>
      <p:sp>
        <p:nvSpPr>
          <p:cNvPr id="5" name="Dikdörtgen 4">
            <a:extLst>
              <a:ext uri="{FF2B5EF4-FFF2-40B4-BE49-F238E27FC236}">
                <a16:creationId xmlns:a16="http://schemas.microsoft.com/office/drawing/2014/main" id="{6C89713A-ED88-A33D-B92E-2756892B0BA8}"/>
              </a:ext>
            </a:extLst>
          </p:cNvPr>
          <p:cNvSpPr/>
          <p:nvPr/>
        </p:nvSpPr>
        <p:spPr>
          <a:xfrm>
            <a:off x="658247" y="3803624"/>
            <a:ext cx="3785805" cy="1952638"/>
          </a:xfrm>
          <a:prstGeom prst="rect">
            <a:avLst/>
          </a:prstGeom>
          <a:gradFill flip="none" rotWithShape="1">
            <a:gsLst>
              <a:gs pos="0">
                <a:srgbClr val="ECE4EB">
                  <a:lumMod val="0"/>
                  <a:alpha val="0"/>
                </a:srgbClr>
              </a:gs>
              <a:gs pos="0">
                <a:srgbClr val="6A4B36"/>
              </a:gs>
              <a:gs pos="5778">
                <a:srgbClr val="231306">
                  <a:alpha val="0"/>
                  <a:lumMod val="0"/>
                </a:srgbClr>
              </a:gs>
              <a:gs pos="13778">
                <a:srgbClr val="231306">
                  <a:alpha val="0"/>
                  <a:lumMod val="0"/>
                </a:srgbClr>
              </a:gs>
              <a:gs pos="87000">
                <a:srgbClr val="6A4B36"/>
              </a:gs>
              <a:gs pos="48000">
                <a:srgbClr val="CCBEA3"/>
              </a:gs>
              <a:gs pos="62000">
                <a:srgbClr val="BAB09F"/>
              </a:gs>
            </a:gsLst>
            <a:lin ang="2700000" scaled="1"/>
            <a:tileRect/>
          </a:gradFill>
          <a:effectLst>
            <a:glow>
              <a:srgbClr val="FEFBE9"/>
            </a:glow>
            <a:outerShdw blurRad="1193800" dir="21540000" algn="ctr" rotWithShape="0">
              <a:srgbClr val="000000"/>
            </a:outerShdw>
            <a:reflection endPos="0" dist="50800" dir="5400000" sy="-100000" algn="bl" rotWithShape="0"/>
            <a:softEdge rad="596900"/>
          </a:effectLst>
          <a:scene3d>
            <a:camera prst="orthographicFront"/>
            <a:lightRig rig="threePt" dir="t"/>
          </a:scene3d>
          <a:sp3d>
            <a:bevelT w="381000" h="381000"/>
          </a:sp3d>
        </p:spPr>
        <p:txBody>
          <a:bodyPr vert="horz" wrap="square" lIns="91440" tIns="45720" rIns="91440" bIns="45720" anchor="t" anchorCtr="0">
            <a:noAutofit/>
          </a:bodyPr>
          <a:lstStyle/>
          <a:p>
            <a:pPr algn="ctr"/>
            <a:endParaRPr lang="tr-TR" sz="4000" dirty="0">
              <a:ln w="0">
                <a:solidFill>
                  <a:srgbClr val="E2D2B0">
                    <a:alpha val="52000"/>
                  </a:srgbClr>
                </a:solidFill>
              </a:ln>
              <a:solidFill>
                <a:srgbClr val="616658"/>
              </a:solidFill>
              <a:effectLst>
                <a:glow rad="139700">
                  <a:srgbClr val="C7A982"/>
                </a:glow>
                <a:outerShdw blurRad="622300" dist="25400" dir="5400000" algn="ctr" rotWithShape="0">
                  <a:schemeClr val="bg2">
                    <a:alpha val="43000"/>
                  </a:schemeClr>
                </a:outerShdw>
                <a:reflection endPos="0" dir="5400000" sy="-100000" algn="bl" rotWithShape="0"/>
              </a:effectLst>
              <a:latin typeface="Times New Roman" panose="02020603050405020304" pitchFamily="18" charset="0"/>
              <a:cs typeface="Times New Roman" panose="02020603050405020304" pitchFamily="18" charset="0"/>
            </a:endParaRPr>
          </a:p>
          <a:p>
            <a:pPr algn="ctr"/>
            <a:r>
              <a:rPr lang="tr-TR" sz="5400" dirty="0">
                <a:ln w="0">
                  <a:solidFill>
                    <a:srgbClr val="231306">
                      <a:alpha val="52000"/>
                    </a:srgbClr>
                  </a:solidFill>
                </a:ln>
                <a:solidFill>
                  <a:srgbClr val="F4BD58"/>
                </a:solidFill>
                <a:effectLst>
                  <a:glow rad="139700">
                    <a:srgbClr val="C7A982"/>
                  </a:glow>
                  <a:outerShdw dist="25400" sx="1000" sy="1000" algn="ctr" rotWithShape="0">
                    <a:schemeClr val="bg2"/>
                  </a:outerShdw>
                  <a:reflection endPos="0" dir="5400000" sy="-100000" algn="bl" rotWithShape="0"/>
                </a:effectLst>
                <a:latin typeface="Times New Roman" panose="02020603050405020304" pitchFamily="18" charset="0"/>
                <a:cs typeface="Times New Roman" panose="02020603050405020304" pitchFamily="18" charset="0"/>
              </a:rPr>
              <a:t>VESTA</a:t>
            </a:r>
          </a:p>
          <a:p>
            <a:pPr algn="ctr"/>
            <a:endParaRPr lang="tr-TR" sz="5400" dirty="0">
              <a:ln w="0">
                <a:solidFill>
                  <a:srgbClr val="231306">
                    <a:alpha val="52000"/>
                  </a:srgbClr>
                </a:solidFill>
              </a:ln>
              <a:solidFill>
                <a:srgbClr val="F4BD58"/>
              </a:solidFill>
              <a:effectLst>
                <a:glow rad="139700">
                  <a:srgbClr val="C7A982"/>
                </a:glow>
                <a:outerShdw blurRad="622300" dist="25400" dir="5400000" algn="ctr" rotWithShape="0">
                  <a:schemeClr val="bg2">
                    <a:alpha val="43000"/>
                  </a:schemeClr>
                </a:outerShdw>
                <a:reflection endPos="0" dir="5400000" sy="-100000" algn="bl" rotWithShape="0"/>
              </a:effectLst>
              <a:latin typeface="Times New Roman" panose="02020603050405020304" pitchFamily="18" charset="0"/>
              <a:cs typeface="Times New Roman" panose="02020603050405020304" pitchFamily="18" charset="0"/>
            </a:endParaRPr>
          </a:p>
          <a:p>
            <a:pPr algn="ctr"/>
            <a:r>
              <a:rPr lang="tr-TR" sz="4000" dirty="0">
                <a:ln w="0">
                  <a:solidFill>
                    <a:srgbClr val="231306">
                      <a:alpha val="52000"/>
                    </a:srgbClr>
                  </a:solidFill>
                </a:ln>
                <a:solidFill>
                  <a:srgbClr val="F4BD58"/>
                </a:solidFill>
                <a:effectLst>
                  <a:glow rad="139700">
                    <a:srgbClr val="C7A982"/>
                  </a:glow>
                  <a:outerShdw blurRad="622300" dist="25400" dir="5400000" algn="ctr" rotWithShape="0">
                    <a:schemeClr val="bg2">
                      <a:alpha val="43000"/>
                    </a:schemeClr>
                  </a:outerShdw>
                  <a:reflection endPos="0" dir="5400000" sy="-100000" algn="bl" rotWithShape="0"/>
                </a:effectLst>
                <a:latin typeface="Times New Roman" panose="02020603050405020304" pitchFamily="18" charset="0"/>
                <a:cs typeface="Times New Roman" panose="02020603050405020304" pitchFamily="18" charset="0"/>
              </a:rPr>
              <a:t>  </a:t>
            </a:r>
          </a:p>
        </p:txBody>
      </p:sp>
      <p:pic>
        <p:nvPicPr>
          <p:cNvPr id="7" name="Resim 6">
            <a:extLst>
              <a:ext uri="{FF2B5EF4-FFF2-40B4-BE49-F238E27FC236}">
                <a16:creationId xmlns:a16="http://schemas.microsoft.com/office/drawing/2014/main" id="{B0251187-1C64-368A-725B-B5BA19B1B93E}"/>
              </a:ext>
            </a:extLst>
          </p:cNvPr>
          <p:cNvPicPr>
            <a:picLocks noChangeAspect="1"/>
          </p:cNvPicPr>
          <p:nvPr/>
        </p:nvPicPr>
        <p:blipFill>
          <a:blip r:embed="rId4"/>
          <a:stretch>
            <a:fillRect/>
          </a:stretch>
        </p:blipFill>
        <p:spPr>
          <a:xfrm>
            <a:off x="763160" y="378177"/>
            <a:ext cx="176799" cy="176799"/>
          </a:xfrm>
          <a:prstGeom prst="rect">
            <a:avLst/>
          </a:prstGeom>
        </p:spPr>
      </p:pic>
      <p:sp>
        <p:nvSpPr>
          <p:cNvPr id="8" name="Metin kutusu 7">
            <a:extLst>
              <a:ext uri="{FF2B5EF4-FFF2-40B4-BE49-F238E27FC236}">
                <a16:creationId xmlns:a16="http://schemas.microsoft.com/office/drawing/2014/main" id="{120BFFD7-FFEE-0EED-E417-A15D2AA6125D}"/>
              </a:ext>
            </a:extLst>
          </p:cNvPr>
          <p:cNvSpPr txBox="1"/>
          <p:nvPr/>
        </p:nvSpPr>
        <p:spPr>
          <a:xfrm>
            <a:off x="349250" y="10265886"/>
            <a:ext cx="1600200" cy="261610"/>
          </a:xfrm>
          <a:prstGeom prst="rect">
            <a:avLst/>
          </a:prstGeom>
          <a:noFill/>
        </p:spPr>
        <p:txBody>
          <a:bodyPr wrap="square">
            <a:spAutoFit/>
          </a:bodyPr>
          <a:lstStyle/>
          <a:p>
            <a:pPr marL="12700">
              <a:lnSpc>
                <a:spcPct val="100000"/>
              </a:lnSpc>
              <a:spcBef>
                <a:spcPts val="100"/>
              </a:spcBef>
            </a:pPr>
            <a:r>
              <a:rPr lang="tr-TR" sz="1100" spc="-10" dirty="0">
                <a:solidFill>
                  <a:schemeClr val="bg1"/>
                </a:solidFill>
                <a:latin typeface="Arial"/>
                <a:cs typeface="Arial"/>
                <a:hlinkClick r:id="rId5">
                  <a:extLst>
                    <a:ext uri="{A12FA001-AC4F-418D-AE19-62706E023703}">
                      <ahyp:hlinkClr xmlns:ahyp="http://schemas.microsoft.com/office/drawing/2018/hyperlinkcolor" val="tx"/>
                    </a:ext>
                  </a:extLst>
                </a:hlinkClick>
              </a:rPr>
              <a:t>www.newspirit.com.tr</a:t>
            </a:r>
            <a:endParaRPr lang="tr-TR" sz="1100" dirty="0">
              <a:solidFill>
                <a:schemeClr val="bg1"/>
              </a:solidFill>
              <a:latin typeface="Arial"/>
              <a:cs typeface="Arial"/>
            </a:endParaRPr>
          </a:p>
        </p:txBody>
      </p:sp>
    </p:spTree>
    <p:extLst>
      <p:ext uri="{BB962C8B-B14F-4D97-AF65-F5344CB8AC3E}">
        <p14:creationId xmlns:p14="http://schemas.microsoft.com/office/powerpoint/2010/main" val="724932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2A22EA-443E-361B-0BAF-97F8B6BBC7E0}"/>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D1DD4C3D-2272-9D53-709E-D33BAE384BD7}"/>
              </a:ext>
            </a:extLst>
          </p:cNvPr>
          <p:cNvPicPr/>
          <p:nvPr/>
        </p:nvPicPr>
        <p:blipFill>
          <a:blip r:embed="rId2">
            <a:alphaModFix amt="41000"/>
            <a:extLst>
              <a:ext uri="{28A0092B-C50C-407E-A947-70E740481C1C}">
                <a14:useLocalDpi xmlns:a14="http://schemas.microsoft.com/office/drawing/2010/main" val="0"/>
              </a:ext>
            </a:extLst>
          </a:blip>
          <a:srcRect/>
          <a:stretch/>
        </p:blipFill>
        <p:spPr>
          <a:xfrm>
            <a:off x="0" y="12700"/>
            <a:ext cx="7556500" cy="10692003"/>
          </a:xfrm>
          <a:prstGeom prst="rect">
            <a:avLst/>
          </a:prstGeom>
        </p:spPr>
      </p:pic>
      <p:sp>
        <p:nvSpPr>
          <p:cNvPr id="3" name="object 3">
            <a:extLst>
              <a:ext uri="{FF2B5EF4-FFF2-40B4-BE49-F238E27FC236}">
                <a16:creationId xmlns:a16="http://schemas.microsoft.com/office/drawing/2014/main" id="{9B0E871C-B6D2-4D2B-E868-E82F14034AB0}"/>
              </a:ext>
            </a:extLst>
          </p:cNvPr>
          <p:cNvSpPr txBox="1"/>
          <p:nvPr/>
        </p:nvSpPr>
        <p:spPr>
          <a:xfrm>
            <a:off x="577850" y="828988"/>
            <a:ext cx="1904999" cy="8861400"/>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MERKÜR YAYDA ZAMANIN KALİTESİNDENVESTA’YA BAKMAK…Hayatımızda bazı cümleler vardır ki, ilk duyduğumuz anda zihnimizde bir kapı aralanır, sonra bu cümle ruhumuzda derin bir kavşağa dönüşür. Geçen yıl, uzun bir sohbetin gölgesinde böyle bir cümleye denk </a:t>
            </a:r>
            <a:r>
              <a:rPr lang="tr-TR" sz="1150" dirty="0" err="1">
                <a:latin typeface="Times New Roman" panose="02020603050405020304" pitchFamily="18" charset="0"/>
                <a:cs typeface="Times New Roman" panose="02020603050405020304" pitchFamily="18" charset="0"/>
              </a:rPr>
              <a:t>gelmiştim:“Her</a:t>
            </a:r>
            <a:r>
              <a:rPr lang="tr-TR" sz="1150" dirty="0">
                <a:latin typeface="Times New Roman" panose="02020603050405020304" pitchFamily="18" charset="0"/>
                <a:cs typeface="Times New Roman" panose="02020603050405020304" pitchFamily="18" charset="0"/>
              </a:rPr>
              <a:t> şey yolun-</a:t>
            </a:r>
            <a:r>
              <a:rPr lang="tr-TR" sz="1150" dirty="0" err="1">
                <a:latin typeface="Times New Roman" panose="02020603050405020304" pitchFamily="18" charset="0"/>
                <a:cs typeface="Times New Roman" panose="02020603050405020304" pitchFamily="18" charset="0"/>
              </a:rPr>
              <a:t>da.”Ben</a:t>
            </a:r>
            <a:r>
              <a:rPr lang="tr-TR" sz="1150" dirty="0">
                <a:latin typeface="Times New Roman" panose="02020603050405020304" pitchFamily="18" charset="0"/>
                <a:cs typeface="Times New Roman" panose="02020603050405020304" pitchFamily="18" charset="0"/>
              </a:rPr>
              <a:t> bu cümleyi duyduğum vakit, ironi bu ya, o an hiçbir şey gerçekten yolunda da gitmiyordu; lakin bu söz bana bir iyimserlik gibi gözük-</a:t>
            </a:r>
            <a:r>
              <a:rPr lang="tr-TR" sz="1150" dirty="0" err="1">
                <a:latin typeface="Times New Roman" panose="02020603050405020304" pitchFamily="18" charset="0"/>
                <a:cs typeface="Times New Roman" panose="02020603050405020304" pitchFamily="18" charset="0"/>
              </a:rPr>
              <a:t>müyordu</a:t>
            </a:r>
            <a:r>
              <a:rPr lang="tr-TR" sz="1150" dirty="0">
                <a:latin typeface="Times New Roman" panose="02020603050405020304" pitchFamily="18" charset="0"/>
                <a:cs typeface="Times New Roman" panose="02020603050405020304" pitchFamily="18" charset="0"/>
              </a:rPr>
              <a:t>. İnsan genelde böyle zamanlarda karşı tarafı hep </a:t>
            </a:r>
            <a:r>
              <a:rPr lang="tr-TR" sz="1150" dirty="0" err="1">
                <a:latin typeface="Times New Roman" panose="02020603050405020304" pitchFamily="18" charset="0"/>
                <a:cs typeface="Times New Roman" panose="02020603050405020304" pitchFamily="18" charset="0"/>
              </a:rPr>
              <a:t>Polyanna</a:t>
            </a:r>
            <a:r>
              <a:rPr lang="tr-TR" sz="1150" dirty="0">
                <a:latin typeface="Times New Roman" panose="02020603050405020304" pitchFamily="18" charset="0"/>
                <a:cs typeface="Times New Roman" panose="02020603050405020304" pitchFamily="18" charset="0"/>
              </a:rPr>
              <a:t> olarak algılasa da ben ilk defa tebessüm etmekle yetindim. Çünkü cümle tüm inançsızlığıma rağmen kale duvarı gibi duruyordu karşımda.</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Uzaklığın çok olduğu, </a:t>
            </a:r>
            <a:r>
              <a:rPr lang="tr-TR" sz="1150" dirty="0" err="1">
                <a:latin typeface="Times New Roman" panose="02020603050405020304" pitchFamily="18" charset="0"/>
                <a:cs typeface="Times New Roman" panose="02020603050405020304" pitchFamily="18" charset="0"/>
              </a:rPr>
              <a:t>kilomet-relerin</a:t>
            </a:r>
            <a:r>
              <a:rPr lang="tr-TR" sz="1150" dirty="0">
                <a:latin typeface="Times New Roman" panose="02020603050405020304" pitchFamily="18" charset="0"/>
                <a:cs typeface="Times New Roman" panose="02020603050405020304" pitchFamily="18" charset="0"/>
              </a:rPr>
              <a:t> araya saat farkıyla mıh gibi çivilendiği bu sohbet esnasında, inancımı yitirdiğim konularla ilgili bir kendine gel cümlesinin girişi gibiydi ,</a:t>
            </a:r>
          </a:p>
          <a:p>
            <a:pPr algn="just"/>
            <a:r>
              <a:rPr lang="tr-TR" sz="1150" dirty="0">
                <a:latin typeface="Times New Roman" panose="02020603050405020304" pitchFamily="18" charset="0"/>
                <a:cs typeface="Times New Roman" panose="02020603050405020304" pitchFamily="18" charset="0"/>
              </a:rPr>
              <a:t>“Her şey yolunda” </a:t>
            </a:r>
          </a:p>
          <a:p>
            <a:pPr algn="just"/>
            <a:r>
              <a:rPr lang="tr-TR" sz="1150" dirty="0">
                <a:latin typeface="Times New Roman" panose="02020603050405020304" pitchFamily="18" charset="0"/>
                <a:cs typeface="Times New Roman" panose="02020603050405020304" pitchFamily="18" charset="0"/>
              </a:rPr>
              <a:t>ve içimdeki dağınıklığın orta-sına bırakılmış bir çapa gibi duruyordu karşımda. Telefonu kapandıktan sonra o cümlenin yankısı zihnimin duvarlarında dolanmış, dilime tekrar tekrar düşmüştü: Her şey yolunda… </a:t>
            </a:r>
          </a:p>
          <a:p>
            <a:pPr algn="just"/>
            <a:r>
              <a:rPr lang="tr-TR" sz="1150" dirty="0">
                <a:latin typeface="Times New Roman" panose="02020603050405020304" pitchFamily="18" charset="0"/>
                <a:cs typeface="Times New Roman" panose="02020603050405020304" pitchFamily="18" charset="0"/>
              </a:rPr>
              <a:t>Belki de o cümle, içimde sessiz-ce yanmakta olan bir ateşin farkına varmamın ilk işaretiydi. Peki neydi bu ateş ve neyi göstermekteydi bana? Eski </a:t>
            </a:r>
            <a:r>
              <a:rPr lang="tr-TR" sz="1150" dirty="0" err="1">
                <a:latin typeface="Times New Roman" panose="02020603050405020304" pitchFamily="18" charset="0"/>
                <a:cs typeface="Times New Roman" panose="02020603050405020304" pitchFamily="18" charset="0"/>
              </a:rPr>
              <a:t>za-manlarda</a:t>
            </a:r>
            <a:r>
              <a:rPr lang="tr-TR" sz="1150" dirty="0">
                <a:latin typeface="Times New Roman" panose="02020603050405020304" pitchFamily="18" charset="0"/>
                <a:cs typeface="Times New Roman" panose="02020603050405020304" pitchFamily="18" charset="0"/>
              </a:rPr>
              <a:t>, dünyanın gürültüsü henüz bu kadar ağır değilken, insanların kalpleri gökyüzünün ritmine daha yakındı. O çağda ateşi koruyanlar vardı; sadece evlerinin ateşini değil, dünyanın</a:t>
            </a:r>
          </a:p>
        </p:txBody>
      </p:sp>
      <p:sp>
        <p:nvSpPr>
          <p:cNvPr id="10" name="object 10">
            <a:extLst>
              <a:ext uri="{FF2B5EF4-FFF2-40B4-BE49-F238E27FC236}">
                <a16:creationId xmlns:a16="http://schemas.microsoft.com/office/drawing/2014/main" id="{070BF609-0AD8-FB3D-6C66-CC6882D844FA}"/>
              </a:ext>
            </a:extLst>
          </p:cNvPr>
          <p:cNvSpPr txBox="1"/>
          <p:nvPr/>
        </p:nvSpPr>
        <p:spPr>
          <a:xfrm>
            <a:off x="6480655" y="10188092"/>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45</a:t>
            </a:r>
            <a:endParaRPr sz="1100" dirty="0">
              <a:latin typeface="Arial"/>
              <a:cs typeface="Arial"/>
            </a:endParaRPr>
          </a:p>
        </p:txBody>
      </p:sp>
      <p:sp>
        <p:nvSpPr>
          <p:cNvPr id="11" name="object 11">
            <a:extLst>
              <a:ext uri="{FF2B5EF4-FFF2-40B4-BE49-F238E27FC236}">
                <a16:creationId xmlns:a16="http://schemas.microsoft.com/office/drawing/2014/main" id="{7FA897F0-C825-5A8D-65E9-664B1FD82010}"/>
              </a:ext>
            </a:extLst>
          </p:cNvPr>
          <p:cNvSpPr txBox="1"/>
          <p:nvPr/>
        </p:nvSpPr>
        <p:spPr>
          <a:xfrm>
            <a:off x="4937132" y="10190462"/>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507E9CF4-0A13-873E-DD46-8847E72855C2}"/>
              </a:ext>
            </a:extLst>
          </p:cNvPr>
          <p:cNvPicPr/>
          <p:nvPr/>
        </p:nvPicPr>
        <p:blipFill>
          <a:blip r:embed="rId3" cstate="print"/>
          <a:stretch>
            <a:fillRect/>
          </a:stretch>
        </p:blipFill>
        <p:spPr>
          <a:xfrm>
            <a:off x="6911999" y="144003"/>
            <a:ext cx="540410" cy="543153"/>
          </a:xfrm>
          <a:prstGeom prst="rect">
            <a:avLst/>
          </a:prstGeom>
        </p:spPr>
      </p:pic>
      <p:sp>
        <p:nvSpPr>
          <p:cNvPr id="15" name="object 3">
            <a:extLst>
              <a:ext uri="{FF2B5EF4-FFF2-40B4-BE49-F238E27FC236}">
                <a16:creationId xmlns:a16="http://schemas.microsoft.com/office/drawing/2014/main" id="{9C0C9B60-3D32-9834-4B1F-5D7BE86CB292}"/>
              </a:ext>
            </a:extLst>
          </p:cNvPr>
          <p:cNvSpPr txBox="1"/>
          <p:nvPr/>
        </p:nvSpPr>
        <p:spPr>
          <a:xfrm>
            <a:off x="2640840" y="828988"/>
            <a:ext cx="2051810" cy="8861400"/>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öz </a:t>
            </a:r>
            <a:r>
              <a:rPr lang="tr-TR" sz="1150" dirty="0" err="1">
                <a:latin typeface="Times New Roman" panose="02020603050405020304" pitchFamily="18" charset="0"/>
                <a:cs typeface="Times New Roman" panose="02020603050405020304" pitchFamily="18" charset="0"/>
              </a:rPr>
              <a:t>ateşini.Onlara</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Vesta’nın</a:t>
            </a:r>
            <a:r>
              <a:rPr lang="tr-TR" sz="1150" dirty="0">
                <a:latin typeface="Times New Roman" panose="02020603050405020304" pitchFamily="18" charset="0"/>
                <a:cs typeface="Times New Roman" panose="02020603050405020304" pitchFamily="18" charset="0"/>
              </a:rPr>
              <a:t> kızları denirdi. Sessiz yürür, az konuşur, çok bilirlerdi; çünkü onların en büyük öğretmeni söz değil, zamandı. Tapınağın en iç odasında hiç sönmeyen bir ateş yanardı. Ne rüzgâr onu üfleyebilir, ne gece onu söndürebilirdi. Alevin üzerinde gölge olmazdı; çünkü orası hakikatin kapısıydı. Rahibeler bilirdi ki ateşe yaklaşmak, bir kalbin kapısına dokunmak gibidir; herkes ısınmak ister ama herkes ateşe </a:t>
            </a:r>
            <a:r>
              <a:rPr lang="tr-TR" sz="1150" dirty="0" err="1">
                <a:latin typeface="Times New Roman" panose="02020603050405020304" pitchFamily="18" charset="0"/>
                <a:cs typeface="Times New Roman" panose="02020603050405020304" pitchFamily="18" charset="0"/>
              </a:rPr>
              <a:t>yaraşmaz.Rivayete</a:t>
            </a:r>
            <a:r>
              <a:rPr lang="tr-TR" sz="1150" dirty="0">
                <a:latin typeface="Times New Roman" panose="02020603050405020304" pitchFamily="18" charset="0"/>
                <a:cs typeface="Times New Roman" panose="02020603050405020304" pitchFamily="18" charset="0"/>
              </a:rPr>
              <a:t> göre, tapınağa yeni katılan genç </a:t>
            </a:r>
            <a:r>
              <a:rPr lang="tr-TR" sz="1150" dirty="0" err="1">
                <a:latin typeface="Times New Roman" panose="02020603050405020304" pitchFamily="18" charset="0"/>
                <a:cs typeface="Times New Roman" panose="02020603050405020304" pitchFamily="18" charset="0"/>
              </a:rPr>
              <a:t>rahi</a:t>
            </a:r>
            <a:r>
              <a:rPr lang="tr-TR" sz="1150" dirty="0">
                <a:latin typeface="Times New Roman" panose="02020603050405020304" pitchFamily="18" charset="0"/>
                <a:cs typeface="Times New Roman" panose="02020603050405020304" pitchFamily="18" charset="0"/>
              </a:rPr>
              <a:t>-beye en eski rahibe şöyle söyler: “Ateşi korumak kolaydır; asıl zorluk ateşe yaklaşanın neyi beraberinde getirdiğini bilmek-</a:t>
            </a:r>
            <a:r>
              <a:rPr lang="tr-TR" sz="1150" dirty="0" err="1">
                <a:latin typeface="Times New Roman" panose="02020603050405020304" pitchFamily="18" charset="0"/>
                <a:cs typeface="Times New Roman" panose="02020603050405020304" pitchFamily="18" charset="0"/>
              </a:rPr>
              <a:t>tedir</a:t>
            </a:r>
            <a:r>
              <a:rPr lang="tr-TR" sz="1150" dirty="0">
                <a:latin typeface="Times New Roman" panose="02020603050405020304" pitchFamily="18" charset="0"/>
                <a:cs typeface="Times New Roman" panose="02020603050405020304" pitchFamily="18" charset="0"/>
              </a:rPr>
              <a:t>. Çünkü herkes ışığı ister ama herkes ışığın yükünü taşıyamaz.” </a:t>
            </a:r>
          </a:p>
          <a:p>
            <a:pPr algn="just"/>
            <a:r>
              <a:rPr lang="tr-TR" sz="1150" dirty="0">
                <a:latin typeface="Times New Roman" panose="02020603050405020304" pitchFamily="18" charset="0"/>
                <a:cs typeface="Times New Roman" panose="02020603050405020304" pitchFamily="18" charset="0"/>
              </a:rPr>
              <a:t>Genç rahibe yıllar içinde bu sözün derinliğini anlamaya başlamıştı. Zaman geçtikçe sınavın dışarıdan gelenle değil, ateşin çevresinde duranla ilgili olduğunu fark etmişti. Çünkü kutsal olanı korumak yalnızca alevi değil, o ateşin etrafındaki kalbi bağı ve sorumluluğu da gözetmeyi gerek-</a:t>
            </a:r>
            <a:r>
              <a:rPr lang="tr-TR" sz="1150" dirty="0" err="1">
                <a:latin typeface="Times New Roman" panose="02020603050405020304" pitchFamily="18" charset="0"/>
                <a:cs typeface="Times New Roman" panose="02020603050405020304" pitchFamily="18" charset="0"/>
              </a:rPr>
              <a:t>tiriyordu.Ve</a:t>
            </a:r>
            <a:r>
              <a:rPr lang="tr-TR" sz="1150" dirty="0">
                <a:latin typeface="Times New Roman" panose="02020603050405020304" pitchFamily="18" charset="0"/>
                <a:cs typeface="Times New Roman" panose="02020603050405020304" pitchFamily="18" charset="0"/>
              </a:rPr>
              <a:t> gerçek koruyuculuk, ateşi diri tutmak kadar, onu söndürecek davranışlardan ve </a:t>
            </a:r>
            <a:r>
              <a:rPr lang="tr-TR" sz="1150" dirty="0" err="1">
                <a:latin typeface="Times New Roman" panose="02020603050405020304" pitchFamily="18" charset="0"/>
                <a:cs typeface="Times New Roman" panose="02020603050405020304" pitchFamily="18" charset="0"/>
              </a:rPr>
              <a:t>ni-yetten</a:t>
            </a:r>
            <a:r>
              <a:rPr lang="tr-TR" sz="1150" dirty="0">
                <a:latin typeface="Times New Roman" panose="02020603050405020304" pitchFamily="18" charset="0"/>
                <a:cs typeface="Times New Roman" panose="02020603050405020304" pitchFamily="18" charset="0"/>
              </a:rPr>
              <a:t> kendini sakınmayı da içeriyordu. Bir ateşe yaklaşan her dokunuş masum değildir; kimi yakar, kimi </a:t>
            </a:r>
            <a:r>
              <a:rPr lang="tr-TR" sz="1150" dirty="0" err="1">
                <a:latin typeface="Times New Roman" panose="02020603050405020304" pitchFamily="18" charset="0"/>
                <a:cs typeface="Times New Roman" panose="02020603050405020304" pitchFamily="18" charset="0"/>
              </a:rPr>
              <a:t>besler.Bu</a:t>
            </a:r>
            <a:r>
              <a:rPr lang="tr-TR" sz="1150" dirty="0">
                <a:latin typeface="Times New Roman" panose="02020603050405020304" pitchFamily="18" charset="0"/>
                <a:cs typeface="Times New Roman" panose="02020603050405020304" pitchFamily="18" charset="0"/>
              </a:rPr>
              <a:t> yüzden ateşi korumak, aslında o ateşi çaldırmamak; emeğini, zamanını ve öz ışığını sahipsiz bırakmamak-tır. Bu iki rahibe aslında iki ayrı insan değil, ruhun iki ayrı yüzüdür: biri bugün öğrenen tarafımız, diğeri geçmiş deneyim-</a:t>
            </a:r>
            <a:r>
              <a:rPr lang="tr-TR" sz="1150" dirty="0" err="1">
                <a:latin typeface="Times New Roman" panose="02020603050405020304" pitchFamily="18" charset="0"/>
                <a:cs typeface="Times New Roman" panose="02020603050405020304" pitchFamily="18" charset="0"/>
              </a:rPr>
              <a:t>lerin</a:t>
            </a:r>
            <a:r>
              <a:rPr lang="tr-TR" sz="1150" dirty="0">
                <a:latin typeface="Times New Roman" panose="02020603050405020304" pitchFamily="18" charset="0"/>
                <a:cs typeface="Times New Roman" panose="02020603050405020304" pitchFamily="18" charset="0"/>
              </a:rPr>
              <a:t> içimizde bıraktığı sessiz bilgeliktir.</a:t>
            </a:r>
          </a:p>
          <a:p>
            <a:pPr algn="just"/>
            <a:r>
              <a:rPr lang="tr-TR" sz="1150" dirty="0">
                <a:latin typeface="Times New Roman" panose="02020603050405020304" pitchFamily="18" charset="0"/>
                <a:cs typeface="Times New Roman" panose="02020603050405020304" pitchFamily="18" charset="0"/>
              </a:rPr>
              <a:t>Ben bugün bu yazıyı yazarken gökyüzü de aynı eski öğretinin yankısını taşıyordu. Merkür Yay burcunda ilerlerken evren yüksek</a:t>
            </a:r>
          </a:p>
        </p:txBody>
      </p:sp>
      <p:sp>
        <p:nvSpPr>
          <p:cNvPr id="16" name="object 3">
            <a:extLst>
              <a:ext uri="{FF2B5EF4-FFF2-40B4-BE49-F238E27FC236}">
                <a16:creationId xmlns:a16="http://schemas.microsoft.com/office/drawing/2014/main" id="{473CC167-4744-CC63-87C0-AD5C3B94FC44}"/>
              </a:ext>
            </a:extLst>
          </p:cNvPr>
          <p:cNvSpPr txBox="1"/>
          <p:nvPr/>
        </p:nvSpPr>
        <p:spPr>
          <a:xfrm>
            <a:off x="4848770" y="828988"/>
            <a:ext cx="2051809" cy="8861400"/>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bir ihtarla sesleniyor: Hakikat sözle değil, duruşla sınanır. Modern çağın haksızlığı artık yalnızca bir eşyanın çalınması değildir. Birinin beklentisini sahiplenip karşılığını vermemek, dikkatini talep edip sonra yokluğa düşmek, bir kalbi geçici bir durak gibi kullanmak da bir hırsızlıktır. Çünkü evrenin terazisinde en büyük değer insanın ömrüdür. Birinin zihnini, güvenini, vaktini boşa harcatmak da onun ömründen </a:t>
            </a:r>
            <a:r>
              <a:rPr lang="tr-TR" sz="1150" dirty="0" err="1">
                <a:latin typeface="Times New Roman" panose="02020603050405020304" pitchFamily="18" charset="0"/>
                <a:cs typeface="Times New Roman" panose="02020603050405020304" pitchFamily="18" charset="0"/>
              </a:rPr>
              <a:t>çalmaktır.Böyle</a:t>
            </a:r>
            <a:r>
              <a:rPr lang="tr-TR" sz="1150" dirty="0">
                <a:latin typeface="Times New Roman" panose="02020603050405020304" pitchFamily="18" charset="0"/>
                <a:cs typeface="Times New Roman" panose="02020603050405020304" pitchFamily="18" charset="0"/>
              </a:rPr>
              <a:t> zamanlarda </a:t>
            </a:r>
            <a:r>
              <a:rPr lang="tr-TR" sz="1150" dirty="0" err="1">
                <a:latin typeface="Times New Roman" panose="02020603050405020304" pitchFamily="18" charset="0"/>
                <a:cs typeface="Times New Roman" panose="02020603050405020304" pitchFamily="18" charset="0"/>
              </a:rPr>
              <a:t>Vesta’nın</a:t>
            </a:r>
            <a:r>
              <a:rPr lang="tr-TR" sz="1150" dirty="0">
                <a:latin typeface="Times New Roman" panose="02020603050405020304" pitchFamily="18" charset="0"/>
                <a:cs typeface="Times New Roman" panose="02020603050405020304" pitchFamily="18" charset="0"/>
              </a:rPr>
              <a:t> sesi daha berrak duyu-</a:t>
            </a:r>
            <a:r>
              <a:rPr lang="tr-TR" sz="1150" dirty="0" err="1">
                <a:latin typeface="Times New Roman" panose="02020603050405020304" pitchFamily="18" charset="0"/>
                <a:cs typeface="Times New Roman" panose="02020603050405020304" pitchFamily="18" charset="0"/>
              </a:rPr>
              <a:t>lur</a:t>
            </a:r>
            <a:r>
              <a:rPr lang="tr-TR" sz="1150" dirty="0">
                <a:latin typeface="Times New Roman" panose="02020603050405020304" pitchFamily="18" charset="0"/>
                <a:cs typeface="Times New Roman" panose="02020603050405020304" pitchFamily="18" charset="0"/>
              </a:rPr>
              <a:t>. Onu mitlerin gürültüsünde değil, sessizliğin en derin yerinde duyarsın. Onu ihtişamıyla değil, sadakatiyle tanırsın. Ateşi koruyan rahibeler yalnızlıklarından değil, arınmışlıklarından güç alır; onla-</a:t>
            </a:r>
            <a:r>
              <a:rPr lang="tr-TR" sz="1150" dirty="0" err="1">
                <a:latin typeface="Times New Roman" panose="02020603050405020304" pitchFamily="18" charset="0"/>
                <a:cs typeface="Times New Roman" panose="02020603050405020304" pitchFamily="18" charset="0"/>
              </a:rPr>
              <a:t>rın</a:t>
            </a:r>
            <a:r>
              <a:rPr lang="tr-TR" sz="1150" dirty="0">
                <a:latin typeface="Times New Roman" panose="02020603050405020304" pitchFamily="18" charset="0"/>
                <a:cs typeface="Times New Roman" panose="02020603050405020304" pitchFamily="18" charset="0"/>
              </a:rPr>
              <a:t> sessizliği bir kaçış değil, bir sözleşmedir. Ateşi korumak bir kudret gösterisi değil, bir emaneti taşımaktır. Çünkü ışık ancak </a:t>
            </a:r>
            <a:r>
              <a:rPr lang="tr-TR" sz="1150" dirty="0" err="1">
                <a:latin typeface="Times New Roman" panose="02020603050405020304" pitchFamily="18" charset="0"/>
                <a:cs typeface="Times New Roman" panose="02020603050405020304" pitchFamily="18" charset="0"/>
              </a:rPr>
              <a:t>so-rumlulukla</a:t>
            </a:r>
            <a:r>
              <a:rPr lang="tr-TR" sz="1150" dirty="0">
                <a:latin typeface="Times New Roman" panose="02020603050405020304" pitchFamily="18" charset="0"/>
                <a:cs typeface="Times New Roman" panose="02020603050405020304" pitchFamily="18" charset="0"/>
              </a:rPr>
              <a:t> yaşar. Kutsala sahip çıkmayan, kutsalın ateşinden </a:t>
            </a:r>
            <a:r>
              <a:rPr lang="tr-TR" sz="1150" dirty="0" err="1">
                <a:latin typeface="Times New Roman" panose="02020603050405020304" pitchFamily="18" charset="0"/>
                <a:cs typeface="Times New Roman" panose="02020603050405020304" pitchFamily="18" charset="0"/>
              </a:rPr>
              <a:t>mah-rum</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kalır.Vesta’nın</a:t>
            </a:r>
            <a:r>
              <a:rPr lang="tr-TR" sz="1150" dirty="0">
                <a:latin typeface="Times New Roman" panose="02020603050405020304" pitchFamily="18" charset="0"/>
                <a:cs typeface="Times New Roman" panose="02020603050405020304" pitchFamily="18" charset="0"/>
              </a:rPr>
              <a:t> özü yalnızca bir tapınağı değil, insanın içindeki düzeni, bir gönlün huzurunu, bir ilişkinin ritmini koruma iradesini temsil eder. Bu yüzden </a:t>
            </a:r>
            <a:r>
              <a:rPr lang="tr-TR" sz="1150" dirty="0" err="1">
                <a:latin typeface="Times New Roman" panose="02020603050405020304" pitchFamily="18" charset="0"/>
                <a:cs typeface="Times New Roman" panose="02020603050405020304" pitchFamily="18" charset="0"/>
              </a:rPr>
              <a:t>Vesta</a:t>
            </a:r>
            <a:r>
              <a:rPr lang="tr-TR" sz="1150" dirty="0">
                <a:latin typeface="Times New Roman" panose="02020603050405020304" pitchFamily="18" charset="0"/>
                <a:cs typeface="Times New Roman" panose="02020603050405020304" pitchFamily="18" charset="0"/>
              </a:rPr>
              <a:t> dışarıdan bakıldığında bir mitoloji figürü gibi görünse de aslında içimizdeki küçük ama ebedî bir odadır; ne olursa olsun sönmemesi gereken bir alan.</a:t>
            </a:r>
          </a:p>
          <a:p>
            <a:pPr algn="just"/>
            <a:r>
              <a:rPr lang="tr-TR" sz="1150" dirty="0">
                <a:latin typeface="Times New Roman" panose="02020603050405020304" pitchFamily="18" charset="0"/>
                <a:cs typeface="Times New Roman" panose="02020603050405020304" pitchFamily="18" charset="0"/>
              </a:rPr>
              <a:t>Doğum haritasında </a:t>
            </a:r>
            <a:r>
              <a:rPr lang="tr-TR" sz="1150" dirty="0" err="1">
                <a:latin typeface="Times New Roman" panose="02020603050405020304" pitchFamily="18" charset="0"/>
                <a:cs typeface="Times New Roman" panose="02020603050405020304" pitchFamily="18" charset="0"/>
              </a:rPr>
              <a:t>Vesta’yı</a:t>
            </a:r>
            <a:r>
              <a:rPr lang="tr-TR" sz="1150" dirty="0">
                <a:latin typeface="Times New Roman" panose="02020603050405020304" pitchFamily="18" charset="0"/>
                <a:cs typeface="Times New Roman" panose="02020603050405020304" pitchFamily="18" charset="0"/>
              </a:rPr>
              <a:t> tetikleyen hipotetik noktalar bu ateşin sınav temasını dramatik biçimde görünür kılar. </a:t>
            </a:r>
            <a:r>
              <a:rPr lang="tr-TR" sz="1150" dirty="0" err="1">
                <a:latin typeface="Times New Roman" panose="02020603050405020304" pitchFamily="18" charset="0"/>
                <a:cs typeface="Times New Roman" panose="02020603050405020304" pitchFamily="18" charset="0"/>
              </a:rPr>
              <a:t>Vertex’le</a:t>
            </a:r>
            <a:r>
              <a:rPr lang="tr-TR" sz="1150" dirty="0">
                <a:latin typeface="Times New Roman" panose="02020603050405020304" pitchFamily="18" charset="0"/>
                <a:cs typeface="Times New Roman" panose="02020603050405020304" pitchFamily="18" charset="0"/>
              </a:rPr>
              <a:t> teması kaderi ateşin kapısına çeker; kişi bir seçimle ya yanar ya da dönüşür. </a:t>
            </a:r>
          </a:p>
          <a:p>
            <a:pPr algn="just"/>
            <a:r>
              <a:rPr lang="tr-TR" sz="1150" dirty="0" err="1">
                <a:latin typeface="Times New Roman" panose="02020603050405020304" pitchFamily="18" charset="0"/>
                <a:cs typeface="Times New Roman" panose="02020603050405020304" pitchFamily="18" charset="0"/>
              </a:rPr>
              <a:t>Antivertex’te</a:t>
            </a:r>
            <a:r>
              <a:rPr lang="tr-TR" sz="1150" dirty="0">
                <a:latin typeface="Times New Roman" panose="02020603050405020304" pitchFamily="18" charset="0"/>
                <a:cs typeface="Times New Roman" panose="02020603050405020304" pitchFamily="18" charset="0"/>
              </a:rPr>
              <a:t> ateş dışarıdan gelen bir temasla tetiklenir. </a:t>
            </a:r>
            <a:r>
              <a:rPr lang="tr-TR" sz="1150" dirty="0" err="1">
                <a:latin typeface="Times New Roman" panose="02020603050405020304" pitchFamily="18" charset="0"/>
                <a:cs typeface="Times New Roman" panose="02020603050405020304" pitchFamily="18" charset="0"/>
              </a:rPr>
              <a:t>Lilith</a:t>
            </a:r>
            <a:r>
              <a:rPr lang="tr-TR" sz="1150" dirty="0">
                <a:latin typeface="Times New Roman" panose="02020603050405020304" pitchFamily="18" charset="0"/>
                <a:cs typeface="Times New Roman" panose="02020603050405020304" pitchFamily="18" charset="0"/>
              </a:rPr>
              <a:t> birleşimi iç gölgelerin ateşi zorla-</a:t>
            </a:r>
            <a:r>
              <a:rPr lang="tr-TR" sz="1150" dirty="0" err="1">
                <a:latin typeface="Times New Roman" panose="02020603050405020304" pitchFamily="18" charset="0"/>
                <a:cs typeface="Times New Roman" panose="02020603050405020304" pitchFamily="18" charset="0"/>
              </a:rPr>
              <a:t>masına</a:t>
            </a:r>
            <a:r>
              <a:rPr lang="tr-TR" sz="1150" dirty="0">
                <a:latin typeface="Times New Roman" panose="02020603050405020304" pitchFamily="18" charset="0"/>
                <a:cs typeface="Times New Roman" panose="02020603050405020304" pitchFamily="18" charset="0"/>
              </a:rPr>
              <a:t>, kişinin kendi karanlığıyla yüzleşmesine neden olur. Güney Ay Düğümünde </a:t>
            </a:r>
            <a:r>
              <a:rPr lang="tr-TR" sz="1150" dirty="0" err="1">
                <a:latin typeface="Times New Roman" panose="02020603050405020304" pitchFamily="18" charset="0"/>
                <a:cs typeface="Times New Roman" panose="02020603050405020304" pitchFamily="18" charset="0"/>
              </a:rPr>
              <a:t>Vesta</a:t>
            </a:r>
            <a:r>
              <a:rPr lang="tr-TR" sz="1150" dirty="0">
                <a:latin typeface="Times New Roman" panose="02020603050405020304" pitchFamily="18" charset="0"/>
                <a:cs typeface="Times New Roman" panose="02020603050405020304" pitchFamily="18" charset="0"/>
              </a:rPr>
              <a:t> geçmişten </a:t>
            </a:r>
          </a:p>
        </p:txBody>
      </p:sp>
    </p:spTree>
    <p:extLst>
      <p:ext uri="{BB962C8B-B14F-4D97-AF65-F5344CB8AC3E}">
        <p14:creationId xmlns:p14="http://schemas.microsoft.com/office/powerpoint/2010/main" val="2972820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D31382-DA13-B2D7-BED9-81490FBEA5E5}"/>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E6B2D079-3B9E-BB8F-3C71-FCE2A1E63976}"/>
              </a:ext>
            </a:extLst>
          </p:cNvPr>
          <p:cNvPicPr/>
          <p:nvPr/>
        </p:nvPicPr>
        <p:blipFill>
          <a:blip r:embed="rId2">
            <a:alphaModFix amt="41000"/>
            <a:extLst>
              <a:ext uri="{28A0092B-C50C-407E-A947-70E740481C1C}">
                <a14:useLocalDpi xmlns:a14="http://schemas.microsoft.com/office/drawing/2010/main" val="0"/>
              </a:ext>
            </a:extLst>
          </a:blip>
          <a:srcRect/>
          <a:stretch/>
        </p:blipFill>
        <p:spPr>
          <a:xfrm>
            <a:off x="0" y="1397"/>
            <a:ext cx="7556500" cy="10692003"/>
          </a:xfrm>
          <a:prstGeom prst="rect">
            <a:avLst/>
          </a:prstGeom>
        </p:spPr>
      </p:pic>
      <p:sp>
        <p:nvSpPr>
          <p:cNvPr id="3" name="object 3">
            <a:extLst>
              <a:ext uri="{FF2B5EF4-FFF2-40B4-BE49-F238E27FC236}">
                <a16:creationId xmlns:a16="http://schemas.microsoft.com/office/drawing/2014/main" id="{92DCCD46-68C4-B46D-FE4F-29638BC77B31}"/>
              </a:ext>
            </a:extLst>
          </p:cNvPr>
          <p:cNvSpPr txBox="1"/>
          <p:nvPr/>
        </p:nvSpPr>
        <p:spPr>
          <a:xfrm>
            <a:off x="577850" y="828988"/>
            <a:ext cx="1904999" cy="9215343"/>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gelen sadakat sınavlarının yeniden önüne konmasına yol açar; kişi eski bir borcu ödemek ister gibi hisseder.</a:t>
            </a:r>
          </a:p>
          <a:p>
            <a:pPr algn="just"/>
            <a:r>
              <a:rPr lang="tr-TR" sz="1150" dirty="0" err="1">
                <a:latin typeface="Times New Roman" panose="02020603050405020304" pitchFamily="18" charset="0"/>
                <a:cs typeface="Times New Roman" panose="02020603050405020304" pitchFamily="18" charset="0"/>
              </a:rPr>
              <a:t>Chiron</a:t>
            </a:r>
            <a:r>
              <a:rPr lang="tr-TR" sz="1150" dirty="0">
                <a:latin typeface="Times New Roman" panose="02020603050405020304" pitchFamily="18" charset="0"/>
                <a:cs typeface="Times New Roman" panose="02020603050405020304" pitchFamily="18" charset="0"/>
              </a:rPr>
              <a:t> teması ise ateşin hem yarayı hem şifayı aynı anda taşıdığı noktadır; kişi hem yanar hem iyileştirir. Ha-</a:t>
            </a:r>
            <a:r>
              <a:rPr lang="tr-TR" sz="1150" dirty="0" err="1">
                <a:latin typeface="Times New Roman" panose="02020603050405020304" pitchFamily="18" charset="0"/>
                <a:cs typeface="Times New Roman" panose="02020603050405020304" pitchFamily="18" charset="0"/>
              </a:rPr>
              <a:t>des</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Cupido</a:t>
            </a:r>
            <a:r>
              <a:rPr lang="tr-TR" sz="1150" dirty="0">
                <a:latin typeface="Times New Roman" panose="02020603050405020304" pitchFamily="18" charset="0"/>
                <a:cs typeface="Times New Roman" panose="02020603050405020304" pitchFamily="18" charset="0"/>
              </a:rPr>
              <a:t>, Zeus gibi noktalar </a:t>
            </a:r>
            <a:r>
              <a:rPr lang="tr-TR" sz="1150" dirty="0" err="1">
                <a:latin typeface="Times New Roman" panose="02020603050405020304" pitchFamily="18" charset="0"/>
                <a:cs typeface="Times New Roman" panose="02020603050405020304" pitchFamily="18" charset="0"/>
              </a:rPr>
              <a:t>Vesta’nın</a:t>
            </a:r>
            <a:r>
              <a:rPr lang="tr-TR" sz="1150" dirty="0">
                <a:latin typeface="Times New Roman" panose="02020603050405020304" pitchFamily="18" charset="0"/>
                <a:cs typeface="Times New Roman" panose="02020603050405020304" pitchFamily="18" charset="0"/>
              </a:rPr>
              <a:t> ateşini kimi zaman yeraltı bilgeliğiyle, kimi zaman ilişkilerdeki sadakat temasında, kimi zaman da ilahi düzenle ilişkilendirir. </a:t>
            </a:r>
          </a:p>
          <a:p>
            <a:pPr algn="just"/>
            <a:r>
              <a:rPr lang="tr-TR" sz="1150" dirty="0" err="1">
                <a:latin typeface="Times New Roman" panose="02020603050405020304" pitchFamily="18" charset="0"/>
                <a:cs typeface="Times New Roman" panose="02020603050405020304" pitchFamily="18" charset="0"/>
              </a:rPr>
              <a:t>Vesta’nın</a:t>
            </a:r>
            <a:r>
              <a:rPr lang="tr-TR" sz="1150" dirty="0">
                <a:latin typeface="Times New Roman" panose="02020603050405020304" pitchFamily="18" charset="0"/>
                <a:cs typeface="Times New Roman" panose="02020603050405020304" pitchFamily="18" charset="0"/>
              </a:rPr>
              <a:t> bu polarizasyonu kişiye şunu öğretir: Ateşi taşı-</a:t>
            </a:r>
            <a:r>
              <a:rPr lang="tr-TR" sz="1150" dirty="0" err="1">
                <a:latin typeface="Times New Roman" panose="02020603050405020304" pitchFamily="18" charset="0"/>
                <a:cs typeface="Times New Roman" panose="02020603050405020304" pitchFamily="18" charset="0"/>
              </a:rPr>
              <a:t>mak</a:t>
            </a:r>
            <a:r>
              <a:rPr lang="tr-TR" sz="1150" dirty="0">
                <a:latin typeface="Times New Roman" panose="02020603050405020304" pitchFamily="18" charset="0"/>
                <a:cs typeface="Times New Roman" panose="02020603050405020304" pitchFamily="18" charset="0"/>
              </a:rPr>
              <a:t> ile ateşte yanmak arasındaki çizgi çok incedir.</a:t>
            </a:r>
          </a:p>
          <a:p>
            <a:pPr algn="just"/>
            <a:r>
              <a:rPr lang="tr-TR" sz="1150" dirty="0" err="1">
                <a:latin typeface="Times New Roman" panose="02020603050405020304" pitchFamily="18" charset="0"/>
                <a:cs typeface="Times New Roman" panose="02020603050405020304" pitchFamily="18" charset="0"/>
              </a:rPr>
              <a:t>Vesta’nın</a:t>
            </a:r>
            <a:r>
              <a:rPr lang="tr-TR" sz="1150" dirty="0">
                <a:latin typeface="Times New Roman" panose="02020603050405020304" pitchFamily="18" charset="0"/>
                <a:cs typeface="Times New Roman" panose="02020603050405020304" pitchFamily="18" charset="0"/>
              </a:rPr>
              <a:t> burç ve ev yerleşim-</a:t>
            </a:r>
            <a:r>
              <a:rPr lang="tr-TR" sz="1150" dirty="0" err="1">
                <a:latin typeface="Times New Roman" panose="02020603050405020304" pitchFamily="18" charset="0"/>
                <a:cs typeface="Times New Roman" panose="02020603050405020304" pitchFamily="18" charset="0"/>
              </a:rPr>
              <a:t>leri</a:t>
            </a:r>
            <a:r>
              <a:rPr lang="tr-TR" sz="1150" dirty="0">
                <a:latin typeface="Times New Roman" panose="02020603050405020304" pitchFamily="18" charset="0"/>
                <a:cs typeface="Times New Roman" panose="02020603050405020304" pitchFamily="18" charset="0"/>
              </a:rPr>
              <a:t> de bu iç ateşin hangi alanda şekillendiğini anlatır.</a:t>
            </a:r>
          </a:p>
          <a:p>
            <a:pPr algn="just"/>
            <a:r>
              <a:rPr lang="tr-TR" sz="1150" b="1" dirty="0">
                <a:latin typeface="Times New Roman" panose="02020603050405020304" pitchFamily="18" charset="0"/>
                <a:cs typeface="Times New Roman" panose="02020603050405020304" pitchFamily="18" charset="0"/>
              </a:rPr>
              <a:t>Koç </a:t>
            </a:r>
            <a:r>
              <a:rPr lang="tr-TR" sz="1150" dirty="0">
                <a:latin typeface="Times New Roman" panose="02020603050405020304" pitchFamily="18" charset="0"/>
                <a:cs typeface="Times New Roman" panose="02020603050405020304" pitchFamily="18" charset="0"/>
              </a:rPr>
              <a:t>burcunda veya 1.evde ateş bağımsızlıkla parlar; kişi kendi yolunu açmak zorundadır.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Boğa</a:t>
            </a:r>
            <a:r>
              <a:rPr lang="tr-TR" sz="1150" dirty="0">
                <a:latin typeface="Times New Roman" panose="02020603050405020304" pitchFamily="18" charset="0"/>
                <a:cs typeface="Times New Roman" panose="02020603050405020304" pitchFamily="18" charset="0"/>
              </a:rPr>
              <a:t> ikinci evde iç ateş değerler, üretim ve güvenle güçlenir.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İkizler</a:t>
            </a:r>
            <a:r>
              <a:rPr lang="tr-TR" sz="1150" dirty="0">
                <a:latin typeface="Times New Roman" panose="02020603050405020304" pitchFamily="18" charset="0"/>
                <a:cs typeface="Times New Roman" panose="02020603050405020304" pitchFamily="18" charset="0"/>
              </a:rPr>
              <a:t> üçüncü evde iletişim, bilgi ve söz ateşin tapınağıdır.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Yengeç</a:t>
            </a:r>
            <a:r>
              <a:rPr lang="tr-TR" sz="1150" dirty="0">
                <a:latin typeface="Times New Roman" panose="02020603050405020304" pitchFamily="18" charset="0"/>
                <a:cs typeface="Times New Roman" panose="02020603050405020304" pitchFamily="18" charset="0"/>
              </a:rPr>
              <a:t> dördüncü evde aile ve kökler ateşin alanıdır.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Aslan</a:t>
            </a:r>
            <a:r>
              <a:rPr lang="tr-TR" sz="1150" dirty="0">
                <a:latin typeface="Times New Roman" panose="02020603050405020304" pitchFamily="18" charset="0"/>
                <a:cs typeface="Times New Roman" panose="02020603050405020304" pitchFamily="18" charset="0"/>
              </a:rPr>
              <a:t> beşinci evde yaratıcılık ateşi büyütür.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Başak</a:t>
            </a:r>
            <a:r>
              <a:rPr lang="tr-TR" sz="1150" dirty="0">
                <a:latin typeface="Times New Roman" panose="02020603050405020304" pitchFamily="18" charset="0"/>
                <a:cs typeface="Times New Roman" panose="02020603050405020304" pitchFamily="18" charset="0"/>
              </a:rPr>
              <a:t> altıncı evde emek, hizmet ve düzen ateşi rafine eder.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Terazi</a:t>
            </a:r>
            <a:r>
              <a:rPr lang="tr-TR" sz="1150" dirty="0">
                <a:latin typeface="Times New Roman" panose="02020603050405020304" pitchFamily="18" charset="0"/>
                <a:cs typeface="Times New Roman" panose="02020603050405020304" pitchFamily="18" charset="0"/>
              </a:rPr>
              <a:t> yedinci evde ilişkiler ateşin terazisidir.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Akrep</a:t>
            </a:r>
            <a:r>
              <a:rPr lang="tr-TR" sz="1150" dirty="0">
                <a:latin typeface="Times New Roman" panose="02020603050405020304" pitchFamily="18" charset="0"/>
                <a:cs typeface="Times New Roman" panose="02020603050405020304" pitchFamily="18" charset="0"/>
              </a:rPr>
              <a:t> sekizinci evde ateş gölgeleri yakarak dürüstlük ve sadakat sınavı yaratır.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Yay</a:t>
            </a:r>
            <a:r>
              <a:rPr lang="tr-TR" sz="1150" dirty="0">
                <a:latin typeface="Times New Roman" panose="02020603050405020304" pitchFamily="18" charset="0"/>
                <a:cs typeface="Times New Roman" panose="02020603050405020304" pitchFamily="18" charset="0"/>
              </a:rPr>
              <a:t> dokuzuncu evde inanç ve anlam ateşi besler.</a:t>
            </a:r>
          </a:p>
        </p:txBody>
      </p:sp>
      <p:sp>
        <p:nvSpPr>
          <p:cNvPr id="10" name="object 10">
            <a:extLst>
              <a:ext uri="{FF2B5EF4-FFF2-40B4-BE49-F238E27FC236}">
                <a16:creationId xmlns:a16="http://schemas.microsoft.com/office/drawing/2014/main" id="{63B86A45-0D6D-AC9A-FE60-B2B954285A12}"/>
              </a:ext>
            </a:extLst>
          </p:cNvPr>
          <p:cNvSpPr txBox="1"/>
          <p:nvPr/>
        </p:nvSpPr>
        <p:spPr>
          <a:xfrm>
            <a:off x="387350" y="10097041"/>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46</a:t>
            </a:r>
            <a:endParaRPr sz="1100" dirty="0">
              <a:latin typeface="Arial"/>
              <a:cs typeface="Arial"/>
            </a:endParaRPr>
          </a:p>
        </p:txBody>
      </p:sp>
      <p:sp>
        <p:nvSpPr>
          <p:cNvPr id="11" name="object 11">
            <a:extLst>
              <a:ext uri="{FF2B5EF4-FFF2-40B4-BE49-F238E27FC236}">
                <a16:creationId xmlns:a16="http://schemas.microsoft.com/office/drawing/2014/main" id="{20623892-18F9-CD96-675A-3CA13EF6FB8D}"/>
              </a:ext>
            </a:extLst>
          </p:cNvPr>
          <p:cNvSpPr txBox="1"/>
          <p:nvPr/>
        </p:nvSpPr>
        <p:spPr>
          <a:xfrm>
            <a:off x="735841" y="10095714"/>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36441E70-D9CD-AEE3-3120-A00A89B82107}"/>
              </a:ext>
            </a:extLst>
          </p:cNvPr>
          <p:cNvPicPr/>
          <p:nvPr/>
        </p:nvPicPr>
        <p:blipFill>
          <a:blip r:embed="rId3" cstate="print"/>
          <a:stretch>
            <a:fillRect/>
          </a:stretch>
        </p:blipFill>
        <p:spPr>
          <a:xfrm>
            <a:off x="37440" y="168616"/>
            <a:ext cx="540410" cy="543153"/>
          </a:xfrm>
          <a:prstGeom prst="rect">
            <a:avLst/>
          </a:prstGeom>
        </p:spPr>
      </p:pic>
      <p:sp>
        <p:nvSpPr>
          <p:cNvPr id="15" name="object 3">
            <a:extLst>
              <a:ext uri="{FF2B5EF4-FFF2-40B4-BE49-F238E27FC236}">
                <a16:creationId xmlns:a16="http://schemas.microsoft.com/office/drawing/2014/main" id="{4048CC68-64CC-4DF8-99B2-D96B5D380C38}"/>
              </a:ext>
            </a:extLst>
          </p:cNvPr>
          <p:cNvSpPr txBox="1"/>
          <p:nvPr/>
        </p:nvSpPr>
        <p:spPr>
          <a:xfrm>
            <a:off x="2640840" y="828988"/>
            <a:ext cx="2051810" cy="9392315"/>
          </a:xfrm>
          <a:prstGeom prst="rect">
            <a:avLst/>
          </a:prstGeom>
        </p:spPr>
        <p:txBody>
          <a:bodyPr vert="horz" wrap="square" lIns="0" tIns="12700" rIns="0" bIns="0" rtlCol="0">
            <a:spAutoFit/>
          </a:bodyPr>
          <a:lstStyle/>
          <a:p>
            <a:pPr algn="just"/>
            <a:r>
              <a:rPr lang="tr-TR" sz="1150" b="1" dirty="0">
                <a:latin typeface="Times New Roman" panose="02020603050405020304" pitchFamily="18" charset="0"/>
                <a:cs typeface="Times New Roman" panose="02020603050405020304" pitchFamily="18" charset="0"/>
              </a:rPr>
              <a:t>Oğlak</a:t>
            </a:r>
            <a:r>
              <a:rPr lang="tr-TR" sz="1150" dirty="0">
                <a:latin typeface="Times New Roman" panose="02020603050405020304" pitchFamily="18" charset="0"/>
                <a:cs typeface="Times New Roman" panose="02020603050405020304" pitchFamily="18" charset="0"/>
              </a:rPr>
              <a:t> onuncu evde ateş görev bilincine dönüşür.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Kova </a:t>
            </a:r>
            <a:r>
              <a:rPr lang="tr-TR" sz="1150" dirty="0">
                <a:latin typeface="Times New Roman" panose="02020603050405020304" pitchFamily="18" charset="0"/>
                <a:cs typeface="Times New Roman" panose="02020603050405020304" pitchFamily="18" charset="0"/>
              </a:rPr>
              <a:t>on birinci evde ateş özgün fikirlerle parlar.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Balık</a:t>
            </a:r>
            <a:r>
              <a:rPr lang="tr-TR" sz="1150" dirty="0">
                <a:latin typeface="Times New Roman" panose="02020603050405020304" pitchFamily="18" charset="0"/>
                <a:cs typeface="Times New Roman" panose="02020603050405020304" pitchFamily="18" charset="0"/>
              </a:rPr>
              <a:t> on ikinci evde ateş görün-</a:t>
            </a:r>
            <a:r>
              <a:rPr lang="tr-TR" sz="1150" dirty="0" err="1">
                <a:latin typeface="Times New Roman" panose="02020603050405020304" pitchFamily="18" charset="0"/>
                <a:cs typeface="Times New Roman" panose="02020603050405020304" pitchFamily="18" charset="0"/>
              </a:rPr>
              <a:t>mez</a:t>
            </a:r>
            <a:r>
              <a:rPr lang="tr-TR" sz="1150" dirty="0">
                <a:latin typeface="Times New Roman" panose="02020603050405020304" pitchFamily="18" charset="0"/>
                <a:cs typeface="Times New Roman" panose="02020603050405020304" pitchFamily="18" charset="0"/>
              </a:rPr>
              <a:t> ama derin bir tapınakta yanar; içsel teslimiyet ateşi güçlendirir.</a:t>
            </a:r>
          </a:p>
          <a:p>
            <a:pPr algn="just"/>
            <a:r>
              <a:rPr lang="tr-TR" sz="1150" dirty="0" err="1">
                <a:latin typeface="Times New Roman" panose="02020603050405020304" pitchFamily="18" charset="0"/>
                <a:cs typeface="Times New Roman" panose="02020603050405020304" pitchFamily="18" charset="0"/>
              </a:rPr>
              <a:t>üm</a:t>
            </a:r>
            <a:r>
              <a:rPr lang="tr-TR" sz="1150" dirty="0">
                <a:latin typeface="Times New Roman" panose="02020603050405020304" pitchFamily="18" charset="0"/>
                <a:cs typeface="Times New Roman" panose="02020603050405020304" pitchFamily="18" charset="0"/>
              </a:rPr>
              <a:t> bu yerleşimler kişinin iç ateşi nasıl taşıdığını gösterirken, o ateşin zaman içinde nasıl sına-nacağını ise bambaşka bir güç belirler: Satürn. Çünkü içsel ateşin yönü, parlaklığı ve dayanıklılığı en çok zamanın elinde yoğrulur; zaman ise Satürn’ün sessiz ama kesin </a:t>
            </a:r>
            <a:r>
              <a:rPr lang="tr-TR" sz="1150" dirty="0" err="1">
                <a:latin typeface="Times New Roman" panose="02020603050405020304" pitchFamily="18" charset="0"/>
                <a:cs typeface="Times New Roman" panose="02020603050405020304" pitchFamily="18" charset="0"/>
              </a:rPr>
              <a:t>terazisidir.Astrolojide</a:t>
            </a:r>
            <a:r>
              <a:rPr lang="tr-TR" sz="1150" dirty="0">
                <a:latin typeface="Times New Roman" panose="02020603050405020304" pitchFamily="18" charset="0"/>
                <a:cs typeface="Times New Roman" panose="02020603050405020304" pitchFamily="18" charset="0"/>
              </a:rPr>
              <a:t> </a:t>
            </a:r>
            <a:r>
              <a:rPr lang="tr-TR" sz="1150" dirty="0" err="1">
                <a:latin typeface="Times New Roman" panose="02020603050405020304" pitchFamily="18" charset="0"/>
                <a:cs typeface="Times New Roman" panose="02020603050405020304" pitchFamily="18" charset="0"/>
              </a:rPr>
              <a:t>Ves-ta’nın</a:t>
            </a:r>
            <a:r>
              <a:rPr lang="tr-TR" sz="1150" dirty="0">
                <a:latin typeface="Times New Roman" panose="02020603050405020304" pitchFamily="18" charset="0"/>
                <a:cs typeface="Times New Roman" panose="02020603050405020304" pitchFamily="18" charset="0"/>
              </a:rPr>
              <a:t> Satürn ile birleştiği doğum haritaları bu gerçeğin dünyadaki somut karşılığı gibidir. Bu kişiler için bir ilişkinin adı değil, ahlakı önemlidir; bir </a:t>
            </a:r>
            <a:r>
              <a:rPr lang="tr-TR" sz="1150" dirty="0" err="1">
                <a:latin typeface="Times New Roman" panose="02020603050405020304" pitchFamily="18" charset="0"/>
                <a:cs typeface="Times New Roman" panose="02020603050405020304" pitchFamily="18" charset="0"/>
              </a:rPr>
              <a:t>gönüle</a:t>
            </a:r>
            <a:r>
              <a:rPr lang="tr-TR" sz="1150" dirty="0">
                <a:latin typeface="Times New Roman" panose="02020603050405020304" pitchFamily="18" charset="0"/>
                <a:cs typeface="Times New Roman" panose="02020603050405020304" pitchFamily="18" charset="0"/>
              </a:rPr>
              <a:t> girmek, bir söz vermek, bir zamanı paylaşmak onlar için sıradan bir eylem değil, neredeyse kutsal bir taahhüttür. Zamanlarına, ruhlarına, bağlarına bir tapınak gibi davranırlar. Kapılarını açtılarsa sahip çıkarlar; söz verdilerse yaşarlar. Bu yerleşimin temel öğretisi şudur: Bir kalbe girmek bir haktır; o kalbi yok saymak ise bir borçtur. Ruh, emanetle beslenir; sadakat </a:t>
            </a:r>
            <a:r>
              <a:rPr lang="tr-TR" sz="1150" dirty="0" err="1">
                <a:latin typeface="Times New Roman" panose="02020603050405020304" pitchFamily="18" charset="0"/>
                <a:cs typeface="Times New Roman" panose="02020603050405020304" pitchFamily="18" charset="0"/>
              </a:rPr>
              <a:t>göste-rilmezse</a:t>
            </a:r>
            <a:r>
              <a:rPr lang="tr-TR" sz="1150" dirty="0">
                <a:latin typeface="Times New Roman" panose="02020603050405020304" pitchFamily="18" charset="0"/>
                <a:cs typeface="Times New Roman" panose="02020603050405020304" pitchFamily="18" charset="0"/>
              </a:rPr>
              <a:t> ateş söner. İşte bu yüzden bu kombinasyonu taşıyanlar için sorumluluk bir yük değil, bir </a:t>
            </a:r>
            <a:r>
              <a:rPr lang="tr-TR" sz="1150" dirty="0" err="1">
                <a:latin typeface="Times New Roman" panose="02020603050405020304" pitchFamily="18" charset="0"/>
                <a:cs typeface="Times New Roman" panose="02020603050405020304" pitchFamily="18" charset="0"/>
              </a:rPr>
              <a:t>şereftir.Zaman</a:t>
            </a:r>
            <a:r>
              <a:rPr lang="tr-TR" sz="1150" dirty="0">
                <a:latin typeface="Times New Roman" panose="02020603050405020304" pitchFamily="18" charset="0"/>
                <a:cs typeface="Times New Roman" panose="02020603050405020304" pitchFamily="18" charset="0"/>
              </a:rPr>
              <a:t>, dünyanın en eski sarrafı. Kimi zaman bizi bir bozuk para gibi harcar; kimi zaman verdiğimiz kararlarla ışıltımızı tarihe işler. Teknolojinin insanı hızla tükettiği bu çağda, bir cümlenin kaderimize nasıl sirayet edebileceğini düşünürken size şunu sormak isterdim: “Her şey yolunda” cümlesi size ne </a:t>
            </a:r>
            <a:r>
              <a:rPr lang="tr-TR" sz="1150" dirty="0" err="1">
                <a:latin typeface="Times New Roman" panose="02020603050405020304" pitchFamily="18" charset="0"/>
                <a:cs typeface="Times New Roman" panose="02020603050405020304" pitchFamily="18" charset="0"/>
              </a:rPr>
              <a:t>hissettiriyor?Bu</a:t>
            </a:r>
            <a:r>
              <a:rPr lang="tr-TR" sz="1150" dirty="0">
                <a:latin typeface="Times New Roman" panose="02020603050405020304" pitchFamily="18" charset="0"/>
                <a:cs typeface="Times New Roman" panose="02020603050405020304" pitchFamily="18" charset="0"/>
              </a:rPr>
              <a:t> sorularla yürür-</a:t>
            </a:r>
            <a:r>
              <a:rPr lang="tr-TR" sz="1150" dirty="0" err="1">
                <a:latin typeface="Times New Roman" panose="02020603050405020304" pitchFamily="18" charset="0"/>
                <a:cs typeface="Times New Roman" panose="02020603050405020304" pitchFamily="18" charset="0"/>
              </a:rPr>
              <a:t>ken</a:t>
            </a:r>
            <a:r>
              <a:rPr lang="tr-TR" sz="1150" dirty="0">
                <a:latin typeface="Times New Roman" panose="02020603050405020304" pitchFamily="18" charset="0"/>
                <a:cs typeface="Times New Roman" panose="02020603050405020304" pitchFamily="18" charset="0"/>
              </a:rPr>
              <a:t> içimde başka bir imge </a:t>
            </a:r>
            <a:r>
              <a:rPr lang="tr-TR" sz="1150" dirty="0" err="1">
                <a:latin typeface="Times New Roman" panose="02020603050405020304" pitchFamily="18" charset="0"/>
                <a:cs typeface="Times New Roman" panose="02020603050405020304" pitchFamily="18" charset="0"/>
              </a:rPr>
              <a:t>Vesta’nın</a:t>
            </a:r>
            <a:r>
              <a:rPr lang="tr-TR" sz="1150" dirty="0">
                <a:latin typeface="Times New Roman" panose="02020603050405020304" pitchFamily="18" charset="0"/>
                <a:cs typeface="Times New Roman" panose="02020603050405020304" pitchFamily="18" charset="0"/>
              </a:rPr>
              <a:t> kapısını araladı: İnsanın içinde var olan o inanç ateşi…</a:t>
            </a:r>
          </a:p>
          <a:p>
            <a:pPr algn="just"/>
            <a:endParaRPr lang="tr-TR" sz="1150" dirty="0">
              <a:latin typeface="Times New Roman" panose="02020603050405020304" pitchFamily="18" charset="0"/>
              <a:cs typeface="Times New Roman" panose="02020603050405020304" pitchFamily="18" charset="0"/>
            </a:endParaRPr>
          </a:p>
        </p:txBody>
      </p:sp>
      <p:sp>
        <p:nvSpPr>
          <p:cNvPr id="16" name="object 3">
            <a:extLst>
              <a:ext uri="{FF2B5EF4-FFF2-40B4-BE49-F238E27FC236}">
                <a16:creationId xmlns:a16="http://schemas.microsoft.com/office/drawing/2014/main" id="{97E6C961-C89F-94B2-3892-4BFD72E679B1}"/>
              </a:ext>
            </a:extLst>
          </p:cNvPr>
          <p:cNvSpPr txBox="1"/>
          <p:nvPr/>
        </p:nvSpPr>
        <p:spPr>
          <a:xfrm>
            <a:off x="4848770" y="828988"/>
            <a:ext cx="2051809" cy="7622600"/>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Ruhun iç </a:t>
            </a:r>
            <a:r>
              <a:rPr lang="tr-TR" sz="1150" dirty="0" err="1">
                <a:latin typeface="Times New Roman" panose="02020603050405020304" pitchFamily="18" charset="0"/>
                <a:cs typeface="Times New Roman" panose="02020603050405020304" pitchFamily="18" charset="0"/>
              </a:rPr>
              <a:t>mâbedinde</a:t>
            </a:r>
            <a:r>
              <a:rPr lang="tr-TR" sz="1150" dirty="0">
                <a:latin typeface="Times New Roman" panose="02020603050405020304" pitchFamily="18" charset="0"/>
                <a:cs typeface="Times New Roman" panose="02020603050405020304" pitchFamily="18" charset="0"/>
              </a:rPr>
              <a:t> gizli duran, hiç sönmeyen o alev. Çünkü bazen insanın en kişisel krizleri, en kadim sembollerin diliyle anlam bulur.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Tüm bu bilgiler bir araya geldiğinde “Her şey yolunda mı?” sorusu artık sıradan bir soru olmaktan çıkar; kişinin kendi iç tapınağının kapısında yankılanan bir çağrıya dönüşür. Çünkü insan gerçekten yolunda olup olmadığını ancak kendi iç ateşine bakarak anlayabilir. </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Ateş sönmüşse hiçbir başarı tam değildir; ateş güçlü ise en karmaşık süreç bile anlam taşır.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Tabii burada “Her şey yolun-da mı?” sorusu benim farkındalık sorum olmuştu. Sizin sorunuz bel-ki çok daha farklı bir içsellikle karşınıza çıkacaktır; fakat yine de bu soruyu bu pencereden kendinize sormanızı isterdim.</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Makalenin sonuna gelmişken, bir sonraki yazıda bambaşka bir arketiple yeniden karşınızda olacağım. Yaşadığımız olaylarda bilinç olarak uyanık kalmamız gereken noktayı yeniden hatırlatmak istiyorum sizlere. </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Unutmamalıyız ki kişilerin ya da arketiplerin bizlerdeki olumlu veya olumsuz yansımaları aslında kendi iç aynamızın pasıdır.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O hâlde bir sonraki sayıda görüşmek dileğiyle.</a:t>
            </a:r>
          </a:p>
        </p:txBody>
      </p:sp>
    </p:spTree>
    <p:extLst>
      <p:ext uri="{BB962C8B-B14F-4D97-AF65-F5344CB8AC3E}">
        <p14:creationId xmlns:p14="http://schemas.microsoft.com/office/powerpoint/2010/main" val="1831083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1CF904-9524-9CF1-3E25-701D1546E5AA}"/>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1B538568-781A-5FDA-CA5E-3D3D1C8CBDA5}"/>
              </a:ext>
            </a:extLst>
          </p:cNvPr>
          <p:cNvPicPr/>
          <p:nvPr/>
        </p:nvPicPr>
        <p:blipFill>
          <a:blip r:embed="rId2">
            <a:alphaModFix/>
            <a:extLst>
              <a:ext uri="{28A0092B-C50C-407E-A947-70E740481C1C}">
                <a14:useLocalDpi xmlns:a14="http://schemas.microsoft.com/office/drawing/2010/main" val="0"/>
              </a:ext>
            </a:extLst>
          </a:blip>
          <a:srcRect/>
          <a:stretch/>
        </p:blipFill>
        <p:spPr>
          <a:xfrm>
            <a:off x="0" y="12700"/>
            <a:ext cx="7556500" cy="10692003"/>
          </a:xfrm>
          <a:prstGeom prst="rect">
            <a:avLst/>
          </a:prstGeom>
        </p:spPr>
      </p:pic>
      <p:sp>
        <p:nvSpPr>
          <p:cNvPr id="10" name="object 10">
            <a:extLst>
              <a:ext uri="{FF2B5EF4-FFF2-40B4-BE49-F238E27FC236}">
                <a16:creationId xmlns:a16="http://schemas.microsoft.com/office/drawing/2014/main" id="{71F20D5B-3969-7F05-9769-F372178AD873}"/>
              </a:ext>
            </a:extLst>
          </p:cNvPr>
          <p:cNvSpPr txBox="1"/>
          <p:nvPr/>
        </p:nvSpPr>
        <p:spPr>
          <a:xfrm>
            <a:off x="6480655" y="10188092"/>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36</a:t>
            </a:r>
            <a:endParaRPr sz="1100" dirty="0">
              <a:latin typeface="Arial"/>
              <a:cs typeface="Arial"/>
            </a:endParaRPr>
          </a:p>
        </p:txBody>
      </p:sp>
      <p:sp>
        <p:nvSpPr>
          <p:cNvPr id="11" name="object 11">
            <a:extLst>
              <a:ext uri="{FF2B5EF4-FFF2-40B4-BE49-F238E27FC236}">
                <a16:creationId xmlns:a16="http://schemas.microsoft.com/office/drawing/2014/main" id="{27481F3C-7567-5AF0-7FB5-9D301CC057B7}"/>
              </a:ext>
            </a:extLst>
          </p:cNvPr>
          <p:cNvSpPr txBox="1"/>
          <p:nvPr/>
        </p:nvSpPr>
        <p:spPr>
          <a:xfrm>
            <a:off x="707298" y="10188092"/>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405758C7-5B95-DA53-0CDD-66C09C520752}"/>
              </a:ext>
            </a:extLst>
          </p:cNvPr>
          <p:cNvPicPr/>
          <p:nvPr/>
        </p:nvPicPr>
        <p:blipFill>
          <a:blip r:embed="rId3" cstate="print"/>
          <a:stretch>
            <a:fillRect/>
          </a:stretch>
        </p:blipFill>
        <p:spPr>
          <a:xfrm>
            <a:off x="6750050" y="241300"/>
            <a:ext cx="540410" cy="543153"/>
          </a:xfrm>
          <a:prstGeom prst="rect">
            <a:avLst/>
          </a:prstGeom>
        </p:spPr>
      </p:pic>
      <p:sp>
        <p:nvSpPr>
          <p:cNvPr id="4" name="Dikdörtgen 3">
            <a:extLst>
              <a:ext uri="{FF2B5EF4-FFF2-40B4-BE49-F238E27FC236}">
                <a16:creationId xmlns:a16="http://schemas.microsoft.com/office/drawing/2014/main" id="{11E5E36E-D7A2-024B-D6C6-B01A8D6E7E32}"/>
              </a:ext>
            </a:extLst>
          </p:cNvPr>
          <p:cNvSpPr/>
          <p:nvPr/>
        </p:nvSpPr>
        <p:spPr>
          <a:xfrm>
            <a:off x="577851" y="4127500"/>
            <a:ext cx="6248400" cy="2590800"/>
          </a:xfrm>
          <a:prstGeom prst="rect">
            <a:avLst/>
          </a:prstGeom>
          <a:solidFill>
            <a:srgbClr val="B3A696">
              <a:alpha val="40000"/>
            </a:srgbClr>
          </a:solidFill>
          <a:ln>
            <a:solidFill>
              <a:schemeClr val="accent1">
                <a:lumMod val="50000"/>
              </a:schemeClr>
            </a:solidFill>
          </a:ln>
          <a:effectLst>
            <a:outerShdw blurRad="50800" dist="50800" dir="5400000" algn="ctr" rotWithShape="0">
              <a:srgbClr val="000000"/>
            </a:outerShdw>
            <a:reflection endPos="0" dist="50800" dir="5400000" sy="-100000" algn="bl" rotWithShape="0"/>
            <a:softEdge rad="203200"/>
          </a:effectLst>
          <a:scene3d>
            <a:camera prst="orthographicFront"/>
            <a:lightRig rig="threePt" dir="t"/>
          </a:scene3d>
          <a:sp3d>
            <a:bevelT w="190500" h="190500"/>
          </a:sp3d>
        </p:spPr>
        <p:txBody>
          <a:bodyPr wrap="square" lIns="91440" tIns="45720" rIns="91440" bIns="45720">
            <a:noAutofit/>
          </a:bodyPr>
          <a:lstStyle/>
          <a:p>
            <a:pPr algn="ctr"/>
            <a:endParaRPr lang="tr-TR" sz="2400" dirty="0">
              <a:solidFill>
                <a:srgbClr val="282723"/>
              </a:solidFill>
              <a:latin typeface="Times New Roman" panose="02020603050405020304" pitchFamily="18" charset="0"/>
            </a:endParaRPr>
          </a:p>
          <a:p>
            <a:pPr algn="ctr"/>
            <a:endParaRPr lang="tr-TR" sz="2400" dirty="0">
              <a:solidFill>
                <a:srgbClr val="282723"/>
              </a:solidFill>
              <a:latin typeface="Times New Roman" panose="02020603050405020304" pitchFamily="18" charset="0"/>
            </a:endParaRPr>
          </a:p>
          <a:p>
            <a:pPr algn="ctr"/>
            <a:r>
              <a:rPr lang="tr-TR" sz="2400" dirty="0">
                <a:solidFill>
                  <a:srgbClr val="FCF6E4"/>
                </a:solidFill>
                <a:latin typeface="Times New Roman" panose="02020603050405020304" pitchFamily="18" charset="0"/>
              </a:rPr>
              <a:t>“Her şey yolunda olup olmadığını dış koşullar değil; iç tapınağındaki ateşi koruyabilme hâlin söyleyecektir.”</a:t>
            </a:r>
            <a:endParaRPr lang="tr-TR" sz="2400" b="0" cap="none" spc="0" dirty="0">
              <a:ln w="0">
                <a:noFill/>
              </a:ln>
              <a:solidFill>
                <a:srgbClr val="FCF6E4"/>
              </a:solidFill>
              <a:effectLst/>
              <a:latin typeface="Times New Roman" panose="02020603050405020304" pitchFamily="18" charset="0"/>
            </a:endParaRPr>
          </a:p>
        </p:txBody>
      </p:sp>
      <p:sp>
        <p:nvSpPr>
          <p:cNvPr id="5" name="Metin kutusu 4">
            <a:extLst>
              <a:ext uri="{FF2B5EF4-FFF2-40B4-BE49-F238E27FC236}">
                <a16:creationId xmlns:a16="http://schemas.microsoft.com/office/drawing/2014/main" id="{EAAFEBEA-5418-84BE-888B-FC990820ED09}"/>
              </a:ext>
            </a:extLst>
          </p:cNvPr>
          <p:cNvSpPr txBox="1"/>
          <p:nvPr/>
        </p:nvSpPr>
        <p:spPr>
          <a:xfrm>
            <a:off x="5759025" y="10188092"/>
            <a:ext cx="1633760" cy="261610"/>
          </a:xfrm>
          <a:prstGeom prst="rect">
            <a:avLst/>
          </a:prstGeom>
          <a:noFill/>
        </p:spPr>
        <p:txBody>
          <a:bodyPr wrap="square">
            <a:spAutoFit/>
          </a:bodyPr>
          <a:lstStyle/>
          <a:p>
            <a:pPr marL="12700">
              <a:lnSpc>
                <a:spcPct val="100000"/>
              </a:lnSpc>
              <a:spcBef>
                <a:spcPts val="100"/>
              </a:spcBef>
            </a:pPr>
            <a:r>
              <a:rPr lang="tr-TR" sz="1100" spc="-10" dirty="0">
                <a:solidFill>
                  <a:schemeClr val="bg1"/>
                </a:solidFill>
                <a:latin typeface="Arial"/>
                <a:cs typeface="Arial"/>
                <a:hlinkClick r:id="rId4">
                  <a:extLst>
                    <a:ext uri="{A12FA001-AC4F-418D-AE19-62706E023703}">
                      <ahyp:hlinkClr xmlns:ahyp="http://schemas.microsoft.com/office/drawing/2018/hyperlinkcolor" val="tx"/>
                    </a:ext>
                  </a:extLst>
                </a:hlinkClick>
              </a:rPr>
              <a:t>www.newspirit.com.tr</a:t>
            </a:r>
            <a:endParaRPr lang="tr-TR" sz="1100" dirty="0">
              <a:solidFill>
                <a:schemeClr val="bg1"/>
              </a:solidFill>
              <a:latin typeface="Arial"/>
              <a:cs typeface="Arial"/>
            </a:endParaRPr>
          </a:p>
        </p:txBody>
      </p:sp>
    </p:spTree>
    <p:extLst>
      <p:ext uri="{BB962C8B-B14F-4D97-AF65-F5344CB8AC3E}">
        <p14:creationId xmlns:p14="http://schemas.microsoft.com/office/powerpoint/2010/main" val="265420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a:extLst>
            <a:ext uri="{FF2B5EF4-FFF2-40B4-BE49-F238E27FC236}">
              <a16:creationId xmlns:a16="http://schemas.microsoft.com/office/drawing/2014/main" id="{2992A3DE-27F4-6857-3134-5C4C900B53A5}"/>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763F496-118A-FDBF-C243-BD51B3071BD6}"/>
              </a:ext>
            </a:extLst>
          </p:cNvPr>
          <p:cNvPicPr/>
          <p:nvPr/>
        </p:nvPicPr>
        <p:blipFill>
          <a:blip r:embed="rId2">
            <a:alphaModFix amt="82000"/>
            <a:extLst>
              <a:ext uri="{28A0092B-C50C-407E-A947-70E740481C1C}">
                <a14:useLocalDpi xmlns:a14="http://schemas.microsoft.com/office/drawing/2010/main" val="0"/>
              </a:ext>
            </a:extLst>
          </a:blip>
          <a:srcRect/>
          <a:stretch/>
        </p:blipFill>
        <p:spPr>
          <a:xfrm>
            <a:off x="0" y="351855"/>
            <a:ext cx="7556500" cy="10508690"/>
          </a:xfrm>
          <a:prstGeom prst="rect">
            <a:avLst/>
          </a:prstGeom>
          <a:effectLst>
            <a:softEdge rad="203200"/>
          </a:effectLst>
        </p:spPr>
      </p:pic>
      <p:sp>
        <p:nvSpPr>
          <p:cNvPr id="10" name="object 10">
            <a:extLst>
              <a:ext uri="{FF2B5EF4-FFF2-40B4-BE49-F238E27FC236}">
                <a16:creationId xmlns:a16="http://schemas.microsoft.com/office/drawing/2014/main" id="{D3A9BA89-8637-3A51-9A74-D3D8F772DA81}"/>
              </a:ext>
            </a:extLst>
          </p:cNvPr>
          <p:cNvSpPr txBox="1"/>
          <p:nvPr/>
        </p:nvSpPr>
        <p:spPr>
          <a:xfrm>
            <a:off x="6480655" y="10188092"/>
            <a:ext cx="190500" cy="193040"/>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31</a:t>
            </a:r>
            <a:endParaRPr sz="1100">
              <a:latin typeface="Arial"/>
              <a:cs typeface="Arial"/>
            </a:endParaRPr>
          </a:p>
        </p:txBody>
      </p:sp>
      <p:sp>
        <p:nvSpPr>
          <p:cNvPr id="11" name="object 11">
            <a:extLst>
              <a:ext uri="{FF2B5EF4-FFF2-40B4-BE49-F238E27FC236}">
                <a16:creationId xmlns:a16="http://schemas.microsoft.com/office/drawing/2014/main" id="{EFC69230-7995-A587-8241-849A22F734C7}"/>
              </a:ext>
            </a:extLst>
          </p:cNvPr>
          <p:cNvSpPr txBox="1"/>
          <p:nvPr/>
        </p:nvSpPr>
        <p:spPr>
          <a:xfrm>
            <a:off x="707299" y="10315286"/>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pic>
        <p:nvPicPr>
          <p:cNvPr id="12" name="object 12">
            <a:extLst>
              <a:ext uri="{FF2B5EF4-FFF2-40B4-BE49-F238E27FC236}">
                <a16:creationId xmlns:a16="http://schemas.microsoft.com/office/drawing/2014/main" id="{8C288D46-922A-56D3-AD56-2073370D224F}"/>
              </a:ext>
            </a:extLst>
          </p:cNvPr>
          <p:cNvPicPr/>
          <p:nvPr/>
        </p:nvPicPr>
        <p:blipFill>
          <a:blip r:embed="rId3" cstate="print"/>
          <a:stretch>
            <a:fillRect/>
          </a:stretch>
        </p:blipFill>
        <p:spPr>
          <a:xfrm>
            <a:off x="120650" y="107900"/>
            <a:ext cx="540410" cy="543153"/>
          </a:xfrm>
          <a:prstGeom prst="rect">
            <a:avLst/>
          </a:prstGeom>
        </p:spPr>
      </p:pic>
      <p:sp>
        <p:nvSpPr>
          <p:cNvPr id="13" name="Metin kutusu 12">
            <a:extLst>
              <a:ext uri="{FF2B5EF4-FFF2-40B4-BE49-F238E27FC236}">
                <a16:creationId xmlns:a16="http://schemas.microsoft.com/office/drawing/2014/main" id="{8C43F3E1-0428-CD27-4A84-0E2C6C816E77}"/>
              </a:ext>
            </a:extLst>
          </p:cNvPr>
          <p:cNvSpPr txBox="1"/>
          <p:nvPr/>
        </p:nvSpPr>
        <p:spPr>
          <a:xfrm>
            <a:off x="1047750" y="223590"/>
            <a:ext cx="3962400" cy="261610"/>
          </a:xfrm>
          <a:prstGeom prst="rect">
            <a:avLst/>
          </a:prstGeom>
          <a:noFill/>
        </p:spPr>
        <p:txBody>
          <a:bodyPr wrap="square" rtlCol="0">
            <a:spAutoFit/>
          </a:bodyPr>
          <a:lstStyle/>
          <a:p>
            <a:r>
              <a:rPr lang="tr-TR" sz="1100" dirty="0">
                <a:solidFill>
                  <a:srgbClr val="D39867"/>
                </a:solidFill>
                <a:latin typeface="Arial" panose="020B0604020202020204" pitchFamily="34" charset="0"/>
                <a:cs typeface="Arial" panose="020B0604020202020204" pitchFamily="34" charset="0"/>
              </a:rPr>
              <a:t>RUKİYE AHSEN OĞUZ &amp; EZOTERİK ASTROLOG </a:t>
            </a:r>
          </a:p>
        </p:txBody>
      </p:sp>
      <p:pic>
        <p:nvPicPr>
          <p:cNvPr id="3" name="Resim 2">
            <a:extLst>
              <a:ext uri="{FF2B5EF4-FFF2-40B4-BE49-F238E27FC236}">
                <a16:creationId xmlns:a16="http://schemas.microsoft.com/office/drawing/2014/main" id="{524ED9EB-6B4F-46E1-7BF8-1936B37EB3B1}"/>
              </a:ext>
            </a:extLst>
          </p:cNvPr>
          <p:cNvPicPr>
            <a:picLocks noChangeAspect="1"/>
          </p:cNvPicPr>
          <p:nvPr/>
        </p:nvPicPr>
        <p:blipFill>
          <a:blip r:embed="rId4"/>
          <a:stretch>
            <a:fillRect/>
          </a:stretch>
        </p:blipFill>
        <p:spPr>
          <a:xfrm>
            <a:off x="766005" y="290621"/>
            <a:ext cx="176799" cy="176799"/>
          </a:xfrm>
          <a:prstGeom prst="rect">
            <a:avLst/>
          </a:prstGeom>
        </p:spPr>
      </p:pic>
      <p:sp>
        <p:nvSpPr>
          <p:cNvPr id="14" name="object 6">
            <a:extLst>
              <a:ext uri="{FF2B5EF4-FFF2-40B4-BE49-F238E27FC236}">
                <a16:creationId xmlns:a16="http://schemas.microsoft.com/office/drawing/2014/main" id="{E395D897-5476-F39F-1D99-5E44BED91DC1}"/>
              </a:ext>
            </a:extLst>
          </p:cNvPr>
          <p:cNvSpPr txBox="1"/>
          <p:nvPr/>
        </p:nvSpPr>
        <p:spPr>
          <a:xfrm>
            <a:off x="234950" y="5118100"/>
            <a:ext cx="7086600" cy="2500171"/>
          </a:xfrm>
          <a:prstGeom prst="rect">
            <a:avLst/>
          </a:prstGeom>
          <a:solidFill>
            <a:srgbClr val="231F20">
              <a:alpha val="66000"/>
            </a:srgbClr>
          </a:solidFill>
          <a:effectLst>
            <a:glow rad="355600">
              <a:schemeClr val="accent1">
                <a:alpha val="40000"/>
              </a:schemeClr>
            </a:glow>
            <a:reflection endPos="0" dist="50800" dir="5400000" sy="-100000" algn="bl" rotWithShape="0"/>
            <a:softEdge rad="101600"/>
          </a:effectLst>
          <a:scene3d>
            <a:camera prst="orthographicFront"/>
            <a:lightRig rig="threePt" dir="t"/>
          </a:scene3d>
          <a:sp3d extrusionH="101600" contourW="12700">
            <a:bevelT w="381000" h="381000" prst="divot"/>
            <a:bevelB w="127000" h="127000"/>
          </a:sp3d>
        </p:spPr>
        <p:txBody>
          <a:bodyPr vert="horz" wrap="square" lIns="0" tIns="59054" rIns="0" bIns="0" rtlCol="0">
            <a:spAutoFit/>
          </a:bodyPr>
          <a:lstStyle/>
          <a:p>
            <a:pPr marL="15240" marR="222250" indent="513715" algn="l">
              <a:lnSpc>
                <a:spcPts val="4500"/>
              </a:lnSpc>
              <a:spcBef>
                <a:spcPts val="464"/>
              </a:spcBef>
            </a:pPr>
            <a:r>
              <a:rPr lang="tr-TR" sz="2800" b="0" cap="none" spc="0" dirty="0">
                <a:ln w="0"/>
                <a:solidFill>
                  <a:srgbClr val="D39867"/>
                </a:solidFill>
                <a:effectLst/>
                <a:latin typeface="Times New Roman" panose="02020603050405020304" pitchFamily="18" charset="0"/>
                <a:cs typeface="Times New Roman" panose="02020603050405020304" pitchFamily="18" charset="0"/>
              </a:rPr>
              <a:t>PERVANENİN </a:t>
            </a:r>
            <a:r>
              <a:rPr lang="tr-TR" sz="2800" dirty="0">
                <a:ln w="0"/>
                <a:solidFill>
                  <a:srgbClr val="D39867"/>
                </a:solidFill>
                <a:latin typeface="Times New Roman" panose="02020603050405020304" pitchFamily="18" charset="0"/>
                <a:cs typeface="Times New Roman" panose="02020603050405020304" pitchFamily="18" charset="0"/>
              </a:rPr>
              <a:t>GÖNLÜ </a:t>
            </a:r>
          </a:p>
          <a:p>
            <a:pPr marL="15240" marR="222250" indent="513715" algn="l">
              <a:lnSpc>
                <a:spcPts val="4500"/>
              </a:lnSpc>
              <a:spcBef>
                <a:spcPts val="464"/>
              </a:spcBef>
            </a:pPr>
            <a:r>
              <a:rPr lang="tr-TR" sz="2800" dirty="0">
                <a:ln w="0"/>
                <a:solidFill>
                  <a:srgbClr val="D39867"/>
                </a:solidFill>
                <a:latin typeface="Times New Roman" panose="02020603050405020304" pitchFamily="18" charset="0"/>
                <a:cs typeface="Times New Roman" panose="02020603050405020304" pitchFamily="18" charset="0"/>
              </a:rPr>
              <a:t>ATEŞİ GÖRÜNCE </a:t>
            </a:r>
          </a:p>
          <a:p>
            <a:pPr marL="15240" marR="222250" indent="513715" algn="l">
              <a:lnSpc>
                <a:spcPts val="4500"/>
              </a:lnSpc>
              <a:spcBef>
                <a:spcPts val="464"/>
              </a:spcBef>
            </a:pPr>
            <a:r>
              <a:rPr lang="tr-TR" sz="2800" dirty="0">
                <a:ln w="0"/>
                <a:solidFill>
                  <a:srgbClr val="D39867"/>
                </a:solidFill>
                <a:latin typeface="Times New Roman" panose="02020603050405020304" pitchFamily="18" charset="0"/>
                <a:cs typeface="Times New Roman" panose="02020603050405020304" pitchFamily="18" charset="0"/>
              </a:rPr>
              <a:t>YANMAYA HEP MEYLEDER…</a:t>
            </a:r>
          </a:p>
          <a:p>
            <a:pPr marL="15240" marR="222250" indent="513715" algn="l">
              <a:lnSpc>
                <a:spcPts val="4500"/>
              </a:lnSpc>
              <a:spcBef>
                <a:spcPts val="464"/>
              </a:spcBef>
            </a:pPr>
            <a:r>
              <a:rPr lang="tr-TR" sz="2800" dirty="0">
                <a:ln w="0"/>
                <a:solidFill>
                  <a:srgbClr val="D39867"/>
                </a:solidFill>
                <a:latin typeface="Times New Roman" panose="02020603050405020304" pitchFamily="18" charset="0"/>
                <a:cs typeface="Times New Roman" panose="02020603050405020304" pitchFamily="18" charset="0"/>
              </a:rPr>
              <a:t> </a:t>
            </a:r>
          </a:p>
        </p:txBody>
      </p:sp>
      <p:sp>
        <p:nvSpPr>
          <p:cNvPr id="17" name="object 10">
            <a:extLst>
              <a:ext uri="{FF2B5EF4-FFF2-40B4-BE49-F238E27FC236}">
                <a16:creationId xmlns:a16="http://schemas.microsoft.com/office/drawing/2014/main" id="{DE81DB9D-6D75-9CD0-F72D-322D94014EC8}"/>
              </a:ext>
            </a:extLst>
          </p:cNvPr>
          <p:cNvSpPr txBox="1"/>
          <p:nvPr/>
        </p:nvSpPr>
        <p:spPr>
          <a:xfrm>
            <a:off x="6826250" y="541050"/>
            <a:ext cx="200055" cy="2222500"/>
          </a:xfrm>
          <a:prstGeom prst="rect">
            <a:avLst/>
          </a:prstGeom>
          <a:solidFill>
            <a:srgbClr val="D39867"/>
          </a:solidFill>
        </p:spPr>
        <p:txBody>
          <a:bodyPr vert="vert270" wrap="square" lIns="0" tIns="81280" rIns="0" bIns="0" rtlCol="0">
            <a:spAutoFit/>
          </a:bodyPr>
          <a:lstStyle/>
          <a:p>
            <a:pPr marL="136525">
              <a:lnSpc>
                <a:spcPct val="100000"/>
              </a:lnSpc>
              <a:spcBef>
                <a:spcPts val="640"/>
              </a:spcBef>
            </a:pPr>
            <a:r>
              <a:rPr lang="tr-TR" sz="1300" b="1" spc="80" dirty="0">
                <a:solidFill>
                  <a:srgbClr val="13182A"/>
                </a:solidFill>
                <a:latin typeface="Trebuchet MS"/>
                <a:cs typeface="Trebuchet MS"/>
              </a:rPr>
              <a:t>YAZI DİZİSİ -1</a:t>
            </a:r>
            <a:endParaRPr sz="1300" dirty="0">
              <a:solidFill>
                <a:srgbClr val="13182A"/>
              </a:solidFill>
              <a:latin typeface="Trebuchet MS"/>
              <a:cs typeface="Trebuchet MS"/>
            </a:endParaRPr>
          </a:p>
        </p:txBody>
      </p:sp>
    </p:spTree>
    <p:extLst>
      <p:ext uri="{BB962C8B-B14F-4D97-AF65-F5344CB8AC3E}">
        <p14:creationId xmlns:p14="http://schemas.microsoft.com/office/powerpoint/2010/main" val="1254839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D6654A-92E7-D5C9-DFA6-AD323BB680D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9C8F50A4-782C-E18F-1CD4-A8C33688E3B9}"/>
              </a:ext>
            </a:extLst>
          </p:cNvPr>
          <p:cNvPicPr/>
          <p:nvPr/>
        </p:nvPicPr>
        <p:blipFill>
          <a:blip r:embed="rId2">
            <a:alphaModFix amt="26000"/>
            <a:extLst>
              <a:ext uri="{28A0092B-C50C-407E-A947-70E740481C1C}">
                <a14:useLocalDpi xmlns:a14="http://schemas.microsoft.com/office/drawing/2010/main" val="0"/>
              </a:ext>
            </a:extLst>
          </a:blip>
          <a:srcRect/>
          <a:stretch/>
        </p:blipFill>
        <p:spPr>
          <a:xfrm>
            <a:off x="0" y="698"/>
            <a:ext cx="7556500" cy="10692003"/>
          </a:xfrm>
          <a:prstGeom prst="rect">
            <a:avLst/>
          </a:prstGeom>
          <a:effectLst>
            <a:softEdge rad="0"/>
          </a:effectLst>
        </p:spPr>
      </p:pic>
      <p:sp>
        <p:nvSpPr>
          <p:cNvPr id="3" name="object 3">
            <a:extLst>
              <a:ext uri="{FF2B5EF4-FFF2-40B4-BE49-F238E27FC236}">
                <a16:creationId xmlns:a16="http://schemas.microsoft.com/office/drawing/2014/main" id="{479C305D-32C5-5615-67EE-4AA2704B288F}"/>
              </a:ext>
            </a:extLst>
          </p:cNvPr>
          <p:cNvSpPr txBox="1"/>
          <p:nvPr/>
        </p:nvSpPr>
        <p:spPr>
          <a:xfrm>
            <a:off x="707298" y="831820"/>
            <a:ext cx="1981200" cy="7953459"/>
          </a:xfrm>
          <a:prstGeom prst="rect">
            <a:avLst/>
          </a:prstGeom>
        </p:spPr>
        <p:txBody>
          <a:bodyPr vert="horz" wrap="square" lIns="0" tIns="12700" rIns="0" bIns="0" rtlCol="0">
            <a:spAutoFit/>
          </a:bodyPr>
          <a:lstStyle/>
          <a:p>
            <a:pPr algn="just"/>
            <a:r>
              <a:rPr lang="tr-TR" sz="3600" dirty="0">
                <a:latin typeface="Times New Roman" panose="02020603050405020304" pitchFamily="18" charset="0"/>
                <a:cs typeface="Times New Roman" panose="02020603050405020304" pitchFamily="18" charset="0"/>
              </a:rPr>
              <a:t>Z</a:t>
            </a:r>
            <a:r>
              <a:rPr lang="tr-TR" sz="1200" dirty="0">
                <a:latin typeface="Times New Roman" panose="02020603050405020304" pitchFamily="18" charset="0"/>
                <a:cs typeface="Times New Roman" panose="02020603050405020304" pitchFamily="18" charset="0"/>
              </a:rPr>
              <a:t>amanın içinde yürürken bazı eserler bana yalnızca bilgi değil, bilgelik de verir.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Erzurumlu İbrahim Hakkı’nın </a:t>
            </a:r>
            <a:r>
              <a:rPr lang="tr-TR" sz="1200" dirty="0" err="1">
                <a:latin typeface="Times New Roman" panose="02020603050405020304" pitchFamily="18" charset="0"/>
                <a:cs typeface="Times New Roman" panose="02020603050405020304" pitchFamily="18" charset="0"/>
              </a:rPr>
              <a:t>Marifetname’si</a:t>
            </a:r>
            <a:r>
              <a:rPr lang="tr-TR" sz="1200" dirty="0">
                <a:latin typeface="Times New Roman" panose="02020603050405020304" pitchFamily="18" charset="0"/>
                <a:cs typeface="Times New Roman" panose="02020603050405020304" pitchFamily="18" charset="0"/>
              </a:rPr>
              <a:t> de benim için tam olarak böyle bir eser. Onu okurken fark ettim ki gökyüzü yalnızca yıldızlardan ibaret değil. İnsanın iç âlemiyle konuşan, ona ayna tutan bir düzen. Yıldızların hareketinde insan hâlleri, insanın kaderinde ise ilahi nizamın ince izlerinin görüldüğü bir pencere.</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Bu seriyi yazmaya karar ver-</a:t>
            </a:r>
            <a:r>
              <a:rPr lang="tr-TR" sz="1200" dirty="0" err="1">
                <a:latin typeface="Times New Roman" panose="02020603050405020304" pitchFamily="18" charset="0"/>
                <a:cs typeface="Times New Roman" panose="02020603050405020304" pitchFamily="18" charset="0"/>
              </a:rPr>
              <a:t>memin</a:t>
            </a:r>
            <a:r>
              <a:rPr lang="tr-TR" sz="1200" dirty="0">
                <a:latin typeface="Times New Roman" panose="02020603050405020304" pitchFamily="18" charset="0"/>
                <a:cs typeface="Times New Roman" panose="02020603050405020304" pitchFamily="18" charset="0"/>
              </a:rPr>
              <a:t> nedeni de tam olarak bu fark </a:t>
            </a:r>
            <a:r>
              <a:rPr lang="tr-TR" sz="1200" dirty="0" err="1">
                <a:latin typeface="Times New Roman" panose="02020603050405020304" pitchFamily="18" charset="0"/>
                <a:cs typeface="Times New Roman" panose="02020603050405020304" pitchFamily="18" charset="0"/>
              </a:rPr>
              <a:t>ediş.Burçlar</a:t>
            </a:r>
            <a:r>
              <a:rPr lang="tr-TR" sz="1200" dirty="0">
                <a:latin typeface="Times New Roman" panose="02020603050405020304" pitchFamily="18" charset="0"/>
                <a:cs typeface="Times New Roman" panose="02020603050405020304" pitchFamily="18" charset="0"/>
              </a:rPr>
              <a:t> benim için </a:t>
            </a:r>
            <a:r>
              <a:rPr lang="tr-TR" sz="1200" dirty="0" err="1">
                <a:latin typeface="Times New Roman" panose="02020603050405020304" pitchFamily="18" charset="0"/>
                <a:cs typeface="Times New Roman" panose="02020603050405020304" pitchFamily="18" charset="0"/>
              </a:rPr>
              <a:t>ka-rakter</a:t>
            </a:r>
            <a:r>
              <a:rPr lang="tr-TR" sz="1200" dirty="0">
                <a:latin typeface="Times New Roman" panose="02020603050405020304" pitchFamily="18" charset="0"/>
                <a:cs typeface="Times New Roman" panose="02020603050405020304" pitchFamily="18" charset="0"/>
              </a:rPr>
              <a:t> kalıpları değil, insanın kendi doğasını hatırlama yolcu-</a:t>
            </a:r>
            <a:r>
              <a:rPr lang="tr-TR" sz="1200" dirty="0" err="1">
                <a:latin typeface="Times New Roman" panose="02020603050405020304" pitchFamily="18" charset="0"/>
                <a:cs typeface="Times New Roman" panose="02020603050405020304" pitchFamily="18" charset="0"/>
              </a:rPr>
              <a:t>luğunda</a:t>
            </a:r>
            <a:r>
              <a:rPr lang="tr-TR" sz="1200" dirty="0">
                <a:latin typeface="Times New Roman" panose="02020603050405020304" pitchFamily="18" charset="0"/>
                <a:cs typeface="Times New Roman" panose="02020603050405020304" pitchFamily="18" charset="0"/>
              </a:rPr>
              <a:t> geçtiği birer durak. Her burç kendi içinde bir ahlak öğretisi, bir denge arayışı, bir sabır biçimi taşıyor.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İbrahim Hakkı’nın kadim dili bu </a:t>
            </a:r>
            <a:r>
              <a:rPr lang="tr-TR" sz="1200" dirty="0" err="1">
                <a:latin typeface="Times New Roman" panose="02020603050405020304" pitchFamily="18" charset="0"/>
                <a:cs typeface="Times New Roman" panose="02020603050405020304" pitchFamily="18" charset="0"/>
              </a:rPr>
              <a:t>öğretileriyalnızca</a:t>
            </a:r>
            <a:r>
              <a:rPr lang="tr-TR" sz="1200" dirty="0">
                <a:latin typeface="Times New Roman" panose="02020603050405020304" pitchFamily="18" charset="0"/>
                <a:cs typeface="Times New Roman" panose="02020603050405020304" pitchFamily="18" charset="0"/>
              </a:rPr>
              <a:t> anlatmak-la kalmıyor insanın içine doğru bir kapı aralıyor. Ben de bu kadim bilgiyi kendi idrakimden süzerek kendi dilimle siz okur-</a:t>
            </a:r>
            <a:r>
              <a:rPr lang="tr-TR" sz="1200" dirty="0" err="1">
                <a:latin typeface="Times New Roman" panose="02020603050405020304" pitchFamily="18" charset="0"/>
                <a:cs typeface="Times New Roman" panose="02020603050405020304" pitchFamily="18" charset="0"/>
              </a:rPr>
              <a:t>larımızla</a:t>
            </a:r>
            <a:r>
              <a:rPr lang="tr-TR" sz="1200" dirty="0">
                <a:latin typeface="Times New Roman" panose="02020603050405020304" pitchFamily="18" charset="0"/>
                <a:cs typeface="Times New Roman" panose="02020603050405020304" pitchFamily="18" charset="0"/>
              </a:rPr>
              <a:t> paylaşmak istedim.</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Yolculuğumuz kışın en derin yerinden başlıyor. Zamanın sessiz öğretmeni, sabrın ve </a:t>
            </a:r>
            <a:r>
              <a:rPr lang="tr-TR" sz="1200" dirty="0" err="1">
                <a:latin typeface="Times New Roman" panose="02020603050405020304" pitchFamily="18" charset="0"/>
                <a:cs typeface="Times New Roman" panose="02020603050405020304" pitchFamily="18" charset="0"/>
              </a:rPr>
              <a:t>hik</a:t>
            </a:r>
            <a:r>
              <a:rPr lang="tr-TR" sz="1200" dirty="0">
                <a:latin typeface="Times New Roman" panose="02020603050405020304" pitchFamily="18" charset="0"/>
                <a:cs typeface="Times New Roman" panose="02020603050405020304" pitchFamily="18" charset="0"/>
              </a:rPr>
              <a:t>-metin burcu olan Oğlak’tan…</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Haydi gelin, Hikmetin Dağı’na birlikte tırmanalım.</a:t>
            </a:r>
          </a:p>
        </p:txBody>
      </p:sp>
      <p:sp>
        <p:nvSpPr>
          <p:cNvPr id="10" name="object 10">
            <a:extLst>
              <a:ext uri="{FF2B5EF4-FFF2-40B4-BE49-F238E27FC236}">
                <a16:creationId xmlns:a16="http://schemas.microsoft.com/office/drawing/2014/main" id="{B412D26E-667C-EB64-AE90-18B89F00EA19}"/>
              </a:ext>
            </a:extLst>
          </p:cNvPr>
          <p:cNvSpPr txBox="1"/>
          <p:nvPr/>
        </p:nvSpPr>
        <p:spPr>
          <a:xfrm>
            <a:off x="6480655" y="10188092"/>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49</a:t>
            </a:r>
            <a:endParaRPr sz="1100" dirty="0">
              <a:latin typeface="Arial"/>
              <a:cs typeface="Arial"/>
            </a:endParaRPr>
          </a:p>
        </p:txBody>
      </p:sp>
      <p:sp>
        <p:nvSpPr>
          <p:cNvPr id="11" name="object 11">
            <a:extLst>
              <a:ext uri="{FF2B5EF4-FFF2-40B4-BE49-F238E27FC236}">
                <a16:creationId xmlns:a16="http://schemas.microsoft.com/office/drawing/2014/main" id="{A9F0697D-D0D8-F4BD-8019-7BB13FF99465}"/>
              </a:ext>
            </a:extLst>
          </p:cNvPr>
          <p:cNvSpPr txBox="1"/>
          <p:nvPr/>
        </p:nvSpPr>
        <p:spPr>
          <a:xfrm>
            <a:off x="5072313" y="10188091"/>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94CB28F0-68FA-36B2-E59B-597A280B4F41}"/>
              </a:ext>
            </a:extLst>
          </p:cNvPr>
          <p:cNvPicPr/>
          <p:nvPr/>
        </p:nvPicPr>
        <p:blipFill>
          <a:blip r:embed="rId3" cstate="print"/>
          <a:stretch>
            <a:fillRect/>
          </a:stretch>
        </p:blipFill>
        <p:spPr>
          <a:xfrm>
            <a:off x="6911999" y="144003"/>
            <a:ext cx="540410" cy="543153"/>
          </a:xfrm>
          <a:prstGeom prst="rect">
            <a:avLst/>
          </a:prstGeom>
        </p:spPr>
      </p:pic>
      <p:sp>
        <p:nvSpPr>
          <p:cNvPr id="15" name="object 3">
            <a:extLst>
              <a:ext uri="{FF2B5EF4-FFF2-40B4-BE49-F238E27FC236}">
                <a16:creationId xmlns:a16="http://schemas.microsoft.com/office/drawing/2014/main" id="{103BA773-BD0D-C516-FA6D-284B9875C7CF}"/>
              </a:ext>
            </a:extLst>
          </p:cNvPr>
          <p:cNvSpPr txBox="1"/>
          <p:nvPr/>
        </p:nvSpPr>
        <p:spPr>
          <a:xfrm>
            <a:off x="2787650" y="840680"/>
            <a:ext cx="1981200" cy="7976543"/>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OĞLAK BURCU &amp; MARİFET-NAME’DEN HİKMETİN DAĞI</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“Her şeyin feza ve arzda bir vakti ve bir sırası vardır; insanın halleri de burçların nizamı üzere tezahür eder.”</a:t>
            </a:r>
          </a:p>
          <a:p>
            <a:pPr algn="just"/>
            <a:r>
              <a:rPr lang="tr-TR" sz="1150" dirty="0">
                <a:latin typeface="Times New Roman" panose="02020603050405020304" pitchFamily="18" charset="0"/>
                <a:cs typeface="Times New Roman" panose="02020603050405020304" pitchFamily="18" charset="0"/>
              </a:rPr>
              <a:t>“Oğlak burcu toprak </a:t>
            </a:r>
            <a:r>
              <a:rPr lang="tr-TR" sz="1150" dirty="0" err="1">
                <a:latin typeface="Times New Roman" panose="02020603050405020304" pitchFamily="18" charset="0"/>
                <a:cs typeface="Times New Roman" panose="02020603050405020304" pitchFamily="18" charset="0"/>
              </a:rPr>
              <a:t>menzi-lindendir</a:t>
            </a:r>
            <a:r>
              <a:rPr lang="tr-TR" sz="1150" dirty="0">
                <a:latin typeface="Times New Roman" panose="02020603050405020304" pitchFamily="18" charset="0"/>
                <a:cs typeface="Times New Roman" panose="02020603050405020304" pitchFamily="18" charset="0"/>
              </a:rPr>
              <a:t>. Onun mahiyeti soğuk ve kurudur. Sakin, ağır, metin ve temkinlidir. Hâkim tabiatlı olur, işini tedbirle görür, az konuşur, çok düşünür. Hakk’a yönelirse hikmetin kapısı ona açılır.”</a:t>
            </a:r>
          </a:p>
          <a:p>
            <a:pPr algn="just"/>
            <a:r>
              <a:rPr lang="tr-TR" sz="1150" dirty="0">
                <a:latin typeface="Times New Roman" panose="02020603050405020304" pitchFamily="18" charset="0"/>
                <a:cs typeface="Times New Roman" panose="02020603050405020304" pitchFamily="18" charset="0"/>
              </a:rPr>
              <a:t>Erzurumlu İbrahim Hakkı, </a:t>
            </a:r>
            <a:r>
              <a:rPr lang="tr-TR" sz="1150" dirty="0" err="1">
                <a:latin typeface="Times New Roman" panose="02020603050405020304" pitchFamily="18" charset="0"/>
                <a:cs typeface="Times New Roman" panose="02020603050405020304" pitchFamily="18" charset="0"/>
              </a:rPr>
              <a:t>Marifetname</a:t>
            </a:r>
            <a:endParaRPr lang="tr-TR" sz="1150" dirty="0">
              <a:latin typeface="Times New Roman" panose="02020603050405020304" pitchFamily="18" charset="0"/>
              <a:cs typeface="Times New Roman" panose="02020603050405020304" pitchFamily="18" charset="0"/>
            </a:endParaRP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Oğlak burcu, </a:t>
            </a:r>
            <a:r>
              <a:rPr lang="tr-TR" sz="1150" dirty="0" err="1">
                <a:latin typeface="Times New Roman" panose="02020603050405020304" pitchFamily="18" charset="0"/>
                <a:cs typeface="Times New Roman" panose="02020603050405020304" pitchFamily="18" charset="0"/>
              </a:rPr>
              <a:t>Marifetname’nin</a:t>
            </a:r>
            <a:r>
              <a:rPr lang="tr-TR" sz="1150" dirty="0">
                <a:latin typeface="Times New Roman" panose="02020603050405020304" pitchFamily="18" charset="0"/>
                <a:cs typeface="Times New Roman" panose="02020603050405020304" pitchFamily="18" charset="0"/>
              </a:rPr>
              <a:t> derin sayfalarında hikmetin ve sabrın tecelli ettiği burç olarak anılır. Toprak unsurunun en ol-</a:t>
            </a:r>
            <a:r>
              <a:rPr lang="tr-TR" sz="1150" dirty="0" err="1">
                <a:latin typeface="Times New Roman" panose="02020603050405020304" pitchFamily="18" charset="0"/>
                <a:cs typeface="Times New Roman" panose="02020603050405020304" pitchFamily="18" charset="0"/>
              </a:rPr>
              <a:t>gun</a:t>
            </a:r>
            <a:r>
              <a:rPr lang="tr-TR" sz="1150" dirty="0">
                <a:latin typeface="Times New Roman" panose="02020603050405020304" pitchFamily="18" charset="0"/>
                <a:cs typeface="Times New Roman" panose="02020603050405020304" pitchFamily="18" charset="0"/>
              </a:rPr>
              <a:t> hâlidir. Toprağın taşlaşmış, dağa dönüşmüş biçimidir. O, sadece sabrı değil, sabırdan doğan kudreti temsil eder. İnsanın çamurdan yaratılırken gösterdiği azim ve ölçü gibi Oğlak da burçlar âleminde bu ölçünün yankısıdır.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İbrahim Hakkı’nın “soğuk ve kuru” tabiri bugünün astrolojisinde genellikle mesafeli, ciddi ve kontrollü olarak çevrilir. Ancak bu ifadeler yüzeyde kalır. </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err="1">
                <a:latin typeface="Times New Roman" panose="02020603050405020304" pitchFamily="18" charset="0"/>
                <a:cs typeface="Times New Roman" panose="02020603050405020304" pitchFamily="18" charset="0"/>
              </a:rPr>
              <a:t>Marifetname’deki“soğukluk”nef</a:t>
            </a:r>
            <a:r>
              <a:rPr lang="tr-TR" sz="1150" dirty="0">
                <a:latin typeface="Times New Roman" panose="02020603050405020304" pitchFamily="18" charset="0"/>
                <a:cs typeface="Times New Roman" panose="02020603050405020304" pitchFamily="18" charset="0"/>
              </a:rPr>
              <a:t>-sin ateşinden arınmışlık, “kuru-</a:t>
            </a:r>
            <a:r>
              <a:rPr lang="tr-TR" sz="1150" dirty="0" err="1">
                <a:latin typeface="Times New Roman" panose="02020603050405020304" pitchFamily="18" charset="0"/>
                <a:cs typeface="Times New Roman" panose="02020603050405020304" pitchFamily="18" charset="0"/>
              </a:rPr>
              <a:t>luk</a:t>
            </a:r>
            <a:r>
              <a:rPr lang="tr-TR" sz="1150" dirty="0">
                <a:latin typeface="Times New Roman" panose="02020603050405020304" pitchFamily="18" charset="0"/>
                <a:cs typeface="Times New Roman" panose="02020603050405020304" pitchFamily="18" charset="0"/>
              </a:rPr>
              <a:t>” ise duygusal taşkınlıktan </a:t>
            </a:r>
            <a:r>
              <a:rPr lang="tr-TR" sz="1150" dirty="0" err="1">
                <a:latin typeface="Times New Roman" panose="02020603050405020304" pitchFamily="18" charset="0"/>
                <a:cs typeface="Times New Roman" panose="02020603050405020304" pitchFamily="18" charset="0"/>
              </a:rPr>
              <a:t>sa</a:t>
            </a:r>
            <a:r>
              <a:rPr lang="tr-TR" sz="1150" dirty="0">
                <a:latin typeface="Times New Roman" panose="02020603050405020304" pitchFamily="18" charset="0"/>
                <a:cs typeface="Times New Roman" panose="02020603050405020304" pitchFamily="18" charset="0"/>
              </a:rPr>
              <a:t>-kınan hikmetli dengeyi ifade eder. Bu nedenle Oğlak insanı, görünürde dünyevî işlerle meşgul olsa da içten içe ruhu disipline eden ve düzenleyen bir terbiye-</a:t>
            </a:r>
            <a:r>
              <a:rPr lang="tr-TR" sz="1150" dirty="0" err="1">
                <a:latin typeface="Times New Roman" panose="02020603050405020304" pitchFamily="18" charset="0"/>
                <a:cs typeface="Times New Roman" panose="02020603050405020304" pitchFamily="18" charset="0"/>
              </a:rPr>
              <a:t>cidir</a:t>
            </a:r>
            <a:r>
              <a:rPr lang="tr-TR" sz="1150" dirty="0">
                <a:latin typeface="Times New Roman" panose="02020603050405020304" pitchFamily="18" charset="0"/>
                <a:cs typeface="Times New Roman" panose="02020603050405020304" pitchFamily="18" charset="0"/>
              </a:rPr>
              <a:t>.</a:t>
            </a:r>
          </a:p>
        </p:txBody>
      </p:sp>
      <p:sp>
        <p:nvSpPr>
          <p:cNvPr id="16" name="object 3">
            <a:extLst>
              <a:ext uri="{FF2B5EF4-FFF2-40B4-BE49-F238E27FC236}">
                <a16:creationId xmlns:a16="http://schemas.microsoft.com/office/drawing/2014/main" id="{C066AE32-705F-1B33-4893-E0E87508EE54}"/>
              </a:ext>
            </a:extLst>
          </p:cNvPr>
          <p:cNvSpPr txBox="1"/>
          <p:nvPr/>
        </p:nvSpPr>
        <p:spPr>
          <a:xfrm>
            <a:off x="4968150" y="836900"/>
            <a:ext cx="1775551" cy="8161209"/>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Oğlak burcu, sembolik olarak dağa tırmanan keçiyle temsil edilir. Bu yalnızca bir doğa sahnesi değil insanın varoluş basamaklarını tırmanma </a:t>
            </a:r>
            <a:r>
              <a:rPr lang="tr-TR" sz="1150" dirty="0" err="1">
                <a:latin typeface="Times New Roman" panose="02020603050405020304" pitchFamily="18" charset="0"/>
                <a:cs typeface="Times New Roman" panose="02020603050405020304" pitchFamily="18" charset="0"/>
              </a:rPr>
              <a:t>ça</a:t>
            </a:r>
            <a:r>
              <a:rPr lang="tr-TR" sz="1150" dirty="0">
                <a:latin typeface="Times New Roman" panose="02020603050405020304" pitchFamily="18" charset="0"/>
                <a:cs typeface="Times New Roman" panose="02020603050405020304" pitchFamily="18" charset="0"/>
              </a:rPr>
              <a:t>-basıdır. </a:t>
            </a:r>
            <a:r>
              <a:rPr lang="tr-TR" sz="1150" dirty="0" err="1">
                <a:latin typeface="Times New Roman" panose="02020603050405020304" pitchFamily="18" charset="0"/>
                <a:cs typeface="Times New Roman" panose="02020603050405020304" pitchFamily="18" charset="0"/>
              </a:rPr>
              <a:t>Marifetname’de</a:t>
            </a:r>
            <a:r>
              <a:rPr lang="tr-TR" sz="1150" dirty="0">
                <a:latin typeface="Times New Roman" panose="02020603050405020304" pitchFamily="18" charset="0"/>
                <a:cs typeface="Times New Roman" panose="02020603050405020304" pitchFamily="18" charset="0"/>
              </a:rPr>
              <a:t> der ki; “Oğlak burcu menzili </a:t>
            </a:r>
            <a:r>
              <a:rPr lang="tr-TR" sz="1150" dirty="0" err="1">
                <a:latin typeface="Times New Roman" panose="02020603050405020304" pitchFamily="18" charset="0"/>
                <a:cs typeface="Times New Roman" panose="02020603050405020304" pitchFamily="18" charset="0"/>
              </a:rPr>
              <a:t>sülûk</a:t>
            </a:r>
            <a:r>
              <a:rPr lang="tr-TR" sz="1150" dirty="0">
                <a:latin typeface="Times New Roman" panose="02020603050405020304" pitchFamily="18" charset="0"/>
                <a:cs typeface="Times New Roman" panose="02020603050405020304" pitchFamily="18" charset="0"/>
              </a:rPr>
              <a:t> ehline sabır ve sükûn sıfatını öğretir.” </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err="1">
                <a:latin typeface="Times New Roman" panose="02020603050405020304" pitchFamily="18" charset="0"/>
                <a:cs typeface="Times New Roman" panose="02020603050405020304" pitchFamily="18" charset="0"/>
              </a:rPr>
              <a:t>Sülûk</a:t>
            </a:r>
            <a:r>
              <a:rPr lang="tr-TR" sz="1150" dirty="0">
                <a:latin typeface="Times New Roman" panose="02020603050405020304" pitchFamily="18" charset="0"/>
                <a:cs typeface="Times New Roman" panose="02020603050405020304" pitchFamily="18" charset="0"/>
              </a:rPr>
              <a:t>, yani manevî yolculuk ehli Oğlak enerjisinde adım adım yükselir. Her taş bir imtihan her zirve bir </a:t>
            </a:r>
            <a:r>
              <a:rPr lang="tr-TR" sz="1150" dirty="0" err="1">
                <a:latin typeface="Times New Roman" panose="02020603050405020304" pitchFamily="18" charset="0"/>
                <a:cs typeface="Times New Roman" panose="02020603050405020304" pitchFamily="18" charset="0"/>
              </a:rPr>
              <a:t>tecel-lidir</a:t>
            </a:r>
            <a:r>
              <a:rPr lang="tr-TR" sz="1150" dirty="0">
                <a:latin typeface="Times New Roman" panose="02020603050405020304" pitchFamily="18" charset="0"/>
                <a:cs typeface="Times New Roman" panose="02020603050405020304" pitchFamily="18" charset="0"/>
              </a:rPr>
              <a:t>. Dışarıdan sert görünen dağın içi sabırla oyulmuş mağaralar ve hikmetle açılmış yollarla doludur. </a:t>
            </a:r>
          </a:p>
          <a:p>
            <a:pPr algn="just"/>
            <a:r>
              <a:rPr lang="tr-TR" sz="1150" dirty="0">
                <a:latin typeface="Times New Roman" panose="02020603050405020304" pitchFamily="18" charset="0"/>
                <a:cs typeface="Times New Roman" panose="02020603050405020304" pitchFamily="18" charset="0"/>
              </a:rPr>
              <a:t>Oğlak burcunun yöneticisi Satürn, </a:t>
            </a:r>
            <a:r>
              <a:rPr lang="tr-TR" sz="1150" dirty="0" err="1">
                <a:latin typeface="Times New Roman" panose="02020603050405020304" pitchFamily="18" charset="0"/>
                <a:cs typeface="Times New Roman" panose="02020603050405020304" pitchFamily="18" charset="0"/>
              </a:rPr>
              <a:t>Marifetname’de</a:t>
            </a:r>
            <a:r>
              <a:rPr lang="tr-TR" sz="1150" dirty="0">
                <a:latin typeface="Times New Roman" panose="02020603050405020304" pitchFamily="18" charset="0"/>
                <a:cs typeface="Times New Roman" panose="02020603050405020304" pitchFamily="18" charset="0"/>
              </a:rPr>
              <a:t> vakar ve imtihan yıldızı olarak anılır. Satürn’ün hükmü altındaki insan sabırla yoğrulur. Yük ağırdır ama olgunluk, bilgelik ve teslimiyetle mayalanır. İbrahim Hakkı bu durumu şöyle açıklar: “Zühal’in nazarı kime isabet ederse, o kimse dünya malına rağbet etmez, azla kanaat eder, sözünde metin olur.” Böylece Oğlak, görünürde dünyevî bir düzen kurucusu olsa da özünde fani olana hükmeden ruhun sembolüdür.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err="1">
                <a:latin typeface="Times New Roman" panose="02020603050405020304" pitchFamily="18" charset="0"/>
                <a:cs typeface="Times New Roman" panose="02020603050405020304" pitchFamily="18" charset="0"/>
              </a:rPr>
              <a:t>Marifetname’ye</a:t>
            </a:r>
            <a:r>
              <a:rPr lang="tr-TR" sz="1150" dirty="0">
                <a:latin typeface="Times New Roman" panose="02020603050405020304" pitchFamily="18" charset="0"/>
                <a:cs typeface="Times New Roman" panose="02020603050405020304" pitchFamily="18" charset="0"/>
              </a:rPr>
              <a:t> göre her burcun bir ahlaki dersi vardır. Oğlak’ın dersi, tedbir, </a:t>
            </a:r>
            <a:r>
              <a:rPr lang="tr-TR" sz="1150" dirty="0" err="1">
                <a:latin typeface="Times New Roman" panose="02020603050405020304" pitchFamily="18" charset="0"/>
                <a:cs typeface="Times New Roman" panose="02020603050405020304" pitchFamily="18" charset="0"/>
              </a:rPr>
              <a:t>sükû</a:t>
            </a:r>
            <a:r>
              <a:rPr lang="tr-TR" sz="1150" dirty="0">
                <a:latin typeface="Times New Roman" panose="02020603050405020304" pitchFamily="18" charset="0"/>
                <a:cs typeface="Times New Roman" panose="02020603050405020304" pitchFamily="18" charset="0"/>
              </a:rPr>
              <a:t>-net ve tevekküldür. Bugünün insanı, hızla tükenen arzuların ve değişen duyguların içinde sabrı unutur. Oğlak, unutulan sabrı </a:t>
            </a:r>
            <a:r>
              <a:rPr lang="tr-TR" sz="1100" dirty="0">
                <a:latin typeface="Times New Roman" panose="02020603050405020304" pitchFamily="18" charset="0"/>
                <a:cs typeface="Times New Roman" panose="02020603050405020304" pitchFamily="18" charset="0"/>
              </a:rPr>
              <a:t>hatırlatır. </a:t>
            </a:r>
            <a:endParaRPr lang="tr-TR" sz="11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78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47858E-3E10-1B73-EB67-3B489CBDE44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3A08B27-D8F8-164F-F739-888403341516}"/>
              </a:ext>
            </a:extLst>
          </p:cNvPr>
          <p:cNvSpPr/>
          <p:nvPr/>
        </p:nvSpPr>
        <p:spPr>
          <a:xfrm>
            <a:off x="1" y="26481"/>
            <a:ext cx="7556499" cy="10666919"/>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alpha val="50000"/>
            </a:schemeClr>
          </a:solidFill>
        </p:spPr>
        <p:txBody>
          <a:bodyPr wrap="square" lIns="0" tIns="0" rIns="0" bIns="0" rtlCol="0"/>
          <a:lstStyle/>
          <a:p>
            <a:endParaRPr/>
          </a:p>
        </p:txBody>
      </p:sp>
      <p:pic>
        <p:nvPicPr>
          <p:cNvPr id="3" name="object 3">
            <a:extLst>
              <a:ext uri="{FF2B5EF4-FFF2-40B4-BE49-F238E27FC236}">
                <a16:creationId xmlns:a16="http://schemas.microsoft.com/office/drawing/2014/main" id="{7AA4F5BF-AE65-C6B2-C9C2-469123CCC803}"/>
              </a:ext>
            </a:extLst>
          </p:cNvPr>
          <p:cNvPicPr/>
          <p:nvPr/>
        </p:nvPicPr>
        <p:blipFill>
          <a:blip r:embed="rId2">
            <a:alphaModFix amt="56000"/>
            <a:extLst>
              <a:ext uri="{28A0092B-C50C-407E-A947-70E740481C1C}">
                <a14:useLocalDpi xmlns:a14="http://schemas.microsoft.com/office/drawing/2010/main" val="0"/>
              </a:ext>
            </a:extLst>
          </a:blip>
          <a:srcRect/>
          <a:stretch/>
        </p:blipFill>
        <p:spPr>
          <a:xfrm>
            <a:off x="-1" y="1"/>
            <a:ext cx="7556500" cy="10693399"/>
          </a:xfrm>
          <a:prstGeom prst="rect">
            <a:avLst/>
          </a:prstGeom>
        </p:spPr>
      </p:pic>
      <p:sp>
        <p:nvSpPr>
          <p:cNvPr id="5" name="object 5" descr="$PPTXTitle">
            <a:extLst>
              <a:ext uri="{FF2B5EF4-FFF2-40B4-BE49-F238E27FC236}">
                <a16:creationId xmlns:a16="http://schemas.microsoft.com/office/drawing/2014/main" id="{ECFE0752-FFAF-C89F-FBFA-E9ADF1C04ACD}"/>
              </a:ext>
            </a:extLst>
          </p:cNvPr>
          <p:cNvSpPr txBox="1">
            <a:spLocks noGrp="1"/>
          </p:cNvSpPr>
          <p:nvPr>
            <p:ph type="title"/>
          </p:nvPr>
        </p:nvSpPr>
        <p:spPr>
          <a:xfrm>
            <a:off x="701604" y="767886"/>
            <a:ext cx="1947544" cy="507190"/>
          </a:xfrm>
          <a:prstGeom prst="rect">
            <a:avLst/>
          </a:prstGeom>
        </p:spPr>
        <p:txBody>
          <a:bodyPr vert="horz" wrap="square" lIns="0" tIns="14605" rIns="0" bIns="0" rtlCol="0">
            <a:spAutoFit/>
          </a:bodyPr>
          <a:lstStyle/>
          <a:p>
            <a:pPr marL="12700">
              <a:lnSpc>
                <a:spcPct val="100000"/>
              </a:lnSpc>
              <a:spcBef>
                <a:spcPts val="115"/>
              </a:spcBef>
            </a:pPr>
            <a:r>
              <a:rPr lang="tr-TR" sz="3200" b="0" spc="-10" dirty="0">
                <a:solidFill>
                  <a:srgbClr val="231F20"/>
                </a:solidFill>
                <a:latin typeface="Times New Roman"/>
                <a:cs typeface="Times New Roman"/>
              </a:rPr>
              <a:t>2025</a:t>
            </a:r>
            <a:r>
              <a:rPr lang="tr-TR" sz="1150" b="0" spc="-10" dirty="0">
                <a:solidFill>
                  <a:srgbClr val="231F20"/>
                </a:solidFill>
                <a:latin typeface="Times New Roman"/>
                <a:cs typeface="Times New Roman"/>
              </a:rPr>
              <a:t>yılını 9 enerjisiyle </a:t>
            </a:r>
            <a:endParaRPr sz="1150" dirty="0">
              <a:latin typeface="Times New Roman"/>
              <a:cs typeface="Times New Roman"/>
            </a:endParaRPr>
          </a:p>
        </p:txBody>
      </p:sp>
      <p:sp>
        <p:nvSpPr>
          <p:cNvPr id="7" name="object 7">
            <a:extLst>
              <a:ext uri="{FF2B5EF4-FFF2-40B4-BE49-F238E27FC236}">
                <a16:creationId xmlns:a16="http://schemas.microsoft.com/office/drawing/2014/main" id="{027ECF66-0755-A5B7-F1E7-2BCF90E0C980}"/>
              </a:ext>
            </a:extLst>
          </p:cNvPr>
          <p:cNvSpPr txBox="1"/>
          <p:nvPr/>
        </p:nvSpPr>
        <p:spPr>
          <a:xfrm>
            <a:off x="707245" y="1201947"/>
            <a:ext cx="1947545" cy="8692123"/>
          </a:xfrm>
          <a:prstGeom prst="rect">
            <a:avLst/>
          </a:prstGeom>
        </p:spPr>
        <p:txBody>
          <a:bodyPr vert="horz" wrap="square" lIns="0" tIns="12700" rIns="0" bIns="0" rtlCol="0">
            <a:spAutoFit/>
          </a:bodyPr>
          <a:lstStyle/>
          <a:p>
            <a:pPr algn="just"/>
            <a:r>
              <a:rPr lang="tr-TR" sz="1200" b="0" spc="-10" dirty="0" err="1">
                <a:solidFill>
                  <a:srgbClr val="231F20"/>
                </a:solidFill>
                <a:latin typeface="Times New Roman"/>
                <a:cs typeface="Times New Roman"/>
              </a:rPr>
              <a:t>kapattık.</a:t>
            </a:r>
            <a:r>
              <a:rPr lang="tr-TR" sz="1200" dirty="0" err="1">
                <a:latin typeface="Times New Roman" panose="02020603050405020304" pitchFamily="18" charset="0"/>
                <a:cs typeface="Times New Roman" panose="02020603050405020304" pitchFamily="18" charset="0"/>
              </a:rPr>
              <a:t>Bu</a:t>
            </a:r>
            <a:r>
              <a:rPr lang="tr-TR" sz="1200" dirty="0">
                <a:latin typeface="Times New Roman" panose="02020603050405020304" pitchFamily="18" charset="0"/>
                <a:cs typeface="Times New Roman" panose="02020603050405020304" pitchFamily="18" charset="0"/>
              </a:rPr>
              <a:t>, her anlamda bir tamamlanma; dokuz yıllık bir döngünün kapanışı demekti. Bit-</a:t>
            </a:r>
            <a:r>
              <a:rPr lang="tr-TR" sz="1200" dirty="0" err="1">
                <a:latin typeface="Times New Roman" panose="02020603050405020304" pitchFamily="18" charset="0"/>
                <a:cs typeface="Times New Roman" panose="02020603050405020304" pitchFamily="18" charset="0"/>
              </a:rPr>
              <a:t>mesi</a:t>
            </a:r>
            <a:r>
              <a:rPr lang="tr-TR" sz="1200" dirty="0">
                <a:latin typeface="Times New Roman" panose="02020603050405020304" pitchFamily="18" charset="0"/>
                <a:cs typeface="Times New Roman" panose="02020603050405020304" pitchFamily="18" charset="0"/>
              </a:rPr>
              <a:t> gereken bitti, yükler bırakıl-</a:t>
            </a:r>
            <a:r>
              <a:rPr lang="tr-TR" sz="1200" dirty="0" err="1">
                <a:latin typeface="Times New Roman" panose="02020603050405020304" pitchFamily="18" charset="0"/>
                <a:cs typeface="Times New Roman" panose="02020603050405020304" pitchFamily="18" charset="0"/>
              </a:rPr>
              <a:t>dı</a:t>
            </a:r>
            <a:r>
              <a:rPr lang="tr-TR" sz="1200" dirty="0">
                <a:latin typeface="Times New Roman" panose="02020603050405020304" pitchFamily="18" charset="0"/>
                <a:cs typeface="Times New Roman" panose="02020603050405020304" pitchFamily="18" charset="0"/>
              </a:rPr>
              <a:t>, perdeler kapandı.</a:t>
            </a:r>
          </a:p>
          <a:p>
            <a:pPr algn="just"/>
            <a:r>
              <a:rPr lang="tr-TR" sz="1200" dirty="0">
                <a:latin typeface="Times New Roman" panose="02020603050405020304" pitchFamily="18" charset="0"/>
                <a:cs typeface="Times New Roman" panose="02020603050405020304" pitchFamily="18" charset="0"/>
              </a:rPr>
              <a:t>Şimdi 2026 ’ya 1 enerjisiyle </a:t>
            </a:r>
            <a:r>
              <a:rPr lang="tr-TR" sz="1200" dirty="0" err="1">
                <a:latin typeface="Times New Roman" panose="02020603050405020304" pitchFamily="18" charset="0"/>
                <a:cs typeface="Times New Roman" panose="02020603050405020304" pitchFamily="18" charset="0"/>
              </a:rPr>
              <a:t>giri-yoruz</a:t>
            </a:r>
            <a:r>
              <a:rPr lang="tr-TR" sz="1200" dirty="0">
                <a:latin typeface="Times New Roman" panose="02020603050405020304" pitchFamily="18" charset="0"/>
                <a:cs typeface="Times New Roman" panose="02020603050405020304" pitchFamily="18" charset="0"/>
              </a:rPr>
              <a:t>. Bu da yepyeni bir dokuz yıllık döngünün başlaması anlamı-</a:t>
            </a:r>
            <a:r>
              <a:rPr lang="tr-TR" sz="1200" dirty="0" err="1">
                <a:latin typeface="Times New Roman" panose="02020603050405020304" pitchFamily="18" charset="0"/>
                <a:cs typeface="Times New Roman" panose="02020603050405020304" pitchFamily="18" charset="0"/>
              </a:rPr>
              <a:t>na</a:t>
            </a:r>
            <a:r>
              <a:rPr lang="tr-TR" sz="1200" dirty="0">
                <a:latin typeface="Times New Roman" panose="02020603050405020304" pitchFamily="18" charset="0"/>
                <a:cs typeface="Times New Roman" panose="02020603050405020304" pitchFamily="18" charset="0"/>
              </a:rPr>
              <a:t> geliyor.</a:t>
            </a:r>
          </a:p>
          <a:p>
            <a:pPr algn="just"/>
            <a:r>
              <a:rPr lang="tr-TR" sz="1200" dirty="0">
                <a:latin typeface="Times New Roman" panose="02020603050405020304" pitchFamily="18" charset="0"/>
                <a:cs typeface="Times New Roman" panose="02020603050405020304" pitchFamily="18" charset="0"/>
              </a:rPr>
              <a:t>1 enerjisi; öncü olmak, başlatmak, liderlik etmek, önden yürümek ve tohum ekmek enerjisidir. </a:t>
            </a:r>
            <a:r>
              <a:rPr lang="tr-TR" sz="1200" dirty="0" err="1">
                <a:latin typeface="Times New Roman" panose="02020603050405020304" pitchFamily="18" charset="0"/>
                <a:cs typeface="Times New Roman" panose="02020603050405020304" pitchFamily="18" charset="0"/>
              </a:rPr>
              <a:t>Numero-lojide</a:t>
            </a:r>
            <a:r>
              <a:rPr lang="tr-TR" sz="1200" dirty="0">
                <a:latin typeface="Times New Roman" panose="02020603050405020304" pitchFamily="18" charset="0"/>
                <a:cs typeface="Times New Roman" panose="02020603050405020304" pitchFamily="18" charset="0"/>
              </a:rPr>
              <a:t> 1 yılında başlatılan her şey, yıl döngülerinde dokuz yıl boyun-</a:t>
            </a:r>
            <a:r>
              <a:rPr lang="tr-TR" sz="1200" dirty="0" err="1">
                <a:latin typeface="Times New Roman" panose="02020603050405020304" pitchFamily="18" charset="0"/>
                <a:cs typeface="Times New Roman" panose="02020603050405020304" pitchFamily="18" charset="0"/>
              </a:rPr>
              <a:t>ca</a:t>
            </a:r>
            <a:r>
              <a:rPr lang="tr-TR" sz="1200" dirty="0">
                <a:latin typeface="Times New Roman" panose="02020603050405020304" pitchFamily="18" charset="0"/>
                <a:cs typeface="Times New Roman" panose="02020603050405020304" pitchFamily="18" charset="0"/>
              </a:rPr>
              <a:t> büyür, gelişir ve sonunda tamamlanır. Yani 2026’da attığın adımlar, yalnızca bugünü değil, önündeki uzun bir süreci de şekillendirir.</a:t>
            </a:r>
          </a:p>
          <a:p>
            <a:pPr algn="just"/>
            <a:r>
              <a:rPr lang="tr-TR" sz="1200" dirty="0">
                <a:latin typeface="Times New Roman" panose="02020603050405020304" pitchFamily="18" charset="0"/>
                <a:cs typeface="Times New Roman" panose="02020603050405020304" pitchFamily="18" charset="0"/>
              </a:rPr>
              <a:t>1 enerjisi aynı zamanda kök çakrayı temsil eder. Bu da bize şunu anlatır: Bu dünyada var olmayı seçmiş ruhlar olarak, </a:t>
            </a:r>
            <a:r>
              <a:rPr lang="tr-TR" sz="1200" dirty="0" err="1">
                <a:latin typeface="Times New Roman" panose="02020603050405020304" pitchFamily="18" charset="0"/>
                <a:cs typeface="Times New Roman" panose="02020603050405020304" pitchFamily="18" charset="0"/>
              </a:rPr>
              <a:t>dualite</a:t>
            </a:r>
            <a:r>
              <a:rPr lang="tr-TR" sz="1200" dirty="0">
                <a:latin typeface="Times New Roman" panose="02020603050405020304" pitchFamily="18" charset="0"/>
                <a:cs typeface="Times New Roman" panose="02020603050405020304" pitchFamily="18" charset="0"/>
              </a:rPr>
              <a:t> içinde köklenmemiz, yani bir şeyler inşa etmemiz gerekir. Toprağa tohum ekmeden, o ağacın meyve vermesi mümkün değildir. İşte tam da bu yüzden 1 yılları, tohum ekmek için en verimli dönemlerdir.</a:t>
            </a:r>
          </a:p>
          <a:p>
            <a:pPr algn="just"/>
            <a:r>
              <a:rPr lang="tr-TR" sz="1200" dirty="0">
                <a:latin typeface="Times New Roman" panose="02020603050405020304" pitchFamily="18" charset="0"/>
                <a:cs typeface="Times New Roman" panose="02020603050405020304" pitchFamily="18" charset="0"/>
              </a:rPr>
              <a:t>2026 yılı genel itibarıyla liderlik, öncülük, başlatma ve kendi yolunu cesaretle açma enerjisini kolektif olarak aktif hâle getirir. Kısaca: Ne ektiğine dikkat et. Çünkü bu tohum, önümüzdeki dokuz yıl boyunca seninle birlikte büyüyecek.</a:t>
            </a:r>
          </a:p>
          <a:p>
            <a:pPr algn="just"/>
            <a:r>
              <a:rPr lang="tr-TR" sz="1200" dirty="0">
                <a:latin typeface="Times New Roman" panose="02020603050405020304" pitchFamily="18" charset="0"/>
                <a:cs typeface="Times New Roman" panose="02020603050405020304" pitchFamily="18" charset="0"/>
              </a:rPr>
              <a:t>1 enerjisinin kök çakrayı temsil ettiğini söylemiştik. Kök çakranın rengi ise kırmızıdır. Bu yüzden 2026 yılının genel yıl rengi kırmızı olarak okunur. </a:t>
            </a:r>
          </a:p>
        </p:txBody>
      </p:sp>
      <p:sp>
        <p:nvSpPr>
          <p:cNvPr id="8" name="object 8">
            <a:extLst>
              <a:ext uri="{FF2B5EF4-FFF2-40B4-BE49-F238E27FC236}">
                <a16:creationId xmlns:a16="http://schemas.microsoft.com/office/drawing/2014/main" id="{BFFD3E12-CE94-EF2D-2998-58CBEE2F4687}"/>
              </a:ext>
            </a:extLst>
          </p:cNvPr>
          <p:cNvSpPr txBox="1"/>
          <p:nvPr/>
        </p:nvSpPr>
        <p:spPr>
          <a:xfrm>
            <a:off x="2793147" y="770426"/>
            <a:ext cx="2051903" cy="9196492"/>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Kırmızı; başlatan, harekete </a:t>
            </a:r>
            <a:r>
              <a:rPr lang="tr-TR" sz="1200" dirty="0" err="1">
                <a:latin typeface="Times New Roman" panose="02020603050405020304" pitchFamily="18" charset="0"/>
                <a:cs typeface="Times New Roman" panose="02020603050405020304" pitchFamily="18" charset="0"/>
              </a:rPr>
              <a:t>ge-çiren</a:t>
            </a:r>
            <a:r>
              <a:rPr lang="tr-TR" sz="1200" dirty="0">
                <a:latin typeface="Times New Roman" panose="02020603050405020304" pitchFamily="18" charset="0"/>
                <a:cs typeface="Times New Roman" panose="02020603050405020304" pitchFamily="18" charset="0"/>
              </a:rPr>
              <a:t>, kök salan ve “buradayım” diyen bir enerjiyi sembolize eder. Yani 2026 yalnızca yeni başlangıçlar değil, aynı zamanda başlatılanı kalıcı hâle getirme yılıdır.</a:t>
            </a:r>
          </a:p>
          <a:p>
            <a:r>
              <a:rPr lang="tr-TR" sz="1200" dirty="0">
                <a:latin typeface="Times New Roman" panose="02020603050405020304" pitchFamily="18" charset="0"/>
                <a:cs typeface="Times New Roman" panose="02020603050405020304" pitchFamily="18" charset="0"/>
              </a:rPr>
              <a:t>2026 yılının 1 enerjisinde yıl </a:t>
            </a:r>
            <a:r>
              <a:rPr lang="tr-TR" sz="1200" dirty="0" err="1">
                <a:latin typeface="Times New Roman" panose="02020603050405020304" pitchFamily="18" charset="0"/>
                <a:cs typeface="Times New Roman" panose="02020603050405020304" pitchFamily="18" charset="0"/>
              </a:rPr>
              <a:t>bo-yunca</a:t>
            </a:r>
            <a:r>
              <a:rPr lang="tr-TR" sz="1200" dirty="0">
                <a:latin typeface="Times New Roman" panose="02020603050405020304" pitchFamily="18" charset="0"/>
                <a:cs typeface="Times New Roman" panose="02020603050405020304" pitchFamily="18" charset="0"/>
              </a:rPr>
              <a:t> özellikle “benlik” kavramı ön plana çıkacaktır. </a:t>
            </a:r>
          </a:p>
          <a:p>
            <a:pPr marL="12700" marR="5080" algn="just">
              <a:lnSpc>
                <a:spcPct val="106800"/>
              </a:lnSpc>
              <a:spcBef>
                <a:spcPts val="100"/>
              </a:spcBef>
            </a:pPr>
            <a:r>
              <a:rPr lang="tr-TR" sz="1200" dirty="0">
                <a:latin typeface="Times New Roman" panose="02020603050405020304" pitchFamily="18" charset="0"/>
                <a:cs typeface="Times New Roman" panose="02020603050405020304" pitchFamily="18" charset="0"/>
              </a:rPr>
              <a:t>Buradaki “ben”, ego değildir. Bu “ben”; yaradılışın birlik ve teklik prensibiyle doğrudan bağlantılı olan öz benliktir. Çünkü ben olmadan ne karşımızdakini ger-çekten görebiliriz ne de yaratı-</a:t>
            </a:r>
            <a:r>
              <a:rPr lang="tr-TR" sz="1200" dirty="0" err="1">
                <a:latin typeface="Times New Roman" panose="02020603050405020304" pitchFamily="18" charset="0"/>
                <a:cs typeface="Times New Roman" panose="02020603050405020304" pitchFamily="18" charset="0"/>
              </a:rPr>
              <a:t>cının</a:t>
            </a:r>
            <a:r>
              <a:rPr lang="tr-TR" sz="1200" dirty="0">
                <a:latin typeface="Times New Roman" panose="02020603050405020304" pitchFamily="18" charset="0"/>
                <a:cs typeface="Times New Roman" panose="02020603050405020304" pitchFamily="18" charset="0"/>
              </a:rPr>
              <a:t> içimizdeki suretini hisse-</a:t>
            </a:r>
            <a:r>
              <a:rPr lang="tr-TR" sz="1200" dirty="0" err="1">
                <a:latin typeface="Times New Roman" panose="02020603050405020304" pitchFamily="18" charset="0"/>
                <a:cs typeface="Times New Roman" panose="02020603050405020304" pitchFamily="18" charset="0"/>
              </a:rPr>
              <a:t>debiliriz</a:t>
            </a:r>
            <a:r>
              <a:rPr lang="tr-TR" sz="1200" dirty="0">
                <a:latin typeface="Times New Roman" panose="02020603050405020304" pitchFamily="18" charset="0"/>
                <a:cs typeface="Times New Roman" panose="02020603050405020304" pitchFamily="18" charset="0"/>
              </a:rPr>
              <a:t>. Bu yüzden tüm </a:t>
            </a:r>
            <a:r>
              <a:rPr lang="tr-TR" sz="1200" dirty="0" err="1">
                <a:latin typeface="Times New Roman" panose="02020603050405020304" pitchFamily="18" charset="0"/>
                <a:cs typeface="Times New Roman" panose="02020603050405020304" pitchFamily="18" charset="0"/>
              </a:rPr>
              <a:t>ezote-rik</a:t>
            </a:r>
            <a:r>
              <a:rPr lang="tr-TR" sz="1200" dirty="0">
                <a:latin typeface="Times New Roman" panose="02020603050405020304" pitchFamily="18" charset="0"/>
                <a:cs typeface="Times New Roman" panose="02020603050405020304" pitchFamily="18" charset="0"/>
              </a:rPr>
              <a:t> öğretilerde ve kadim ilim-</a:t>
            </a:r>
            <a:r>
              <a:rPr lang="tr-TR" sz="1200" dirty="0" err="1">
                <a:latin typeface="Times New Roman" panose="02020603050405020304" pitchFamily="18" charset="0"/>
                <a:cs typeface="Times New Roman" panose="02020603050405020304" pitchFamily="18" charset="0"/>
              </a:rPr>
              <a:t>lerde</a:t>
            </a:r>
            <a:r>
              <a:rPr lang="tr-TR" sz="1200" dirty="0">
                <a:latin typeface="Times New Roman" panose="02020603050405020304" pitchFamily="18" charset="0"/>
                <a:cs typeface="Times New Roman" panose="02020603050405020304" pitchFamily="18" charset="0"/>
              </a:rPr>
              <a:t> benlik kavramı çok önemli bir yere sahiptir. Benlik; kendini bilmek, sınırlarını tanımak ve öz değerini fark etmek demektir. Benlik algısı yükselmediğinde sorumluluklar sağlıklı alınamaz, ilişkiler dengesizleşir ve insan ne kendine ne de başkalarına olması gerektiği gibi hizmet edebilir.</a:t>
            </a:r>
          </a:p>
          <a:p>
            <a:pPr marL="12700" marR="5080" algn="just">
              <a:lnSpc>
                <a:spcPct val="106800"/>
              </a:lnSpc>
              <a:spcBef>
                <a:spcPts val="100"/>
              </a:spcBef>
            </a:pPr>
            <a:r>
              <a:rPr lang="tr-TR" sz="1200" dirty="0">
                <a:latin typeface="Times New Roman" panose="02020603050405020304" pitchFamily="18" charset="0"/>
                <a:cs typeface="Times New Roman" panose="02020603050405020304" pitchFamily="18" charset="0"/>
              </a:rPr>
              <a:t>2026’nın mesajı çok nettir: Önce “ben” demeyi öğren, köklen, sonra dünyaya katkı sun. Çünkü sağlam kökü olma-yan hiçbir şey uzun süre ayakta kalamaz. 2026, ben demeyi hatırladığın; köklen-</a:t>
            </a:r>
            <a:r>
              <a:rPr lang="tr-TR" sz="1200" dirty="0" err="1">
                <a:latin typeface="Times New Roman" panose="02020603050405020304" pitchFamily="18" charset="0"/>
                <a:cs typeface="Times New Roman" panose="02020603050405020304" pitchFamily="18" charset="0"/>
              </a:rPr>
              <a:t>diğin</a:t>
            </a:r>
            <a:r>
              <a:rPr lang="tr-TR" sz="1200" dirty="0">
                <a:latin typeface="Times New Roman" panose="02020603050405020304" pitchFamily="18" charset="0"/>
                <a:cs typeface="Times New Roman" panose="02020603050405020304" pitchFamily="18" charset="0"/>
              </a:rPr>
              <a:t>, başlattığın ve ektiğin tohumu dokuz yıla emanet etti-</a:t>
            </a:r>
            <a:r>
              <a:rPr lang="tr-TR" sz="1200" dirty="0" err="1">
                <a:latin typeface="Times New Roman" panose="02020603050405020304" pitchFamily="18" charset="0"/>
                <a:cs typeface="Times New Roman" panose="02020603050405020304" pitchFamily="18" charset="0"/>
              </a:rPr>
              <a:t>ğin</a:t>
            </a:r>
            <a:r>
              <a:rPr lang="tr-TR" sz="1200" dirty="0">
                <a:latin typeface="Times New Roman" panose="02020603050405020304" pitchFamily="18" charset="0"/>
                <a:cs typeface="Times New Roman" panose="02020603050405020304" pitchFamily="18" charset="0"/>
              </a:rPr>
              <a:t> bir yıldır.</a:t>
            </a:r>
          </a:p>
          <a:p>
            <a:pPr marL="12700" marR="5080" algn="just">
              <a:lnSpc>
                <a:spcPct val="106800"/>
              </a:lnSpc>
              <a:spcBef>
                <a:spcPts val="100"/>
              </a:spcBef>
            </a:pPr>
            <a:r>
              <a:rPr lang="tr-TR" sz="1200" dirty="0">
                <a:latin typeface="Times New Roman" panose="02020603050405020304" pitchFamily="18" charset="0"/>
                <a:cs typeface="Times New Roman" panose="02020603050405020304" pitchFamily="18" charset="0"/>
              </a:rPr>
              <a:t>2026 Ocak ayı ise 2 enerjisiyle gelir. Yani 2026 yılında genel olarak benlik kavramıyla yol alırken, Ocak ayında vurgu dua-</a:t>
            </a:r>
            <a:r>
              <a:rPr lang="tr-TR" sz="1200" dirty="0" err="1">
                <a:latin typeface="Times New Roman" panose="02020603050405020304" pitchFamily="18" charset="0"/>
                <a:cs typeface="Times New Roman" panose="02020603050405020304" pitchFamily="18" charset="0"/>
              </a:rPr>
              <a:t>litenin</a:t>
            </a:r>
            <a:r>
              <a:rPr lang="tr-TR" sz="1200" dirty="0">
                <a:latin typeface="Times New Roman" panose="02020603050405020304" pitchFamily="18" charset="0"/>
                <a:cs typeface="Times New Roman" panose="02020603050405020304" pitchFamily="18" charset="0"/>
              </a:rPr>
              <a:t> kendisine yapılır. 1 ener-</a:t>
            </a:r>
            <a:r>
              <a:rPr lang="tr-TR" sz="1200" dirty="0" err="1">
                <a:latin typeface="Times New Roman" panose="02020603050405020304" pitchFamily="18" charset="0"/>
                <a:cs typeface="Times New Roman" panose="02020603050405020304" pitchFamily="18" charset="0"/>
              </a:rPr>
              <a:t>jisine</a:t>
            </a:r>
            <a:r>
              <a:rPr lang="tr-TR" sz="1200" dirty="0">
                <a:latin typeface="Times New Roman" panose="02020603050405020304" pitchFamily="18" charset="0"/>
                <a:cs typeface="Times New Roman" panose="02020603050405020304" pitchFamily="18" charset="0"/>
              </a:rPr>
              <a:t> “ben” demiştik; 2 enerji-sine ise net bir şekilde “sen” di-</a:t>
            </a:r>
            <a:r>
              <a:rPr lang="tr-TR" sz="1200" dirty="0" err="1">
                <a:latin typeface="Times New Roman" panose="02020603050405020304" pitchFamily="18" charset="0"/>
                <a:cs typeface="Times New Roman" panose="02020603050405020304" pitchFamily="18" charset="0"/>
              </a:rPr>
              <a:t>yeceğiz</a:t>
            </a:r>
            <a:r>
              <a:rPr lang="tr-TR" sz="1200" dirty="0">
                <a:latin typeface="Times New Roman" panose="02020603050405020304" pitchFamily="18" charset="0"/>
                <a:cs typeface="Times New Roman" panose="02020603050405020304" pitchFamily="18" charset="0"/>
              </a:rPr>
              <a:t>. Çünkü 2; </a:t>
            </a:r>
            <a:r>
              <a:rPr lang="tr-TR" sz="1200" dirty="0" err="1">
                <a:latin typeface="Times New Roman" panose="02020603050405020304" pitchFamily="18" charset="0"/>
                <a:cs typeface="Times New Roman" panose="02020603050405020304" pitchFamily="18" charset="0"/>
              </a:rPr>
              <a:t>dualite</a:t>
            </a:r>
            <a:r>
              <a:rPr lang="tr-TR" sz="1200" dirty="0">
                <a:latin typeface="Times New Roman" panose="02020603050405020304" pitchFamily="18" charset="0"/>
                <a:cs typeface="Times New Roman" panose="02020603050405020304" pitchFamily="18" charset="0"/>
              </a:rPr>
              <a:t> evre-</a:t>
            </a:r>
            <a:r>
              <a:rPr lang="tr-TR" sz="1200" dirty="0" err="1">
                <a:latin typeface="Times New Roman" panose="02020603050405020304" pitchFamily="18" charset="0"/>
                <a:cs typeface="Times New Roman" panose="02020603050405020304" pitchFamily="18" charset="0"/>
              </a:rPr>
              <a:t>ninde</a:t>
            </a:r>
            <a:r>
              <a:rPr lang="tr-TR" sz="1200" dirty="0">
                <a:latin typeface="Times New Roman" panose="02020603050405020304" pitchFamily="18" charset="0"/>
                <a:cs typeface="Times New Roman" panose="02020603050405020304" pitchFamily="18" charset="0"/>
              </a:rPr>
              <a:t> yaşadığımız bu dünyada, karşımızdaki suretleri görmemizi</a:t>
            </a:r>
          </a:p>
        </p:txBody>
      </p:sp>
      <p:sp>
        <p:nvSpPr>
          <p:cNvPr id="11" name="object 11">
            <a:extLst>
              <a:ext uri="{FF2B5EF4-FFF2-40B4-BE49-F238E27FC236}">
                <a16:creationId xmlns:a16="http://schemas.microsoft.com/office/drawing/2014/main" id="{81668B63-D77B-E483-6B12-38D2BC85651B}"/>
              </a:ext>
            </a:extLst>
          </p:cNvPr>
          <p:cNvSpPr txBox="1"/>
          <p:nvPr/>
        </p:nvSpPr>
        <p:spPr>
          <a:xfrm>
            <a:off x="4964454" y="767886"/>
            <a:ext cx="2090396" cy="9141220"/>
          </a:xfrm>
          <a:prstGeom prst="rect">
            <a:avLst/>
          </a:prstGeom>
        </p:spPr>
        <p:txBody>
          <a:bodyPr vert="horz" wrap="square" lIns="0" tIns="12700" rIns="0" bIns="0" rtlCol="0">
            <a:spAutoFit/>
          </a:bodyPr>
          <a:lstStyle/>
          <a:p>
            <a:pPr marL="12700" marR="5080" algn="just">
              <a:lnSpc>
                <a:spcPct val="106800"/>
              </a:lnSpc>
              <a:spcBef>
                <a:spcPts val="100"/>
              </a:spcBef>
            </a:pPr>
            <a:r>
              <a:rPr lang="tr-TR" sz="1200" dirty="0">
                <a:latin typeface="Times New Roman" panose="02020603050405020304" pitchFamily="18" charset="0"/>
                <a:cs typeface="Times New Roman" panose="02020603050405020304" pitchFamily="18" charset="0"/>
              </a:rPr>
              <a:t>sağlayan özel bir enerjidir. Ocak ayı bize aynalar sunar; kendimizi, ilişkilerimizi ve bağ kurma biçimimizi fark ettirir. 2 enerjisi ikinci çakra ile temsil edilir. İkinci çakra; üretim, bolluk ve bereket, yaratıcılık ve yaşam enerjisi alanlarında doğru kullanıldığında ciddi destek sağlar. Bu çakra alt karın bölgesinde yer alır; üreme organlarını, böbrekleri ve boşal-</a:t>
            </a:r>
            <a:r>
              <a:rPr lang="tr-TR" sz="1200" dirty="0" err="1">
                <a:latin typeface="Times New Roman" panose="02020603050405020304" pitchFamily="18" charset="0"/>
                <a:cs typeface="Times New Roman" panose="02020603050405020304" pitchFamily="18" charset="0"/>
              </a:rPr>
              <a:t>tım</a:t>
            </a:r>
            <a:r>
              <a:rPr lang="tr-TR" sz="1200" dirty="0">
                <a:latin typeface="Times New Roman" panose="02020603050405020304" pitchFamily="18" charset="0"/>
                <a:cs typeface="Times New Roman" panose="02020603050405020304" pitchFamily="18" charset="0"/>
              </a:rPr>
              <a:t> sistemiyle birlikte üreme &amp;yaratım hattını temsil eder. Burada ilk göze çarpan unsur dişil enerjinin yoğunluğudur.</a:t>
            </a:r>
          </a:p>
          <a:p>
            <a:pPr marL="12700" marR="5080" algn="just">
              <a:lnSpc>
                <a:spcPct val="106800"/>
              </a:lnSpc>
              <a:spcBef>
                <a:spcPts val="100"/>
              </a:spcBef>
            </a:pPr>
            <a:r>
              <a:rPr lang="tr-TR" sz="1200" dirty="0">
                <a:latin typeface="Times New Roman" panose="02020603050405020304" pitchFamily="18" charset="0"/>
                <a:cs typeface="Times New Roman" panose="02020603050405020304" pitchFamily="18" charset="0"/>
              </a:rPr>
              <a:t>Dişil enerji; besleyen, büyüten, devam ettiren ve yaratımı destekleyen enerjidir. 1 enerjisi erildir; tohumu toprağa eker. 2 enerjisi dişildir; o tohumu sular, besler ve büyütür. Bu yüzden 1 ve 2, birbirini takip eden, </a:t>
            </a:r>
            <a:r>
              <a:rPr lang="tr-TR" sz="1200" dirty="0" err="1">
                <a:latin typeface="Times New Roman" panose="02020603050405020304" pitchFamily="18" charset="0"/>
                <a:cs typeface="Times New Roman" panose="02020603050405020304" pitchFamily="18" charset="0"/>
              </a:rPr>
              <a:t>birbi-rini</a:t>
            </a:r>
            <a:r>
              <a:rPr lang="tr-TR" sz="1200" dirty="0">
                <a:latin typeface="Times New Roman" panose="02020603050405020304" pitchFamily="18" charset="0"/>
                <a:cs typeface="Times New Roman" panose="02020603050405020304" pitchFamily="18" charset="0"/>
              </a:rPr>
              <a:t> tamamlayan ve hepimizin içinde var olan </a:t>
            </a:r>
            <a:r>
              <a:rPr lang="tr-TR" sz="1200" dirty="0" err="1">
                <a:latin typeface="Times New Roman" panose="02020603050405020304" pitchFamily="18" charset="0"/>
                <a:cs typeface="Times New Roman" panose="02020603050405020304" pitchFamily="18" charset="0"/>
              </a:rPr>
              <a:t>eril&amp;dişil</a:t>
            </a:r>
            <a:r>
              <a:rPr lang="tr-TR" sz="1200" dirty="0">
                <a:latin typeface="Times New Roman" panose="02020603050405020304" pitchFamily="18" charset="0"/>
                <a:cs typeface="Times New Roman" panose="02020603050405020304" pitchFamily="18" charset="0"/>
              </a:rPr>
              <a:t> denge-</a:t>
            </a:r>
            <a:r>
              <a:rPr lang="tr-TR" sz="1200" dirty="0" err="1">
                <a:latin typeface="Times New Roman" panose="02020603050405020304" pitchFamily="18" charset="0"/>
                <a:cs typeface="Times New Roman" panose="02020603050405020304" pitchFamily="18" charset="0"/>
              </a:rPr>
              <a:t>nin</a:t>
            </a:r>
            <a:r>
              <a:rPr lang="tr-TR" sz="1200" dirty="0">
                <a:latin typeface="Times New Roman" panose="02020603050405020304" pitchFamily="18" charset="0"/>
                <a:cs typeface="Times New Roman" panose="02020603050405020304" pitchFamily="18" charset="0"/>
              </a:rPr>
              <a:t> rakamsal karşılığıdır.</a:t>
            </a:r>
          </a:p>
          <a:p>
            <a:pPr marL="12700" marR="5080" algn="just">
              <a:lnSpc>
                <a:spcPct val="106800"/>
              </a:lnSpc>
              <a:spcBef>
                <a:spcPts val="100"/>
              </a:spcBef>
            </a:pPr>
            <a:r>
              <a:rPr lang="tr-TR" sz="1200" dirty="0">
                <a:latin typeface="Times New Roman" panose="02020603050405020304" pitchFamily="18" charset="0"/>
                <a:cs typeface="Times New Roman" panose="02020603050405020304" pitchFamily="18" charset="0"/>
              </a:rPr>
              <a:t>Ocak ayı, başlattığımız enerjileri aynı anda beslemeye, büyütmeye ve sahiplenmeye çağıran bir ay olarak öne çıkar. 2026’da ben olmayı öğreniyoruz, Ocak’ta ise </a:t>
            </a:r>
            <a:r>
              <a:rPr lang="tr-TR" sz="1200" dirty="0" err="1">
                <a:latin typeface="Times New Roman" panose="02020603050405020304" pitchFamily="18" charset="0"/>
                <a:cs typeface="Times New Roman" panose="02020603050405020304" pitchFamily="18" charset="0"/>
              </a:rPr>
              <a:t>sen’i</a:t>
            </a:r>
            <a:r>
              <a:rPr lang="tr-TR" sz="1200" dirty="0">
                <a:latin typeface="Times New Roman" panose="02020603050405020304" pitchFamily="18" charset="0"/>
                <a:cs typeface="Times New Roman" panose="02020603050405020304" pitchFamily="18" charset="0"/>
              </a:rPr>
              <a:t> görmeyi. Çünkü ekileni büyüten niyet değil, emektir.</a:t>
            </a:r>
          </a:p>
          <a:p>
            <a:pPr marL="12700" marR="5080" algn="just">
              <a:lnSpc>
                <a:spcPct val="106800"/>
              </a:lnSpc>
              <a:spcBef>
                <a:spcPts val="100"/>
              </a:spcBef>
            </a:pPr>
            <a:endParaRPr lang="tr-TR" sz="1200" dirty="0">
              <a:latin typeface="Times New Roman" panose="02020603050405020304" pitchFamily="18" charset="0"/>
              <a:cs typeface="Times New Roman" panose="02020603050405020304" pitchFamily="18" charset="0"/>
            </a:endParaRPr>
          </a:p>
          <a:p>
            <a:pPr marL="12700" marR="5080" algn="just">
              <a:lnSpc>
                <a:spcPct val="106800"/>
              </a:lnSpc>
              <a:spcBef>
                <a:spcPts val="100"/>
              </a:spcBef>
            </a:pPr>
            <a:r>
              <a:rPr lang="tr-TR" sz="1200" dirty="0">
                <a:latin typeface="Times New Roman" panose="02020603050405020304" pitchFamily="18" charset="0"/>
                <a:cs typeface="Times New Roman" panose="02020603050405020304" pitchFamily="18" charset="0"/>
              </a:rPr>
              <a:t>Ocak ayının 2 enerjisinin negatif yönlerinde ise beslemek, büyüt-</a:t>
            </a:r>
            <a:r>
              <a:rPr lang="tr-TR" sz="1200" dirty="0" err="1">
                <a:latin typeface="Times New Roman" panose="02020603050405020304" pitchFamily="18" charset="0"/>
                <a:cs typeface="Times New Roman" panose="02020603050405020304" pitchFamily="18" charset="0"/>
              </a:rPr>
              <a:t>mek</a:t>
            </a:r>
            <a:r>
              <a:rPr lang="tr-TR" sz="1200" dirty="0">
                <a:latin typeface="Times New Roman" panose="02020603050405020304" pitchFamily="18" charset="0"/>
                <a:cs typeface="Times New Roman" panose="02020603050405020304" pitchFamily="18" charset="0"/>
              </a:rPr>
              <a:t> ve sahiplenmenin abartılma-</a:t>
            </a:r>
            <a:r>
              <a:rPr lang="tr-TR" sz="1200" dirty="0" err="1">
                <a:latin typeface="Times New Roman" panose="02020603050405020304" pitchFamily="18" charset="0"/>
                <a:cs typeface="Times New Roman" panose="02020603050405020304" pitchFamily="18" charset="0"/>
              </a:rPr>
              <a:t>sı</a:t>
            </a:r>
            <a:r>
              <a:rPr lang="tr-TR" sz="1200" dirty="0">
                <a:latin typeface="Times New Roman" panose="02020603050405020304" pitchFamily="18" charset="0"/>
                <a:cs typeface="Times New Roman" panose="02020603050405020304" pitchFamily="18" charset="0"/>
              </a:rPr>
              <a:t> dikkat çeker Bu abartı, dışarı-dan bakıldığında “fazla </a:t>
            </a:r>
            <a:r>
              <a:rPr lang="tr-TR" sz="1200" dirty="0" err="1">
                <a:latin typeface="Times New Roman" panose="02020603050405020304" pitchFamily="18" charset="0"/>
                <a:cs typeface="Times New Roman" panose="02020603050405020304" pitchFamily="18" charset="0"/>
              </a:rPr>
              <a:t>fedakâ-rlık</a:t>
            </a:r>
            <a:r>
              <a:rPr lang="tr-TR" sz="1200" dirty="0">
                <a:latin typeface="Times New Roman" panose="02020603050405020304" pitchFamily="18" charset="0"/>
                <a:cs typeface="Times New Roman" panose="02020603050405020304" pitchFamily="18" charset="0"/>
              </a:rPr>
              <a:t>” gibi görünse de içsel olarak sınırların kaybolmasına neden o-</a:t>
            </a:r>
            <a:r>
              <a:rPr lang="tr-TR" sz="1200" dirty="0" err="1">
                <a:latin typeface="Times New Roman" panose="02020603050405020304" pitchFamily="18" charset="0"/>
                <a:cs typeface="Times New Roman" panose="02020603050405020304" pitchFamily="18" charset="0"/>
              </a:rPr>
              <a:t>labilir</a:t>
            </a:r>
            <a:r>
              <a:rPr lang="tr-TR" sz="1200" dirty="0">
                <a:latin typeface="Times New Roman" panose="02020603050405020304" pitchFamily="18" charset="0"/>
                <a:cs typeface="Times New Roman" panose="02020603050405020304" pitchFamily="18" charset="0"/>
              </a:rPr>
              <a:t>. 2’nin negatifi temelde </a:t>
            </a:r>
            <a:r>
              <a:rPr lang="tr-TR" sz="1200" dirty="0" err="1">
                <a:latin typeface="Times New Roman" panose="02020603050405020304" pitchFamily="18" charset="0"/>
                <a:cs typeface="Times New Roman" panose="02020603050405020304" pitchFamily="18" charset="0"/>
              </a:rPr>
              <a:t>alma&amp;verme</a:t>
            </a:r>
            <a:r>
              <a:rPr lang="tr-TR" sz="1200" dirty="0">
                <a:latin typeface="Times New Roman" panose="02020603050405020304" pitchFamily="18" charset="0"/>
                <a:cs typeface="Times New Roman" panose="02020603050405020304" pitchFamily="18" charset="0"/>
              </a:rPr>
              <a:t> dengesinin bozul-</a:t>
            </a:r>
            <a:r>
              <a:rPr lang="tr-TR" sz="1200" dirty="0" err="1">
                <a:latin typeface="Times New Roman" panose="02020603050405020304" pitchFamily="18" charset="0"/>
                <a:cs typeface="Times New Roman" panose="02020603050405020304" pitchFamily="18" charset="0"/>
              </a:rPr>
              <a:t>masıyla</a:t>
            </a:r>
            <a:r>
              <a:rPr lang="tr-TR" sz="1200" dirty="0">
                <a:latin typeface="Times New Roman" panose="02020603050405020304" pitchFamily="18" charset="0"/>
                <a:cs typeface="Times New Roman" panose="02020603050405020304" pitchFamily="18" charset="0"/>
              </a:rPr>
              <a:t> ilgilidir ve çoğu zaman almayı bilememek, aşırı verici olmak üzerinden çalışır. </a:t>
            </a:r>
            <a:endParaRPr lang="tr-TR" sz="1200" dirty="0">
              <a:latin typeface="Times New Roman"/>
              <a:cs typeface="Times New Roman"/>
            </a:endParaRPr>
          </a:p>
        </p:txBody>
      </p:sp>
      <p:sp>
        <p:nvSpPr>
          <p:cNvPr id="17" name="object 17">
            <a:extLst>
              <a:ext uri="{FF2B5EF4-FFF2-40B4-BE49-F238E27FC236}">
                <a16:creationId xmlns:a16="http://schemas.microsoft.com/office/drawing/2014/main" id="{8A6FA45D-2B46-4D34-F4CB-EC86D639EA18}"/>
              </a:ext>
            </a:extLst>
          </p:cNvPr>
          <p:cNvSpPr txBox="1"/>
          <p:nvPr/>
        </p:nvSpPr>
        <p:spPr>
          <a:xfrm>
            <a:off x="7000875" y="10165508"/>
            <a:ext cx="107950" cy="182101"/>
          </a:xfrm>
          <a:prstGeom prst="rect">
            <a:avLst/>
          </a:prstGeom>
        </p:spPr>
        <p:txBody>
          <a:bodyPr vert="horz" wrap="square" lIns="0" tIns="12700" rIns="0" bIns="0" rtlCol="0">
            <a:spAutoFit/>
          </a:bodyPr>
          <a:lstStyle/>
          <a:p>
            <a:pPr marL="12700">
              <a:lnSpc>
                <a:spcPct val="100000"/>
              </a:lnSpc>
              <a:spcBef>
                <a:spcPts val="100"/>
              </a:spcBef>
            </a:pPr>
            <a:r>
              <a:rPr lang="tr-TR" sz="1100" spc="-50" dirty="0">
                <a:solidFill>
                  <a:srgbClr val="231F20"/>
                </a:solidFill>
                <a:latin typeface="Arial"/>
                <a:cs typeface="Arial"/>
              </a:rPr>
              <a:t>5</a:t>
            </a:r>
            <a:endParaRPr sz="1100" dirty="0">
              <a:latin typeface="Arial"/>
              <a:cs typeface="Arial"/>
            </a:endParaRPr>
          </a:p>
        </p:txBody>
      </p:sp>
      <p:sp>
        <p:nvSpPr>
          <p:cNvPr id="18" name="object 18">
            <a:extLst>
              <a:ext uri="{FF2B5EF4-FFF2-40B4-BE49-F238E27FC236}">
                <a16:creationId xmlns:a16="http://schemas.microsoft.com/office/drawing/2014/main" id="{00AC687C-4679-890B-8377-371FACD850F8}"/>
              </a:ext>
            </a:extLst>
          </p:cNvPr>
          <p:cNvSpPr txBox="1"/>
          <p:nvPr/>
        </p:nvSpPr>
        <p:spPr>
          <a:xfrm>
            <a:off x="5620385" y="10164014"/>
            <a:ext cx="1434465" cy="166712"/>
          </a:xfrm>
          <a:prstGeom prst="rect">
            <a:avLst/>
          </a:prstGeom>
        </p:spPr>
        <p:txBody>
          <a:bodyPr vert="horz" wrap="square" lIns="0" tIns="12700" rIns="0" bIns="0" rtlCol="0">
            <a:spAutoFit/>
          </a:bodyPr>
          <a:lstStyle/>
          <a:p>
            <a:pPr marL="12700">
              <a:lnSpc>
                <a:spcPct val="100000"/>
              </a:lnSpc>
              <a:spcBef>
                <a:spcPts val="100"/>
              </a:spcBef>
            </a:pPr>
            <a:r>
              <a:rPr lang="tr-TR" sz="1000" spc="-10" dirty="0">
                <a:solidFill>
                  <a:srgbClr val="140425"/>
                </a:solidFill>
                <a:latin typeface="Arial"/>
                <a:cs typeface="Arial"/>
              </a:rPr>
              <a:t>www.newspirit.com.tr</a:t>
            </a:r>
            <a:endParaRPr sz="1000" dirty="0">
              <a:solidFill>
                <a:srgbClr val="140425"/>
              </a:solidFill>
              <a:latin typeface="Arial"/>
              <a:cs typeface="Arial"/>
            </a:endParaRPr>
          </a:p>
        </p:txBody>
      </p:sp>
      <p:pic>
        <p:nvPicPr>
          <p:cNvPr id="19" name="object 19">
            <a:extLst>
              <a:ext uri="{FF2B5EF4-FFF2-40B4-BE49-F238E27FC236}">
                <a16:creationId xmlns:a16="http://schemas.microsoft.com/office/drawing/2014/main" id="{171BD4C6-A918-F932-A2D3-958EDABFB3FD}"/>
              </a:ext>
            </a:extLst>
          </p:cNvPr>
          <p:cNvPicPr/>
          <p:nvPr/>
        </p:nvPicPr>
        <p:blipFill>
          <a:blip r:embed="rId3" cstate="print"/>
          <a:stretch>
            <a:fillRect/>
          </a:stretch>
        </p:blipFill>
        <p:spPr>
          <a:xfrm>
            <a:off x="6911999" y="144003"/>
            <a:ext cx="540410" cy="543153"/>
          </a:xfrm>
          <a:prstGeom prst="rect">
            <a:avLst/>
          </a:prstGeom>
        </p:spPr>
      </p:pic>
    </p:spTree>
    <p:extLst>
      <p:ext uri="{BB962C8B-B14F-4D97-AF65-F5344CB8AC3E}">
        <p14:creationId xmlns:p14="http://schemas.microsoft.com/office/powerpoint/2010/main" val="908058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DE4339E-48FF-5F28-70A3-3EE7F4218208}"/>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1B33EA56-D378-B744-CC9A-AC285645E0D0}"/>
              </a:ext>
            </a:extLst>
          </p:cNvPr>
          <p:cNvPicPr/>
          <p:nvPr/>
        </p:nvPicPr>
        <p:blipFill>
          <a:blip r:embed="rId2">
            <a:alphaModFix amt="28000"/>
            <a:extLst>
              <a:ext uri="{28A0092B-C50C-407E-A947-70E740481C1C}">
                <a14:useLocalDpi xmlns:a14="http://schemas.microsoft.com/office/drawing/2010/main" val="0"/>
              </a:ext>
            </a:extLst>
          </a:blip>
          <a:srcRect/>
          <a:stretch/>
        </p:blipFill>
        <p:spPr>
          <a:xfrm>
            <a:off x="1" y="12700"/>
            <a:ext cx="7556500" cy="10692003"/>
          </a:xfrm>
          <a:prstGeom prst="rect">
            <a:avLst/>
          </a:prstGeom>
        </p:spPr>
      </p:pic>
      <p:sp>
        <p:nvSpPr>
          <p:cNvPr id="3" name="object 3">
            <a:extLst>
              <a:ext uri="{FF2B5EF4-FFF2-40B4-BE49-F238E27FC236}">
                <a16:creationId xmlns:a16="http://schemas.microsoft.com/office/drawing/2014/main" id="{CA012871-E900-5735-2F1F-E86E00100D50}"/>
              </a:ext>
            </a:extLst>
          </p:cNvPr>
          <p:cNvSpPr txBox="1"/>
          <p:nvPr/>
        </p:nvSpPr>
        <p:spPr>
          <a:xfrm>
            <a:off x="845896" y="6032500"/>
            <a:ext cx="5904153" cy="4075475"/>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Her şeyi zamana bırakmak yerine zamanda olgunlaştırarak yürümeyi öğretir. Toprak gibi davranır. Her tohumu kabul etmez ama kabul ettiğini kökleriyle sarar, büyütür ve taşır. Modern astrolojide Oğlak kariyer, yapı ve statü ile ilişkilendirilse de, İbrahim Hakkı’nın dilinde bu, dünya nizamını kuran hikmetli aklı ifade eder. Gerçek Oğlak makam için değil düzen için çalışır. Görevi, insanın iç âleminde bir düzen kurmaktır. Çünkü hikmet, sadece bilmek değil, bilgiyi sabırla işlemek ve zamana nakşetmektir. Ezoterik anlamda Oğlak, “nefs dağını aşan bilincin” burcudur. </a:t>
            </a:r>
            <a:r>
              <a:rPr lang="tr-TR" sz="1200" dirty="0" err="1">
                <a:latin typeface="Times New Roman" panose="02020603050405020304" pitchFamily="18" charset="0"/>
                <a:cs typeface="Times New Roman" panose="02020603050405020304" pitchFamily="18" charset="0"/>
              </a:rPr>
              <a:t>Marifetname</a:t>
            </a:r>
            <a:r>
              <a:rPr lang="tr-TR" sz="1200" dirty="0">
                <a:latin typeface="Times New Roman" panose="02020603050405020304" pitchFamily="18" charset="0"/>
                <a:cs typeface="Times New Roman" panose="02020603050405020304" pitchFamily="18" charset="0"/>
              </a:rPr>
              <a:t>’ de dağ, benliğin yüksekliğini temsil eder. İnsan, kendi benliğinin zirvesine tırmanmadan Hakk’ın tecellisini göremez. Oğlak burcu, bu zahmetli arınmanın sembolüdür. Her düşüş ve her yeniden kalkış onun kader dilimidir. Modern bilinçte Oğlak, kişisel sorumluluk ve zamanla ustalaşma ilkesidir. Ruh, Oğlak döneminde kendi “dağını” inşa eder ama o dağ, benliğin yükü değil, bilincin tahtıdır.</a:t>
            </a:r>
          </a:p>
          <a:p>
            <a:pPr algn="just"/>
            <a:r>
              <a:rPr lang="tr-TR" sz="1200" dirty="0">
                <a:latin typeface="Times New Roman" panose="02020603050405020304" pitchFamily="18" charset="0"/>
                <a:cs typeface="Times New Roman" panose="02020603050405020304" pitchFamily="18" charset="0"/>
              </a:rPr>
              <a:t>Erzurumlu İbrahim Hakkı’nın şu cümlesiyle yazımı bitirmek istiyorum; “Oğlak burcu, vakar ve sebat ehline mesken olur. Zira hikmet aceleyle değil, sabırla tecelli eder.” Oğlak’ın gerçeği zamanı sevmektir. Zaman, Satürn’ün aynasıdır. Sabrın, imtihanın ve olgunluğun sahasıdır. Kim Oğlak bilincine ererse zamana hükmetmez onunla dost olur. Ve sonunda dağın zirvesinde değil, kendi kalbinde durur. İşte orada, hikmetin asıl kaynağı açılır; </a:t>
            </a:r>
          </a:p>
          <a:p>
            <a:pPr algn="just"/>
            <a:r>
              <a:rPr lang="tr-TR" sz="1200" dirty="0">
                <a:latin typeface="Times New Roman" panose="02020603050405020304" pitchFamily="18" charset="0"/>
                <a:cs typeface="Times New Roman" panose="02020603050405020304" pitchFamily="18" charset="0"/>
              </a:rPr>
              <a:t>Tedbir kuldandır; takdir </a:t>
            </a:r>
            <a:r>
              <a:rPr lang="tr-TR" sz="1200" dirty="0" err="1">
                <a:latin typeface="Times New Roman" panose="02020603050405020304" pitchFamily="18" charset="0"/>
                <a:cs typeface="Times New Roman" panose="02020603050405020304" pitchFamily="18" charset="0"/>
              </a:rPr>
              <a:t>Hakk’tan</a:t>
            </a:r>
            <a:r>
              <a:rPr lang="tr-TR" sz="1200" dirty="0">
                <a:latin typeface="Times New Roman" panose="02020603050405020304" pitchFamily="18" charset="0"/>
                <a:cs typeface="Times New Roman" panose="02020603050405020304" pitchFamily="18" charset="0"/>
              </a:rPr>
              <a:t>.</a:t>
            </a:r>
          </a:p>
          <a:p>
            <a:pPr algn="just"/>
            <a:r>
              <a:rPr lang="tr-TR" sz="1200" dirty="0">
                <a:latin typeface="Times New Roman" panose="02020603050405020304" pitchFamily="18" charset="0"/>
                <a:cs typeface="Times New Roman" panose="02020603050405020304" pitchFamily="18" charset="0"/>
              </a:rPr>
              <a:t>Katılık nefistendir; hikmet rahmetten.</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#sevgiyle ve #aşkla</a:t>
            </a:r>
          </a:p>
          <a:p>
            <a:pPr algn="just"/>
            <a:r>
              <a:rPr lang="tr-TR" sz="1200" dirty="0">
                <a:latin typeface="Times New Roman" panose="02020603050405020304" pitchFamily="18" charset="0"/>
                <a:cs typeface="Times New Roman" panose="02020603050405020304" pitchFamily="18" charset="0"/>
              </a:rPr>
              <a:t>#masiva</a:t>
            </a:r>
          </a:p>
          <a:p>
            <a:pPr algn="just"/>
            <a:endParaRPr lang="tr-TR" sz="1200" dirty="0">
              <a:latin typeface="Times New Roman" panose="02020603050405020304" pitchFamily="18" charset="0"/>
              <a:cs typeface="Times New Roman" panose="02020603050405020304" pitchFamily="18" charset="0"/>
            </a:endParaRPr>
          </a:p>
        </p:txBody>
      </p:sp>
      <p:sp>
        <p:nvSpPr>
          <p:cNvPr id="10" name="object 10">
            <a:extLst>
              <a:ext uri="{FF2B5EF4-FFF2-40B4-BE49-F238E27FC236}">
                <a16:creationId xmlns:a16="http://schemas.microsoft.com/office/drawing/2014/main" id="{CF76F050-C69B-8BD7-D6AE-2B8DA8DE51BF}"/>
              </a:ext>
            </a:extLst>
          </p:cNvPr>
          <p:cNvSpPr txBox="1"/>
          <p:nvPr/>
        </p:nvSpPr>
        <p:spPr>
          <a:xfrm>
            <a:off x="435649" y="10211102"/>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50</a:t>
            </a:r>
            <a:endParaRPr sz="1100" dirty="0">
              <a:latin typeface="Arial"/>
              <a:cs typeface="Arial"/>
            </a:endParaRPr>
          </a:p>
        </p:txBody>
      </p:sp>
      <p:sp>
        <p:nvSpPr>
          <p:cNvPr id="11" name="object 11">
            <a:extLst>
              <a:ext uri="{FF2B5EF4-FFF2-40B4-BE49-F238E27FC236}">
                <a16:creationId xmlns:a16="http://schemas.microsoft.com/office/drawing/2014/main" id="{73C162D7-B76A-355B-7EED-15B63A49E955}"/>
              </a:ext>
            </a:extLst>
          </p:cNvPr>
          <p:cNvSpPr txBox="1"/>
          <p:nvPr/>
        </p:nvSpPr>
        <p:spPr>
          <a:xfrm>
            <a:off x="707298" y="10188091"/>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96187442-7D2B-FA46-78CD-BA87F6BDB208}"/>
              </a:ext>
            </a:extLst>
          </p:cNvPr>
          <p:cNvPicPr/>
          <p:nvPr/>
        </p:nvPicPr>
        <p:blipFill>
          <a:blip r:embed="rId3" cstate="print"/>
          <a:stretch>
            <a:fillRect/>
          </a:stretch>
        </p:blipFill>
        <p:spPr>
          <a:xfrm>
            <a:off x="143854" y="198323"/>
            <a:ext cx="540410" cy="543153"/>
          </a:xfrm>
          <a:prstGeom prst="rect">
            <a:avLst/>
          </a:prstGeom>
        </p:spPr>
      </p:pic>
      <p:pic>
        <p:nvPicPr>
          <p:cNvPr id="5" name="Resim 4">
            <a:extLst>
              <a:ext uri="{FF2B5EF4-FFF2-40B4-BE49-F238E27FC236}">
                <a16:creationId xmlns:a16="http://schemas.microsoft.com/office/drawing/2014/main" id="{577ADAA9-8ED1-3F02-3395-BAC883EB99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7298" y="469900"/>
            <a:ext cx="6042751" cy="5240789"/>
          </a:xfrm>
          <a:prstGeom prst="rect">
            <a:avLst/>
          </a:prstGeom>
          <a:effectLst>
            <a:softEdge rad="152400"/>
          </a:effectLst>
        </p:spPr>
      </p:pic>
    </p:spTree>
    <p:extLst>
      <p:ext uri="{BB962C8B-B14F-4D97-AF65-F5344CB8AC3E}">
        <p14:creationId xmlns:p14="http://schemas.microsoft.com/office/powerpoint/2010/main" val="2454716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28C2C28-73BA-E2B3-D244-72BE699FF3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700"/>
            <a:ext cx="7556499" cy="10693400"/>
          </a:xfrm>
          <a:prstGeom prst="rect">
            <a:avLst/>
          </a:prstGeom>
        </p:spPr>
      </p:pic>
      <p:sp>
        <p:nvSpPr>
          <p:cNvPr id="4" name="Metin kutusu 3">
            <a:extLst>
              <a:ext uri="{FF2B5EF4-FFF2-40B4-BE49-F238E27FC236}">
                <a16:creationId xmlns:a16="http://schemas.microsoft.com/office/drawing/2014/main" id="{86AE077C-5181-3398-C575-4985369235EA}"/>
              </a:ext>
            </a:extLst>
          </p:cNvPr>
          <p:cNvSpPr txBox="1"/>
          <p:nvPr/>
        </p:nvSpPr>
        <p:spPr>
          <a:xfrm>
            <a:off x="705992" y="2832100"/>
            <a:ext cx="6378721" cy="2246769"/>
          </a:xfrm>
          <a:prstGeom prst="rect">
            <a:avLst/>
          </a:prstGeom>
          <a:solidFill>
            <a:srgbClr val="030501">
              <a:alpha val="35000"/>
            </a:srgbClr>
          </a:solidFill>
          <a:effectLst>
            <a:softEdge rad="254000"/>
          </a:effectLst>
          <a:scene3d>
            <a:camera prst="orthographicFront"/>
            <a:lightRig rig="threePt" dir="t"/>
          </a:scene3d>
          <a:sp3d>
            <a:bevelT w="254000" h="254000"/>
          </a:sp3d>
        </p:spPr>
        <p:txBody>
          <a:bodyPr wrap="square" rtlCol="0">
            <a:spAutoFit/>
          </a:bodyPr>
          <a:lstStyle/>
          <a:p>
            <a:pPr algn="ctr"/>
            <a:r>
              <a:rPr lang="tr-TR" sz="2800" dirty="0">
                <a:solidFill>
                  <a:srgbClr val="FBEED7"/>
                </a:solidFill>
                <a:latin typeface="Times New Roman" panose="02020603050405020304" pitchFamily="18" charset="0"/>
                <a:cs typeface="Times New Roman" panose="02020603050405020304" pitchFamily="18" charset="0"/>
              </a:rPr>
              <a:t>“Eğer yol ağır geliyorsa bil ki yanlış yerde değilsin; çünkü zamanın terazisinde ağır gelen şey yük değil hikmettir ve Oğlak’ın yolu, sabrı taşıyabilene yavaş yavaş açılır.”. </a:t>
            </a:r>
          </a:p>
        </p:txBody>
      </p:sp>
      <p:pic>
        <p:nvPicPr>
          <p:cNvPr id="5" name="object 18">
            <a:extLst>
              <a:ext uri="{FF2B5EF4-FFF2-40B4-BE49-F238E27FC236}">
                <a16:creationId xmlns:a16="http://schemas.microsoft.com/office/drawing/2014/main" id="{DC186682-60A5-8D64-0CE6-BD19E05EC85C}"/>
              </a:ext>
            </a:extLst>
          </p:cNvPr>
          <p:cNvPicPr/>
          <p:nvPr/>
        </p:nvPicPr>
        <p:blipFill>
          <a:blip r:embed="rId3" cstate="print"/>
          <a:stretch>
            <a:fillRect/>
          </a:stretch>
        </p:blipFill>
        <p:spPr>
          <a:xfrm>
            <a:off x="6750050" y="165100"/>
            <a:ext cx="540403" cy="543142"/>
          </a:xfrm>
          <a:prstGeom prst="rect">
            <a:avLst/>
          </a:prstGeom>
        </p:spPr>
      </p:pic>
      <p:sp>
        <p:nvSpPr>
          <p:cNvPr id="6" name="Metin kutusu 5">
            <a:extLst>
              <a:ext uri="{FF2B5EF4-FFF2-40B4-BE49-F238E27FC236}">
                <a16:creationId xmlns:a16="http://schemas.microsoft.com/office/drawing/2014/main" id="{730DE252-16E9-1E62-7D02-BF629F4E1935}"/>
              </a:ext>
            </a:extLst>
          </p:cNvPr>
          <p:cNvSpPr txBox="1"/>
          <p:nvPr/>
        </p:nvSpPr>
        <p:spPr>
          <a:xfrm>
            <a:off x="5553959" y="10071100"/>
            <a:ext cx="2392181" cy="261610"/>
          </a:xfrm>
          <a:prstGeom prst="rect">
            <a:avLst/>
          </a:prstGeom>
          <a:noFill/>
        </p:spPr>
        <p:txBody>
          <a:bodyPr wrap="square">
            <a:spAutoFit/>
          </a:bodyPr>
          <a:lstStyle/>
          <a:p>
            <a:pPr marL="12700">
              <a:lnSpc>
                <a:spcPct val="100000"/>
              </a:lnSpc>
              <a:spcBef>
                <a:spcPts val="100"/>
              </a:spcBef>
            </a:pPr>
            <a:r>
              <a:rPr lang="tr-TR" sz="1100" spc="-10" dirty="0">
                <a:solidFill>
                  <a:schemeClr val="bg1"/>
                </a:solidFill>
                <a:latin typeface="Arial"/>
                <a:cs typeface="Arial"/>
                <a:hlinkClick r:id="rId4">
                  <a:extLst>
                    <a:ext uri="{A12FA001-AC4F-418D-AE19-62706E023703}">
                      <ahyp:hlinkClr xmlns:ahyp="http://schemas.microsoft.com/office/drawing/2018/hyperlinkcolor" val="tx"/>
                    </a:ext>
                  </a:extLst>
                </a:hlinkClick>
              </a:rPr>
              <a:t>www.newspirit.com.tr</a:t>
            </a:r>
            <a:endParaRPr lang="tr-TR" sz="1100" dirty="0">
              <a:solidFill>
                <a:schemeClr val="bg1"/>
              </a:solidFill>
              <a:latin typeface="Arial"/>
              <a:cs typeface="Arial"/>
            </a:endParaRPr>
          </a:p>
        </p:txBody>
      </p:sp>
    </p:spTree>
    <p:extLst>
      <p:ext uri="{BB962C8B-B14F-4D97-AF65-F5344CB8AC3E}">
        <p14:creationId xmlns:p14="http://schemas.microsoft.com/office/powerpoint/2010/main" val="3538853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1">
                <a:lumMod val="5000"/>
                <a:lumOff val="95000"/>
              </a:schemeClr>
            </a:gs>
            <a:gs pos="0">
              <a:srgbClr val="654B40"/>
            </a:gs>
            <a:gs pos="45000">
              <a:srgbClr val="FBEED7"/>
            </a:gs>
            <a:gs pos="31000">
              <a:srgbClr val="E0CDBA"/>
            </a:gs>
            <a:gs pos="57000">
              <a:srgbClr val="C4AC9D"/>
            </a:gs>
          </a:gsLst>
          <a:path path="shape">
            <a:fillToRect l="50000" t="50000" r="50000" b="50000"/>
          </a:path>
          <a:tileRect/>
        </a:gradFill>
        <a:effectLst/>
      </p:bgPr>
    </p:bg>
    <p:spTree>
      <p:nvGrpSpPr>
        <p:cNvPr id="1" name="">
          <a:extLst>
            <a:ext uri="{FF2B5EF4-FFF2-40B4-BE49-F238E27FC236}">
              <a16:creationId xmlns:a16="http://schemas.microsoft.com/office/drawing/2014/main" id="{F12BF224-EB35-0165-F756-C60514B21A69}"/>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4F08248F-707D-504E-D01E-915D1BD67B78}"/>
              </a:ext>
            </a:extLst>
          </p:cNvPr>
          <p:cNvPicPr/>
          <p:nvPr/>
        </p:nvPicPr>
        <p:blipFill>
          <a:blip r:embed="rId2">
            <a:extLst>
              <a:ext uri="{28A0092B-C50C-407E-A947-70E740481C1C}">
                <a14:useLocalDpi xmlns:a14="http://schemas.microsoft.com/office/drawing/2010/main" val="0"/>
              </a:ext>
            </a:extLst>
          </a:blip>
          <a:srcRect/>
          <a:stretch/>
        </p:blipFill>
        <p:spPr>
          <a:xfrm>
            <a:off x="0" y="0"/>
            <a:ext cx="7556500" cy="10692003"/>
          </a:xfrm>
          <a:prstGeom prst="rect">
            <a:avLst/>
          </a:prstGeom>
        </p:spPr>
      </p:pic>
      <p:sp>
        <p:nvSpPr>
          <p:cNvPr id="10" name="object 10">
            <a:extLst>
              <a:ext uri="{FF2B5EF4-FFF2-40B4-BE49-F238E27FC236}">
                <a16:creationId xmlns:a16="http://schemas.microsoft.com/office/drawing/2014/main" id="{0C917A90-58F5-E715-16E8-A7313025EBA0}"/>
              </a:ext>
            </a:extLst>
          </p:cNvPr>
          <p:cNvSpPr txBox="1"/>
          <p:nvPr/>
        </p:nvSpPr>
        <p:spPr>
          <a:xfrm>
            <a:off x="6480655" y="10188092"/>
            <a:ext cx="190500" cy="193040"/>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31</a:t>
            </a:r>
            <a:endParaRPr sz="1100">
              <a:latin typeface="Arial"/>
              <a:cs typeface="Arial"/>
            </a:endParaRPr>
          </a:p>
        </p:txBody>
      </p:sp>
      <p:sp>
        <p:nvSpPr>
          <p:cNvPr id="11" name="object 11">
            <a:extLst>
              <a:ext uri="{FF2B5EF4-FFF2-40B4-BE49-F238E27FC236}">
                <a16:creationId xmlns:a16="http://schemas.microsoft.com/office/drawing/2014/main" id="{EBA15273-D4F5-08F4-D115-AA4E88EBA6CD}"/>
              </a:ext>
            </a:extLst>
          </p:cNvPr>
          <p:cNvSpPr txBox="1"/>
          <p:nvPr/>
        </p:nvSpPr>
        <p:spPr>
          <a:xfrm>
            <a:off x="707299" y="10315286"/>
            <a:ext cx="1434465" cy="182101"/>
          </a:xfrm>
          <a:prstGeom prst="rect">
            <a:avLst/>
          </a:prstGeom>
        </p:spPr>
        <p:txBody>
          <a:bodyPr vert="horz" wrap="square" lIns="0" tIns="12700" rIns="0" bIns="0" rtlCol="0">
            <a:spAutoFit/>
          </a:bodyPr>
          <a:lstStyle/>
          <a:p>
            <a:pPr marL="12700">
              <a:lnSpc>
                <a:spcPct val="100000"/>
              </a:lnSpc>
              <a:spcBef>
                <a:spcPts val="100"/>
              </a:spcBef>
            </a:pPr>
            <a:r>
              <a:rPr sz="1100" spc="-10" dirty="0">
                <a:solidFill>
                  <a:schemeClr val="bg1"/>
                </a:solidFill>
                <a:latin typeface="Arial"/>
                <a:cs typeface="Arial"/>
              </a:rPr>
              <a:t>www</a:t>
            </a:r>
            <a:r>
              <a:rPr lang="tr-TR" sz="1100" spc="-10" dirty="0">
                <a:solidFill>
                  <a:schemeClr val="bg1"/>
                </a:solidFill>
                <a:latin typeface="Arial"/>
                <a:cs typeface="Arial"/>
              </a:rPr>
              <a:t>.newspirit.com.tr</a:t>
            </a:r>
            <a:endParaRPr sz="1100" dirty="0">
              <a:solidFill>
                <a:schemeClr val="bg1"/>
              </a:solidFill>
              <a:latin typeface="Arial"/>
              <a:cs typeface="Arial"/>
            </a:endParaRPr>
          </a:p>
        </p:txBody>
      </p:sp>
      <p:pic>
        <p:nvPicPr>
          <p:cNvPr id="12" name="object 12">
            <a:extLst>
              <a:ext uri="{FF2B5EF4-FFF2-40B4-BE49-F238E27FC236}">
                <a16:creationId xmlns:a16="http://schemas.microsoft.com/office/drawing/2014/main" id="{8D6C2F33-EEDA-316A-2322-5B622474147B}"/>
              </a:ext>
            </a:extLst>
          </p:cNvPr>
          <p:cNvPicPr/>
          <p:nvPr/>
        </p:nvPicPr>
        <p:blipFill>
          <a:blip r:embed="rId3" cstate="print"/>
          <a:stretch>
            <a:fillRect/>
          </a:stretch>
        </p:blipFill>
        <p:spPr>
          <a:xfrm>
            <a:off x="166889" y="167294"/>
            <a:ext cx="540410" cy="543153"/>
          </a:xfrm>
          <a:prstGeom prst="rect">
            <a:avLst/>
          </a:prstGeom>
        </p:spPr>
      </p:pic>
      <p:sp>
        <p:nvSpPr>
          <p:cNvPr id="13" name="Metin kutusu 12">
            <a:extLst>
              <a:ext uri="{FF2B5EF4-FFF2-40B4-BE49-F238E27FC236}">
                <a16:creationId xmlns:a16="http://schemas.microsoft.com/office/drawing/2014/main" id="{03621D5D-8BE0-931D-6F31-A48A030DB4DD}"/>
              </a:ext>
            </a:extLst>
          </p:cNvPr>
          <p:cNvSpPr txBox="1"/>
          <p:nvPr/>
        </p:nvSpPr>
        <p:spPr>
          <a:xfrm>
            <a:off x="1035050" y="309394"/>
            <a:ext cx="4038600" cy="261610"/>
          </a:xfrm>
          <a:prstGeom prst="rect">
            <a:avLst/>
          </a:prstGeom>
          <a:noFill/>
        </p:spPr>
        <p:txBody>
          <a:bodyPr wrap="square" rtlCol="0">
            <a:spAutoFit/>
          </a:bodyPr>
          <a:lstStyle/>
          <a:p>
            <a:r>
              <a:rPr lang="tr-TR" sz="1100" dirty="0">
                <a:solidFill>
                  <a:schemeClr val="bg1"/>
                </a:solidFill>
                <a:latin typeface="Arial" panose="020B0604020202020204" pitchFamily="34" charset="0"/>
                <a:cs typeface="Arial" panose="020B0604020202020204" pitchFamily="34" charset="0"/>
              </a:rPr>
              <a:t>ARZU ATAR  &amp; EZOTERİK VE KARMA ASTROLOG </a:t>
            </a:r>
          </a:p>
        </p:txBody>
      </p:sp>
      <p:pic>
        <p:nvPicPr>
          <p:cNvPr id="3" name="Resim 2">
            <a:extLst>
              <a:ext uri="{FF2B5EF4-FFF2-40B4-BE49-F238E27FC236}">
                <a16:creationId xmlns:a16="http://schemas.microsoft.com/office/drawing/2014/main" id="{217A28DE-8C8B-8030-7DC0-E26614990A5B}"/>
              </a:ext>
            </a:extLst>
          </p:cNvPr>
          <p:cNvPicPr>
            <a:picLocks noChangeAspect="1"/>
          </p:cNvPicPr>
          <p:nvPr/>
        </p:nvPicPr>
        <p:blipFill>
          <a:blip r:embed="rId4"/>
          <a:stretch>
            <a:fillRect/>
          </a:stretch>
        </p:blipFill>
        <p:spPr>
          <a:xfrm>
            <a:off x="785788" y="350470"/>
            <a:ext cx="176799" cy="176799"/>
          </a:xfrm>
          <a:prstGeom prst="rect">
            <a:avLst/>
          </a:prstGeom>
        </p:spPr>
      </p:pic>
      <p:sp>
        <p:nvSpPr>
          <p:cNvPr id="7" name="Dikdörtgen 6">
            <a:extLst>
              <a:ext uri="{FF2B5EF4-FFF2-40B4-BE49-F238E27FC236}">
                <a16:creationId xmlns:a16="http://schemas.microsoft.com/office/drawing/2014/main" id="{E426203A-04A9-898F-A7E0-74E999B0E7B2}"/>
              </a:ext>
            </a:extLst>
          </p:cNvPr>
          <p:cNvSpPr/>
          <p:nvPr/>
        </p:nvSpPr>
        <p:spPr>
          <a:xfrm>
            <a:off x="166889" y="5194300"/>
            <a:ext cx="7040361" cy="2819400"/>
          </a:xfrm>
          <a:prstGeom prst="rect">
            <a:avLst/>
          </a:prstGeom>
          <a:gradFill flip="none" rotWithShape="1">
            <a:gsLst>
              <a:gs pos="0">
                <a:schemeClr val="accent1">
                  <a:lumMod val="5000"/>
                  <a:lumOff val="95000"/>
                  <a:alpha val="11000"/>
                </a:schemeClr>
              </a:gs>
              <a:gs pos="0">
                <a:srgbClr val="654B40"/>
              </a:gs>
              <a:gs pos="45000">
                <a:srgbClr val="FBEED7"/>
              </a:gs>
              <a:gs pos="27000">
                <a:srgbClr val="E0CDBA"/>
              </a:gs>
              <a:gs pos="68000">
                <a:srgbClr val="C4AC9D"/>
              </a:gs>
            </a:gsLst>
            <a:lin ang="2700000" scaled="1"/>
            <a:tileRect/>
          </a:gradFill>
          <a:ln>
            <a:solidFill>
              <a:schemeClr val="accent1">
                <a:lumMod val="50000"/>
                <a:alpha val="85000"/>
              </a:schemeClr>
            </a:solidFill>
          </a:ln>
          <a:effectLst>
            <a:glow rad="12700">
              <a:srgbClr val="B6A59C"/>
            </a:glow>
            <a:outerShdw blurRad="50800" dist="50800" dir="5400000" algn="ctr" rotWithShape="0">
              <a:srgbClr val="000000"/>
            </a:outerShdw>
            <a:reflection stA="6000" endPos="0" dist="50800" dir="5400000" sy="-100000" algn="bl" rotWithShape="0"/>
            <a:softEdge rad="228600"/>
          </a:effectLst>
          <a:scene3d>
            <a:camera prst="orthographicFront"/>
            <a:lightRig rig="threePt" dir="t"/>
          </a:scene3d>
          <a:sp3d extrusionH="101600" contourW="25400">
            <a:bevelT w="381000" h="381000"/>
            <a:bevelB w="190500" h="190500"/>
          </a:sp3d>
        </p:spPr>
        <p:txBody>
          <a:bodyPr wrap="square" lIns="91440" tIns="45720" rIns="91440" bIns="45720">
            <a:noAutofit/>
          </a:bodyPr>
          <a:lstStyle/>
          <a:p>
            <a:pPr algn="ctr"/>
            <a:endParaRPr lang="tr-TR" sz="2400" dirty="0">
              <a:solidFill>
                <a:srgbClr val="282723"/>
              </a:solidFill>
              <a:latin typeface="Times New Roman" panose="02020603050405020304" pitchFamily="18" charset="0"/>
            </a:endParaRPr>
          </a:p>
          <a:p>
            <a:pPr algn="ctr"/>
            <a:endParaRPr lang="tr-TR" sz="2400" dirty="0">
              <a:solidFill>
                <a:srgbClr val="282723">
                  <a:alpha val="99000"/>
                </a:srgbClr>
              </a:solidFill>
              <a:latin typeface="Times New Roman" panose="02020603050405020304" pitchFamily="18" charset="0"/>
            </a:endParaRPr>
          </a:p>
          <a:p>
            <a:pPr algn="ctr"/>
            <a:r>
              <a:rPr lang="tr-TR" sz="3500" dirty="0">
                <a:solidFill>
                  <a:srgbClr val="5B5F6C"/>
                </a:solidFill>
                <a:latin typeface="Times New Roman" panose="02020603050405020304" pitchFamily="18" charset="0"/>
              </a:rPr>
              <a:t>OCAK AYININ </a:t>
            </a:r>
          </a:p>
          <a:p>
            <a:pPr algn="ctr"/>
            <a:r>
              <a:rPr lang="tr-TR" sz="3500" dirty="0">
                <a:ln w="0">
                  <a:noFill/>
                </a:ln>
                <a:solidFill>
                  <a:srgbClr val="5B5F6C"/>
                </a:solidFill>
                <a:latin typeface="Times New Roman" panose="02020603050405020304" pitchFamily="18" charset="0"/>
              </a:rPr>
              <a:t>DEĞERLENDİRİLMESİ GEREKEN </a:t>
            </a:r>
          </a:p>
          <a:p>
            <a:pPr algn="ctr"/>
            <a:r>
              <a:rPr lang="tr-TR" sz="3500" b="0" cap="none" spc="0" dirty="0">
                <a:ln w="0">
                  <a:noFill/>
                </a:ln>
                <a:solidFill>
                  <a:srgbClr val="5B5F6C"/>
                </a:solidFill>
                <a:effectLst/>
                <a:latin typeface="Times New Roman" panose="02020603050405020304" pitchFamily="18" charset="0"/>
              </a:rPr>
              <a:t>GÜNLERİ </a:t>
            </a:r>
          </a:p>
        </p:txBody>
      </p:sp>
    </p:spTree>
    <p:extLst>
      <p:ext uri="{BB962C8B-B14F-4D97-AF65-F5344CB8AC3E}">
        <p14:creationId xmlns:p14="http://schemas.microsoft.com/office/powerpoint/2010/main" val="1963736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E1D5CD">
            <a:alpha val="83000"/>
          </a:srgbClr>
        </a:solidFill>
        <a:effectLst/>
      </p:bgPr>
    </p:bg>
    <p:spTree>
      <p:nvGrpSpPr>
        <p:cNvPr id="1" name="">
          <a:extLst>
            <a:ext uri="{FF2B5EF4-FFF2-40B4-BE49-F238E27FC236}">
              <a16:creationId xmlns:a16="http://schemas.microsoft.com/office/drawing/2014/main" id="{6E4960FE-27E3-48D2-2501-5BF1287B92F4}"/>
            </a:ext>
          </a:extLst>
        </p:cNvPr>
        <p:cNvGrpSpPr/>
        <p:nvPr/>
      </p:nvGrpSpPr>
      <p:grpSpPr>
        <a:xfrm>
          <a:off x="0" y="0"/>
          <a:ext cx="0" cy="0"/>
          <a:chOff x="0" y="0"/>
          <a:chExt cx="0" cy="0"/>
        </a:xfrm>
      </p:grpSpPr>
      <p:pic>
        <p:nvPicPr>
          <p:cNvPr id="34" name="Resim 33">
            <a:extLst>
              <a:ext uri="{FF2B5EF4-FFF2-40B4-BE49-F238E27FC236}">
                <a16:creationId xmlns:a16="http://schemas.microsoft.com/office/drawing/2014/main" id="{7E04BD4B-5049-B521-C2DF-31FBF5745C10}"/>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rot="18523584">
            <a:off x="2967953" y="2829332"/>
            <a:ext cx="1334977" cy="2124556"/>
          </a:xfrm>
          <a:prstGeom prst="rect">
            <a:avLst/>
          </a:prstGeom>
        </p:spPr>
      </p:pic>
      <p:pic>
        <p:nvPicPr>
          <p:cNvPr id="30" name="Resim 29">
            <a:extLst>
              <a:ext uri="{FF2B5EF4-FFF2-40B4-BE49-F238E27FC236}">
                <a16:creationId xmlns:a16="http://schemas.microsoft.com/office/drawing/2014/main" id="{60738F97-2A05-178E-0CDD-0ECB74BA1C8F}"/>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rot="3440843">
            <a:off x="1182327" y="8552000"/>
            <a:ext cx="1326873" cy="2139315"/>
          </a:xfrm>
          <a:prstGeom prst="rect">
            <a:avLst/>
          </a:prstGeom>
        </p:spPr>
      </p:pic>
      <p:pic>
        <p:nvPicPr>
          <p:cNvPr id="32" name="Resim 31">
            <a:extLst>
              <a:ext uri="{FF2B5EF4-FFF2-40B4-BE49-F238E27FC236}">
                <a16:creationId xmlns:a16="http://schemas.microsoft.com/office/drawing/2014/main" id="{EBE6A4EE-0700-04ED-6E85-5B1B38144596}"/>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rot="2644451">
            <a:off x="3118882" y="749595"/>
            <a:ext cx="1258752" cy="2041901"/>
          </a:xfrm>
          <a:prstGeom prst="rect">
            <a:avLst/>
          </a:prstGeom>
        </p:spPr>
      </p:pic>
      <p:pic>
        <p:nvPicPr>
          <p:cNvPr id="36" name="Resim 35">
            <a:extLst>
              <a:ext uri="{FF2B5EF4-FFF2-40B4-BE49-F238E27FC236}">
                <a16:creationId xmlns:a16="http://schemas.microsoft.com/office/drawing/2014/main" id="{96CA9014-3E69-DDDE-B122-A29F82382D41}"/>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rot="2516384">
            <a:off x="2231509" y="4708529"/>
            <a:ext cx="1313882" cy="2159805"/>
          </a:xfrm>
          <a:prstGeom prst="rect">
            <a:avLst/>
          </a:prstGeom>
        </p:spPr>
      </p:pic>
      <p:pic>
        <p:nvPicPr>
          <p:cNvPr id="28" name="Resim 27">
            <a:extLst>
              <a:ext uri="{FF2B5EF4-FFF2-40B4-BE49-F238E27FC236}">
                <a16:creationId xmlns:a16="http://schemas.microsoft.com/office/drawing/2014/main" id="{79F0A8D9-3ECB-4EBE-C8D7-CC7C535821B2}"/>
              </a:ext>
            </a:extLst>
          </p:cNvPr>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rot="20350809">
            <a:off x="484553" y="6577290"/>
            <a:ext cx="1315085" cy="2192410"/>
          </a:xfrm>
          <a:prstGeom prst="rect">
            <a:avLst/>
          </a:prstGeom>
        </p:spPr>
      </p:pic>
      <p:pic>
        <p:nvPicPr>
          <p:cNvPr id="26" name="Resim 25">
            <a:extLst>
              <a:ext uri="{FF2B5EF4-FFF2-40B4-BE49-F238E27FC236}">
                <a16:creationId xmlns:a16="http://schemas.microsoft.com/office/drawing/2014/main" id="{31C292C2-1AC9-47A8-0848-11ACA752E0B9}"/>
              </a:ext>
            </a:extLst>
          </p:cNvPr>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rot="1517415">
            <a:off x="496756" y="3564591"/>
            <a:ext cx="1413091" cy="2315899"/>
          </a:xfrm>
          <a:prstGeom prst="rect">
            <a:avLst/>
          </a:prstGeom>
        </p:spPr>
      </p:pic>
      <p:pic>
        <p:nvPicPr>
          <p:cNvPr id="24" name="Resim 23">
            <a:extLst>
              <a:ext uri="{FF2B5EF4-FFF2-40B4-BE49-F238E27FC236}">
                <a16:creationId xmlns:a16="http://schemas.microsoft.com/office/drawing/2014/main" id="{6B9B5FA6-62CD-E1FE-A6F2-EA0C2AC4E7CD}"/>
              </a:ext>
            </a:extLst>
          </p:cNvPr>
          <p:cNvPicPr>
            <a:picLocks noChangeAspect="1"/>
          </p:cNvPicPr>
          <p:nvPr/>
        </p:nvPicPr>
        <p:blipFill>
          <a:blip r:embed="rId8" cstate="print">
            <a:alphaModFix amt="16000"/>
            <a:extLst>
              <a:ext uri="{28A0092B-C50C-407E-A947-70E740481C1C}">
                <a14:useLocalDpi xmlns:a14="http://schemas.microsoft.com/office/drawing/2010/main" val="0"/>
              </a:ext>
            </a:extLst>
          </a:blip>
          <a:stretch>
            <a:fillRect/>
          </a:stretch>
        </p:blipFill>
        <p:spPr>
          <a:xfrm rot="19611155">
            <a:off x="661360" y="881237"/>
            <a:ext cx="1354696" cy="2310094"/>
          </a:xfrm>
          <a:prstGeom prst="rect">
            <a:avLst/>
          </a:prstGeom>
        </p:spPr>
      </p:pic>
      <p:pic>
        <p:nvPicPr>
          <p:cNvPr id="12" name="object 12">
            <a:extLst>
              <a:ext uri="{FF2B5EF4-FFF2-40B4-BE49-F238E27FC236}">
                <a16:creationId xmlns:a16="http://schemas.microsoft.com/office/drawing/2014/main" id="{3C35DEBC-47CD-FD01-746C-9645DF34D6EE}"/>
              </a:ext>
            </a:extLst>
          </p:cNvPr>
          <p:cNvPicPr/>
          <p:nvPr/>
        </p:nvPicPr>
        <p:blipFill>
          <a:blip r:embed="rId9" cstate="print"/>
          <a:stretch>
            <a:fillRect/>
          </a:stretch>
        </p:blipFill>
        <p:spPr>
          <a:xfrm>
            <a:off x="6733381" y="148559"/>
            <a:ext cx="540410" cy="543153"/>
          </a:xfrm>
          <a:prstGeom prst="rect">
            <a:avLst/>
          </a:prstGeom>
        </p:spPr>
      </p:pic>
      <p:sp>
        <p:nvSpPr>
          <p:cNvPr id="2" name="object 3">
            <a:extLst>
              <a:ext uri="{FF2B5EF4-FFF2-40B4-BE49-F238E27FC236}">
                <a16:creationId xmlns:a16="http://schemas.microsoft.com/office/drawing/2014/main" id="{CEA3EF58-22E9-DC54-4B69-FA0580B3ADAA}"/>
              </a:ext>
            </a:extLst>
          </p:cNvPr>
          <p:cNvSpPr txBox="1"/>
          <p:nvPr/>
        </p:nvSpPr>
        <p:spPr>
          <a:xfrm>
            <a:off x="643142" y="768472"/>
            <a:ext cx="2094856" cy="9038372"/>
          </a:xfrm>
          <a:prstGeom prst="rect">
            <a:avLst/>
          </a:prstGeom>
        </p:spPr>
        <p:txBody>
          <a:bodyPr vert="horz" wrap="square" lIns="0" tIns="12700" rIns="0" bIns="0" rtlCol="0">
            <a:spAutoFit/>
          </a:bodyPr>
          <a:lstStyle/>
          <a:p>
            <a:pPr algn="l"/>
            <a:r>
              <a:rPr lang="tr-TR" sz="1150" b="1" dirty="0">
                <a:latin typeface="Times New Roman" panose="02020603050405020304" pitchFamily="18" charset="0"/>
                <a:cs typeface="Times New Roman" panose="02020603050405020304" pitchFamily="18" charset="0"/>
              </a:rPr>
              <a:t>Ocak 2026 Zaman Kalitesi ve Destekleyici Tarihler</a:t>
            </a:r>
          </a:p>
          <a:p>
            <a:pPr algn="l"/>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Merhaba </a:t>
            </a:r>
          </a:p>
          <a:p>
            <a:pPr algn="just"/>
            <a:r>
              <a:rPr lang="tr-TR" sz="1150" dirty="0">
                <a:latin typeface="Times New Roman" panose="02020603050405020304" pitchFamily="18" charset="0"/>
                <a:cs typeface="Times New Roman" panose="02020603050405020304" pitchFamily="18" charset="0"/>
              </a:rPr>
              <a:t>Sevgili New Spirit okurları, 2026 yılının hepimize sağlık, huzur ve bereket getirmesini diliyorum. Ye-</a:t>
            </a:r>
            <a:r>
              <a:rPr lang="tr-TR" sz="1150" dirty="0" err="1">
                <a:latin typeface="Times New Roman" panose="02020603050405020304" pitchFamily="18" charset="0"/>
                <a:cs typeface="Times New Roman" panose="02020603050405020304" pitchFamily="18" charset="0"/>
              </a:rPr>
              <a:t>ni</a:t>
            </a:r>
            <a:r>
              <a:rPr lang="tr-TR" sz="1150" dirty="0">
                <a:latin typeface="Times New Roman" panose="02020603050405020304" pitchFamily="18" charset="0"/>
                <a:cs typeface="Times New Roman" panose="02020603050405020304" pitchFamily="18" charset="0"/>
              </a:rPr>
              <a:t> yılın ilk ayına adım atarken, sizler için Ocak ayı boyunca gök-yüzünün sunduğu zaman kalitesini ve işlerimizi kolaylaştıracak bazı özel tarihleri paylaşmak istiyorum. Ancak bu güzel tarihlere geçmeden önce, Ocak ayının genel enerjisine birlikte göz atalım. </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Ocak </a:t>
            </a:r>
            <a:r>
              <a:rPr lang="tr-TR" sz="1150" dirty="0" err="1">
                <a:latin typeface="Times New Roman" panose="02020603050405020304" pitchFamily="18" charset="0"/>
                <a:cs typeface="Times New Roman" panose="02020603050405020304" pitchFamily="18" charset="0"/>
              </a:rPr>
              <a:t>ayı,Ay</a:t>
            </a:r>
            <a:r>
              <a:rPr lang="tr-TR" sz="1150" dirty="0">
                <a:latin typeface="Times New Roman" panose="02020603050405020304" pitchFamily="18" charset="0"/>
                <a:cs typeface="Times New Roman" panose="02020603050405020304" pitchFamily="18" charset="0"/>
              </a:rPr>
              <a:t> kalitesi açısından </a:t>
            </a:r>
            <a:r>
              <a:rPr lang="tr-TR" sz="1150" dirty="0" err="1">
                <a:latin typeface="Times New Roman" panose="02020603050405020304" pitchFamily="18" charset="0"/>
                <a:cs typeface="Times New Roman" panose="02020603050405020304" pitchFamily="18" charset="0"/>
              </a:rPr>
              <a:t>Gad</a:t>
            </a:r>
            <a:r>
              <a:rPr lang="tr-TR" sz="1150" dirty="0">
                <a:latin typeface="Times New Roman" panose="02020603050405020304" pitchFamily="18" charset="0"/>
                <a:cs typeface="Times New Roman" panose="02020603050405020304" pitchFamily="18" charset="0"/>
              </a:rPr>
              <a:t> (Güney Ay Düğümü) temasıyla </a:t>
            </a:r>
            <a:r>
              <a:rPr lang="tr-TR" sz="1150" dirty="0" err="1">
                <a:latin typeface="Times New Roman" panose="02020603050405020304" pitchFamily="18" charset="0"/>
                <a:cs typeface="Times New Roman" panose="02020603050405020304" pitchFamily="18" charset="0"/>
              </a:rPr>
              <a:t>açılıyor.Bu</a:t>
            </a:r>
            <a:r>
              <a:rPr lang="tr-TR" sz="1150" dirty="0">
                <a:latin typeface="Times New Roman" panose="02020603050405020304" pitchFamily="18" charset="0"/>
                <a:cs typeface="Times New Roman" panose="02020603050405020304" pitchFamily="18" charset="0"/>
              </a:rPr>
              <a:t> da bizlere, yeni yıla </a:t>
            </a:r>
            <a:r>
              <a:rPr lang="tr-TR" sz="1150" dirty="0" err="1">
                <a:latin typeface="Times New Roman" panose="02020603050405020304" pitchFamily="18" charset="0"/>
                <a:cs typeface="Times New Roman" panose="02020603050405020304" pitchFamily="18" charset="0"/>
              </a:rPr>
              <a:t>gi-rerken</a:t>
            </a:r>
            <a:r>
              <a:rPr lang="tr-TR" sz="1150" dirty="0">
                <a:latin typeface="Times New Roman" panose="02020603050405020304" pitchFamily="18" charset="0"/>
                <a:cs typeface="Times New Roman" panose="02020603050405020304" pitchFamily="18" charset="0"/>
              </a:rPr>
              <a:t> bazı yükleri geride bırakma-</a:t>
            </a:r>
            <a:r>
              <a:rPr lang="tr-TR" sz="1150" dirty="0" err="1">
                <a:latin typeface="Times New Roman" panose="02020603050405020304" pitchFamily="18" charset="0"/>
                <a:cs typeface="Times New Roman" panose="02020603050405020304" pitchFamily="18" charset="0"/>
              </a:rPr>
              <a:t>mız</a:t>
            </a:r>
            <a:r>
              <a:rPr lang="tr-TR" sz="1150" dirty="0">
                <a:latin typeface="Times New Roman" panose="02020603050405020304" pitchFamily="18" charset="0"/>
                <a:cs typeface="Times New Roman" panose="02020603050405020304" pitchFamily="18" charset="0"/>
              </a:rPr>
              <a:t> gerektiğini hatırlatıyor. Bırakı-lan her şey, önümüzdeki sürecin daha sade ve işlevsel ilerlemesi için alan açıyor. </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Ayın genelinde, özellikle iş ve işçi düzeni, çalışma prensipleri, günlük sorumluluklar ön plana çıkıyor. Küçük gibi görünen ancak hayati öneme sahip meseleler </a:t>
            </a:r>
          </a:p>
          <a:p>
            <a:pPr algn="just"/>
            <a:r>
              <a:rPr lang="tr-TR" sz="1150" dirty="0">
                <a:latin typeface="Times New Roman" panose="02020603050405020304" pitchFamily="18" charset="0"/>
                <a:cs typeface="Times New Roman" panose="02020603050405020304" pitchFamily="18" charset="0"/>
              </a:rPr>
              <a:t>*Geçim, </a:t>
            </a:r>
          </a:p>
          <a:p>
            <a:pPr algn="just"/>
            <a:r>
              <a:rPr lang="tr-TR" sz="1150" dirty="0">
                <a:latin typeface="Times New Roman" panose="02020603050405020304" pitchFamily="18" charset="0"/>
                <a:cs typeface="Times New Roman" panose="02020603050405020304" pitchFamily="18" charset="0"/>
              </a:rPr>
              <a:t>*Sağlık ve </a:t>
            </a:r>
          </a:p>
          <a:p>
            <a:pPr algn="just"/>
            <a:r>
              <a:rPr lang="tr-TR" sz="1150" dirty="0">
                <a:latin typeface="Times New Roman" panose="02020603050405020304" pitchFamily="18" charset="0"/>
                <a:cs typeface="Times New Roman" panose="02020603050405020304" pitchFamily="18" charset="0"/>
              </a:rPr>
              <a:t>*Temel güvenlik konuları  kollektif gündemin merkezinde yer alıyor.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Üst düzey yönetim ve otorite figürleri cephesinde ise anlaşmalar, iletişim, medya ve çelişkili </a:t>
            </a:r>
            <a:r>
              <a:rPr lang="tr-TR" sz="1150" dirty="0" err="1">
                <a:latin typeface="Times New Roman" panose="02020603050405020304" pitchFamily="18" charset="0"/>
                <a:cs typeface="Times New Roman" panose="02020603050405020304" pitchFamily="18" charset="0"/>
              </a:rPr>
              <a:t>söy-lemler</a:t>
            </a:r>
            <a:r>
              <a:rPr lang="tr-TR" sz="1150" dirty="0">
                <a:latin typeface="Times New Roman" panose="02020603050405020304" pitchFamily="18" charset="0"/>
                <a:cs typeface="Times New Roman" panose="02020603050405020304" pitchFamily="18" charset="0"/>
              </a:rPr>
              <a:t> dikkat çekiyor. Dış dünyaya verilen mesajlarda eleştirel bir dil öne çıkabilir. Bu süreçte, "ne </a:t>
            </a:r>
            <a:r>
              <a:rPr lang="tr-TR" sz="1150" dirty="0" err="1">
                <a:latin typeface="Times New Roman" panose="02020603050405020304" pitchFamily="18" charset="0"/>
                <a:cs typeface="Times New Roman" panose="02020603050405020304" pitchFamily="18" charset="0"/>
              </a:rPr>
              <a:t>söy-lediğimizden</a:t>
            </a:r>
            <a:r>
              <a:rPr lang="tr-TR" sz="1150" dirty="0">
                <a:latin typeface="Times New Roman" panose="02020603050405020304" pitchFamily="18" charset="0"/>
                <a:cs typeface="Times New Roman" panose="02020603050405020304" pitchFamily="18" charset="0"/>
              </a:rPr>
              <a:t> çok, nasıl söyledi-</a:t>
            </a:r>
            <a:r>
              <a:rPr lang="tr-TR" sz="1150" dirty="0" err="1">
                <a:latin typeface="Times New Roman" panose="02020603050405020304" pitchFamily="18" charset="0"/>
                <a:cs typeface="Times New Roman" panose="02020603050405020304" pitchFamily="18" charset="0"/>
              </a:rPr>
              <a:t>ğimizin</a:t>
            </a:r>
            <a:r>
              <a:rPr lang="tr-TR" sz="1150" dirty="0">
                <a:latin typeface="Times New Roman" panose="02020603050405020304" pitchFamily="18" charset="0"/>
                <a:cs typeface="Times New Roman" panose="02020603050405020304" pitchFamily="18" charset="0"/>
              </a:rPr>
              <a:t>" belirleyici olacağı durum-</a:t>
            </a:r>
            <a:r>
              <a:rPr lang="tr-TR" sz="1150" dirty="0" err="1">
                <a:latin typeface="Times New Roman" panose="02020603050405020304" pitchFamily="18" charset="0"/>
                <a:cs typeface="Times New Roman" panose="02020603050405020304" pitchFamily="18" charset="0"/>
              </a:rPr>
              <a:t>larla</a:t>
            </a:r>
            <a:r>
              <a:rPr lang="tr-TR" sz="1150" dirty="0">
                <a:latin typeface="Times New Roman" panose="02020603050405020304" pitchFamily="18" charset="0"/>
                <a:cs typeface="Times New Roman" panose="02020603050405020304" pitchFamily="18" charset="0"/>
              </a:rPr>
              <a:t> karşılaşabiliriz. Yanlış anlaşıl-</a:t>
            </a:r>
            <a:r>
              <a:rPr lang="tr-TR" sz="1150" dirty="0" err="1">
                <a:latin typeface="Times New Roman" panose="02020603050405020304" pitchFamily="18" charset="0"/>
                <a:cs typeface="Times New Roman" panose="02020603050405020304" pitchFamily="18" charset="0"/>
              </a:rPr>
              <a:t>malar</a:t>
            </a:r>
            <a:r>
              <a:rPr lang="tr-TR" sz="1150" dirty="0">
                <a:latin typeface="Times New Roman" panose="02020603050405020304" pitchFamily="18" charset="0"/>
                <a:cs typeface="Times New Roman" panose="02020603050405020304" pitchFamily="18" charset="0"/>
              </a:rPr>
              <a:t>, algı yönetimi ve iletişim kazaları açısından temkinli olmakta fayda var. </a:t>
            </a:r>
          </a:p>
          <a:p>
            <a:pPr algn="just"/>
            <a:r>
              <a:rPr lang="tr-TR" sz="1150" dirty="0">
                <a:latin typeface="Times New Roman" panose="02020603050405020304" pitchFamily="18" charset="0"/>
                <a:cs typeface="Times New Roman" panose="02020603050405020304" pitchFamily="18" charset="0"/>
              </a:rPr>
              <a:t>Ayın enerjisi, aynı zamanda kol-</a:t>
            </a:r>
            <a:r>
              <a:rPr lang="tr-TR" sz="1150" dirty="0" err="1">
                <a:latin typeface="Times New Roman" panose="02020603050405020304" pitchFamily="18" charset="0"/>
                <a:cs typeface="Times New Roman" panose="02020603050405020304" pitchFamily="18" charset="0"/>
              </a:rPr>
              <a:t>lektif</a:t>
            </a:r>
            <a:r>
              <a:rPr lang="tr-TR" sz="1150" dirty="0">
                <a:latin typeface="Times New Roman" panose="02020603050405020304" pitchFamily="18" charset="0"/>
                <a:cs typeface="Times New Roman" panose="02020603050405020304" pitchFamily="18" charset="0"/>
              </a:rPr>
              <a:t> ölçekte "Biz kimiz, nereye gidiyoruz?" sorgusunu da yükselti-yor. Bu sorgulama, bireysel olduğu</a:t>
            </a:r>
          </a:p>
        </p:txBody>
      </p:sp>
      <p:sp>
        <p:nvSpPr>
          <p:cNvPr id="3" name="object 3">
            <a:extLst>
              <a:ext uri="{FF2B5EF4-FFF2-40B4-BE49-F238E27FC236}">
                <a16:creationId xmlns:a16="http://schemas.microsoft.com/office/drawing/2014/main" id="{F34036EB-1BF6-0E2F-D313-131F9F059B0B}"/>
              </a:ext>
            </a:extLst>
          </p:cNvPr>
          <p:cNvSpPr txBox="1"/>
          <p:nvPr/>
        </p:nvSpPr>
        <p:spPr>
          <a:xfrm>
            <a:off x="2891467" y="762928"/>
            <a:ext cx="1927951" cy="9215343"/>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kadar toplumsal bir farkındalık sürecini de beraberinde getiriyor.</a:t>
            </a:r>
          </a:p>
          <a:p>
            <a:pPr algn="just"/>
            <a:r>
              <a:rPr lang="tr-TR" sz="1150" dirty="0">
                <a:latin typeface="Times New Roman" panose="02020603050405020304" pitchFamily="18" charset="0"/>
                <a:cs typeface="Times New Roman" panose="02020603050405020304" pitchFamily="18" charset="0"/>
              </a:rPr>
              <a:t>Devlet otoritesi açısından bakıldığında; ekonomi, bütçe, inşaat, topraklar ve muhalefet partileri ile ilgili gündemlerin yılın başında yoğunlaşması olası görünüyor. Ocak ayına Ay'ın İkizler burcundaki hareketiyle giriş yapıyoruz; bu da "yaratı-</a:t>
            </a:r>
            <a:r>
              <a:rPr lang="tr-TR" sz="1150" dirty="0" err="1">
                <a:latin typeface="Times New Roman" panose="02020603050405020304" pitchFamily="18" charset="0"/>
                <a:cs typeface="Times New Roman" panose="02020603050405020304" pitchFamily="18" charset="0"/>
              </a:rPr>
              <a:t>cının</a:t>
            </a:r>
            <a:r>
              <a:rPr lang="tr-TR" sz="1150" dirty="0">
                <a:latin typeface="Times New Roman" panose="02020603050405020304" pitchFamily="18" charset="0"/>
                <a:cs typeface="Times New Roman" panose="02020603050405020304" pitchFamily="18" charset="0"/>
              </a:rPr>
              <a:t> gözü üzerimizde" ifadesini doğrular nitelikte, zihinsel </a:t>
            </a:r>
            <a:r>
              <a:rPr lang="tr-TR" sz="1150" dirty="0" err="1">
                <a:latin typeface="Times New Roman" panose="02020603050405020304" pitchFamily="18" charset="0"/>
                <a:cs typeface="Times New Roman" panose="02020603050405020304" pitchFamily="18" charset="0"/>
              </a:rPr>
              <a:t>faa-liyetlerin</a:t>
            </a:r>
            <a:r>
              <a:rPr lang="tr-TR" sz="1150" dirty="0">
                <a:latin typeface="Times New Roman" panose="02020603050405020304" pitchFamily="18" charset="0"/>
                <a:cs typeface="Times New Roman" panose="02020603050405020304" pitchFamily="18" charset="0"/>
              </a:rPr>
              <a:t>, fikirlerin ve kararların görünür olacağını gösteriyor.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Ocak 2026-Dikkat Edilmesi ve Değerlendirilmesi Gereken Ta-</a:t>
            </a:r>
            <a:r>
              <a:rPr lang="tr-TR" sz="1150" dirty="0" err="1">
                <a:latin typeface="Times New Roman" panose="02020603050405020304" pitchFamily="18" charset="0"/>
                <a:cs typeface="Times New Roman" panose="02020603050405020304" pitchFamily="18" charset="0"/>
              </a:rPr>
              <a:t>rihler</a:t>
            </a:r>
            <a:endParaRPr lang="tr-TR" sz="1150" dirty="0">
              <a:latin typeface="Times New Roman" panose="02020603050405020304" pitchFamily="18" charset="0"/>
              <a:cs typeface="Times New Roman" panose="02020603050405020304" pitchFamily="18" charset="0"/>
            </a:endParaRP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5 Ocak:</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Bu tarihte başlatılan işler gözyaşı getirebilir.</a:t>
            </a:r>
          </a:p>
          <a:p>
            <a:pPr algn="just"/>
            <a:r>
              <a:rPr lang="tr-TR" sz="1150" dirty="0">
                <a:latin typeface="Times New Roman" panose="02020603050405020304" pitchFamily="18" charset="0"/>
                <a:cs typeface="Times New Roman" panose="02020603050405020304" pitchFamily="18" charset="0"/>
              </a:rPr>
              <a:t>Evlilik için uygun değildir. Trafikte çatışmalara, aldatılma ve kandırılmalara açık bir gün olduğundan dikkatli olunma-</a:t>
            </a:r>
            <a:r>
              <a:rPr lang="tr-TR" sz="1150" dirty="0" err="1">
                <a:latin typeface="Times New Roman" panose="02020603050405020304" pitchFamily="18" charset="0"/>
                <a:cs typeface="Times New Roman" panose="02020603050405020304" pitchFamily="18" charset="0"/>
              </a:rPr>
              <a:t>lıdır</a:t>
            </a:r>
            <a:r>
              <a:rPr lang="tr-TR" sz="1150" dirty="0">
                <a:latin typeface="Times New Roman" panose="02020603050405020304" pitchFamily="18" charset="0"/>
                <a:cs typeface="Times New Roman" panose="02020603050405020304" pitchFamily="18" charset="0"/>
              </a:rPr>
              <a:t>.</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6 Ocak:</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Mücadele gerektiren işler için uygundur. Taşınma, ağır işlerle uğraşma veya fiziksel güç gerektiren konularda sürecin daha akışkan ilerlemesini </a:t>
            </a:r>
            <a:r>
              <a:rPr lang="tr-TR" sz="1150" dirty="0" err="1">
                <a:latin typeface="Times New Roman" panose="02020603050405020304" pitchFamily="18" charset="0"/>
                <a:cs typeface="Times New Roman" panose="02020603050405020304" pitchFamily="18" charset="0"/>
              </a:rPr>
              <a:t>des</a:t>
            </a:r>
            <a:r>
              <a:rPr lang="tr-TR" sz="1150" dirty="0">
                <a:latin typeface="Times New Roman" panose="02020603050405020304" pitchFamily="18" charset="0"/>
                <a:cs typeface="Times New Roman" panose="02020603050405020304" pitchFamily="18" charset="0"/>
              </a:rPr>
              <a:t>-tekler.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7 Ocak:</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Okul, eğitim, çalışma ritüelleri ve bırakma çalışmaları için uygun bir gündür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dirty="0">
                <a:latin typeface="Times New Roman" panose="02020603050405020304" pitchFamily="18" charset="0"/>
                <a:cs typeface="Times New Roman" panose="02020603050405020304" pitchFamily="18" charset="0"/>
              </a:rPr>
              <a:t>10-11-12-13 Ocak:</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Her türlü iş ve girişim için destekleyici günlerdir.</a:t>
            </a:r>
          </a:p>
          <a:p>
            <a:pPr algn="just"/>
            <a:endParaRPr lang="tr-TR" sz="1150" dirty="0">
              <a:latin typeface="Times New Roman" panose="02020603050405020304" pitchFamily="18" charset="0"/>
              <a:cs typeface="Times New Roman" panose="02020603050405020304" pitchFamily="18" charset="0"/>
            </a:endParaRPr>
          </a:p>
          <a:p>
            <a:pPr algn="just"/>
            <a:endParaRPr lang="tr-TR" sz="1150" dirty="0">
              <a:latin typeface="Times New Roman" panose="02020603050405020304" pitchFamily="18" charset="0"/>
              <a:cs typeface="Times New Roman" panose="02020603050405020304" pitchFamily="18" charset="0"/>
            </a:endParaRPr>
          </a:p>
          <a:p>
            <a:pPr algn="just"/>
            <a:endParaRPr lang="tr-TR" sz="1150" dirty="0">
              <a:latin typeface="Times New Roman" panose="02020603050405020304" pitchFamily="18" charset="0"/>
              <a:cs typeface="Times New Roman" panose="02020603050405020304" pitchFamily="18" charset="0"/>
            </a:endParaRPr>
          </a:p>
        </p:txBody>
      </p:sp>
      <p:sp>
        <p:nvSpPr>
          <p:cNvPr id="4" name="object 3">
            <a:extLst>
              <a:ext uri="{FF2B5EF4-FFF2-40B4-BE49-F238E27FC236}">
                <a16:creationId xmlns:a16="http://schemas.microsoft.com/office/drawing/2014/main" id="{DF597969-C386-1C15-0A6B-03BFF96370EF}"/>
              </a:ext>
            </a:extLst>
          </p:cNvPr>
          <p:cNvSpPr txBox="1"/>
          <p:nvPr/>
        </p:nvSpPr>
        <p:spPr>
          <a:xfrm>
            <a:off x="5075635" y="747224"/>
            <a:ext cx="1927951" cy="9392315"/>
          </a:xfrm>
          <a:prstGeom prst="rect">
            <a:avLst/>
          </a:prstGeom>
        </p:spPr>
        <p:txBody>
          <a:bodyPr vert="horz" wrap="square" lIns="0" tIns="12700" rIns="0" bIns="0" rtlCol="0">
            <a:spAutoFit/>
          </a:bodyPr>
          <a:lstStyle/>
          <a:p>
            <a:pPr algn="l"/>
            <a:r>
              <a:rPr lang="fi-FI" sz="1150" b="1" dirty="0">
                <a:latin typeface="Times New Roman" panose="02020603050405020304" pitchFamily="18" charset="0"/>
                <a:cs typeface="Times New Roman" panose="02020603050405020304" pitchFamily="18" charset="0"/>
              </a:rPr>
              <a:t>15 Ocak saat 13.00'ten, 17 Ocak saat 14.00’e </a:t>
            </a:r>
            <a:r>
              <a:rPr lang="tr-TR" sz="1150" b="1" dirty="0">
                <a:latin typeface="Times New Roman" panose="02020603050405020304" pitchFamily="18" charset="0"/>
                <a:cs typeface="Times New Roman" panose="02020603050405020304" pitchFamily="18" charset="0"/>
              </a:rPr>
              <a:t> </a:t>
            </a:r>
            <a:r>
              <a:rPr lang="fi-FI" sz="1150" b="1" dirty="0">
                <a:latin typeface="Times New Roman" panose="02020603050405020304" pitchFamily="18" charset="0"/>
                <a:cs typeface="Times New Roman" panose="02020603050405020304" pitchFamily="18" charset="0"/>
              </a:rPr>
              <a:t>kadar:</a:t>
            </a:r>
            <a:endParaRPr lang="tr-TR" sz="1150" b="1" dirty="0">
              <a:latin typeface="Times New Roman" panose="02020603050405020304" pitchFamily="18" charset="0"/>
              <a:cs typeface="Times New Roman" panose="02020603050405020304" pitchFamily="18" charset="0"/>
            </a:endParaRPr>
          </a:p>
          <a:p>
            <a:pPr algn="l"/>
            <a:endParaRPr lang="tr-TR" sz="1150" b="1" dirty="0">
              <a:latin typeface="Times New Roman" panose="02020603050405020304" pitchFamily="18" charset="0"/>
              <a:cs typeface="Times New Roman" panose="02020603050405020304" pitchFamily="18" charset="0"/>
            </a:endParaRPr>
          </a:p>
          <a:p>
            <a:pPr algn="l"/>
            <a:r>
              <a:rPr lang="fi-FI" sz="1150" dirty="0">
                <a:latin typeface="Times New Roman" panose="02020603050405020304" pitchFamily="18" charset="0"/>
                <a:cs typeface="Times New Roman" panose="02020603050405020304" pitchFamily="18" charset="0"/>
              </a:rPr>
              <a:t>Bu zaman aralığında yapılan çalışmaların karşılığını almak mümkündür. Emeklerin somutlaşması açısından verimli bir süreçtir.</a:t>
            </a:r>
          </a:p>
          <a:p>
            <a:pPr algn="l"/>
            <a:endParaRPr lang="fi-FI" sz="1150" dirty="0">
              <a:latin typeface="Times New Roman" panose="02020603050405020304" pitchFamily="18" charset="0"/>
              <a:cs typeface="Times New Roman" panose="02020603050405020304" pitchFamily="18" charset="0"/>
            </a:endParaRPr>
          </a:p>
          <a:p>
            <a:pPr algn="l"/>
            <a:r>
              <a:rPr lang="fi-FI" sz="1150" b="1" dirty="0">
                <a:latin typeface="Times New Roman" panose="02020603050405020304" pitchFamily="18" charset="0"/>
                <a:cs typeface="Times New Roman" panose="02020603050405020304" pitchFamily="18" charset="0"/>
              </a:rPr>
              <a:t>21 Ocak:</a:t>
            </a:r>
          </a:p>
          <a:p>
            <a:pPr algn="l"/>
            <a:endParaRPr lang="fi-FI" sz="1150" dirty="0">
              <a:latin typeface="Times New Roman" panose="02020603050405020304" pitchFamily="18" charset="0"/>
              <a:cs typeface="Times New Roman" panose="02020603050405020304" pitchFamily="18" charset="0"/>
            </a:endParaRPr>
          </a:p>
          <a:p>
            <a:pPr algn="l"/>
            <a:r>
              <a:rPr lang="fi-FI" sz="1150" dirty="0">
                <a:latin typeface="Times New Roman" panose="02020603050405020304" pitchFamily="18" charset="0"/>
                <a:cs typeface="Times New Roman" panose="02020603050405020304" pitchFamily="18" charset="0"/>
              </a:rPr>
              <a:t>Sürpriz gelişmelere açık bir gündür. Beklenmedik haberler veya ani değişimler yaşanabilir.</a:t>
            </a:r>
          </a:p>
          <a:p>
            <a:pPr algn="l"/>
            <a:endParaRPr lang="fi-FI" sz="1150" dirty="0">
              <a:latin typeface="Times New Roman" panose="02020603050405020304" pitchFamily="18" charset="0"/>
              <a:cs typeface="Times New Roman" panose="02020603050405020304" pitchFamily="18" charset="0"/>
            </a:endParaRPr>
          </a:p>
          <a:p>
            <a:pPr algn="l"/>
            <a:r>
              <a:rPr lang="fi-FI" sz="1150" b="1" dirty="0">
                <a:latin typeface="Times New Roman" panose="02020603050405020304" pitchFamily="18" charset="0"/>
                <a:cs typeface="Times New Roman" panose="02020603050405020304" pitchFamily="18" charset="0"/>
              </a:rPr>
              <a:t>24 ve 26 Ocak</a:t>
            </a:r>
            <a:r>
              <a:rPr lang="fi-FI" sz="1150" dirty="0">
                <a:latin typeface="Times New Roman" panose="02020603050405020304" pitchFamily="18" charset="0"/>
                <a:cs typeface="Times New Roman" panose="02020603050405020304" pitchFamily="18" charset="0"/>
              </a:rPr>
              <a:t>:</a:t>
            </a:r>
          </a:p>
          <a:p>
            <a:pPr algn="l"/>
            <a:endParaRPr lang="fi-FI" sz="1150" dirty="0">
              <a:latin typeface="Times New Roman" panose="02020603050405020304" pitchFamily="18" charset="0"/>
              <a:cs typeface="Times New Roman" panose="02020603050405020304" pitchFamily="18" charset="0"/>
            </a:endParaRPr>
          </a:p>
          <a:p>
            <a:pPr algn="l"/>
            <a:r>
              <a:rPr lang="fi-FI" sz="1150" dirty="0">
                <a:latin typeface="Times New Roman" panose="02020603050405020304" pitchFamily="18" charset="0"/>
                <a:cs typeface="Times New Roman" panose="02020603050405020304" pitchFamily="18" charset="0"/>
              </a:rPr>
              <a:t>Her iki gün de tüm gün boyuncakullanılabilecek, oldukça destekleyici enerjilere sahiptir. </a:t>
            </a:r>
            <a:endParaRPr lang="tr-TR" sz="1150" dirty="0">
              <a:latin typeface="Times New Roman" panose="02020603050405020304" pitchFamily="18" charset="0"/>
              <a:cs typeface="Times New Roman" panose="02020603050405020304" pitchFamily="18" charset="0"/>
            </a:endParaRPr>
          </a:p>
          <a:p>
            <a:pPr algn="l"/>
            <a:endParaRPr lang="tr-TR" sz="1150" dirty="0">
              <a:latin typeface="Times New Roman" panose="02020603050405020304" pitchFamily="18" charset="0"/>
              <a:cs typeface="Times New Roman" panose="02020603050405020304" pitchFamily="18" charset="0"/>
            </a:endParaRPr>
          </a:p>
          <a:p>
            <a:pPr algn="l"/>
            <a:r>
              <a:rPr lang="fi-FI" sz="1150" b="1" dirty="0">
                <a:latin typeface="Times New Roman" panose="02020603050405020304" pitchFamily="18" charset="0"/>
                <a:cs typeface="Times New Roman" panose="02020603050405020304" pitchFamily="18" charset="0"/>
              </a:rPr>
              <a:t>27 Ocak saat 10.00 itibarıyla: </a:t>
            </a:r>
            <a:r>
              <a:rPr lang="fi-FI" sz="1150" dirty="0">
                <a:latin typeface="Times New Roman" panose="02020603050405020304" pitchFamily="18" charset="0"/>
                <a:cs typeface="Times New Roman" panose="02020603050405020304" pitchFamily="18" charset="0"/>
              </a:rPr>
              <a:t>Tüm gün estetik operasyonlar için uygundur. Tüp bebek transferleri açısından destekleyicidir. Ayrıca kalbi kırılmış bir sevdiğinizin gönlünü almak, ilişkilerde barış ve yumuşama sağlamak için en uygun günlerden biridir.</a:t>
            </a:r>
          </a:p>
          <a:p>
            <a:pPr algn="l"/>
            <a:endParaRPr lang="fi-FI" sz="1150" dirty="0">
              <a:latin typeface="Times New Roman" panose="02020603050405020304" pitchFamily="18" charset="0"/>
              <a:cs typeface="Times New Roman" panose="02020603050405020304" pitchFamily="18" charset="0"/>
            </a:endParaRPr>
          </a:p>
          <a:p>
            <a:pPr algn="l"/>
            <a:r>
              <a:rPr lang="fi-FI" sz="1150" dirty="0">
                <a:latin typeface="Times New Roman" panose="02020603050405020304" pitchFamily="18" charset="0"/>
                <a:cs typeface="Times New Roman" panose="02020603050405020304" pitchFamily="18" charset="0"/>
              </a:rPr>
              <a:t>Şarta bağlı olmayan adaklar, herhangi bir vakitte yerine getirilebilir. Bu doğrultuda; tıkalı işlerin açılması, bolluk ve bereketin artması, her türlü kaza ve beladan korunma niyetiyle kurban ya da adak kesmek isteyenler için yıla son derece güçlü bir zaman kalitesiyle giriyoruz. </a:t>
            </a:r>
            <a:r>
              <a:rPr lang="fi-FI" sz="1150" b="1" dirty="0">
                <a:latin typeface="Times New Roman" panose="02020603050405020304" pitchFamily="18" charset="0"/>
                <a:cs typeface="Times New Roman" panose="02020603050405020304" pitchFamily="18" charset="0"/>
              </a:rPr>
              <a:t>7, 8, 9 ve 10 Ocak </a:t>
            </a:r>
            <a:r>
              <a:rPr lang="fi-FI" sz="1150" dirty="0">
                <a:latin typeface="Times New Roman" panose="02020603050405020304" pitchFamily="18" charset="0"/>
                <a:cs typeface="Times New Roman" panose="02020603050405020304" pitchFamily="18" charset="0"/>
              </a:rPr>
              <a:t>tarihlerinde bu niyetle adaklarınızı yerine getirebilirsiniz. Yılda hatta bazen 2 yılda bir denk gelen bu önemli zamanı kaçırmayınız..</a:t>
            </a:r>
          </a:p>
          <a:p>
            <a:pPr algn="l"/>
            <a:endParaRPr lang="fi-FI" sz="1150" dirty="0">
              <a:latin typeface="Times New Roman" panose="02020603050405020304" pitchFamily="18" charset="0"/>
              <a:cs typeface="Times New Roman" panose="02020603050405020304" pitchFamily="18" charset="0"/>
            </a:endParaRPr>
          </a:p>
          <a:p>
            <a:pPr algn="l"/>
            <a:r>
              <a:rPr lang="fi-FI" sz="1150" dirty="0">
                <a:latin typeface="Times New Roman" panose="02020603050405020304" pitchFamily="18" charset="0"/>
                <a:cs typeface="Times New Roman" panose="02020603050405020304" pitchFamily="18" charset="0"/>
              </a:rPr>
              <a:t>Allah hayrınızı kabul etsin.</a:t>
            </a:r>
          </a:p>
          <a:p>
            <a:pPr algn="l"/>
            <a:r>
              <a:rPr lang="fi-FI" sz="1150" dirty="0">
                <a:latin typeface="Times New Roman" panose="02020603050405020304" pitchFamily="18" charset="0"/>
                <a:cs typeface="Times New Roman" panose="02020603050405020304" pitchFamily="18" charset="0"/>
              </a:rPr>
              <a:t>Yeniden görüşmek dileğiyle sevgiler..</a:t>
            </a:r>
          </a:p>
          <a:p>
            <a:pPr algn="l"/>
            <a:endParaRPr lang="fi-FI" sz="1150" dirty="0">
              <a:latin typeface="Times New Roman" panose="02020603050405020304" pitchFamily="18" charset="0"/>
              <a:cs typeface="Times New Roman" panose="02020603050405020304" pitchFamily="18" charset="0"/>
            </a:endParaRPr>
          </a:p>
        </p:txBody>
      </p:sp>
      <p:pic>
        <p:nvPicPr>
          <p:cNvPr id="20" name="Resim 19">
            <a:extLst>
              <a:ext uri="{FF2B5EF4-FFF2-40B4-BE49-F238E27FC236}">
                <a16:creationId xmlns:a16="http://schemas.microsoft.com/office/drawing/2014/main" id="{0255B005-23E4-30F6-125A-66DD6A94EE04}"/>
              </a:ext>
            </a:extLst>
          </p:cNvPr>
          <p:cNvPicPr>
            <a:picLocks noChangeAspect="1"/>
          </p:cNvPicPr>
          <p:nvPr/>
        </p:nvPicPr>
        <p:blipFill>
          <a:blip r:embed="rId10" cstate="print">
            <a:alphaModFix amt="20000"/>
            <a:extLst>
              <a:ext uri="{28A0092B-C50C-407E-A947-70E740481C1C}">
                <a14:useLocalDpi xmlns:a14="http://schemas.microsoft.com/office/drawing/2010/main" val="0"/>
              </a:ext>
            </a:extLst>
          </a:blip>
          <a:srcRect/>
          <a:stretch/>
        </p:blipFill>
        <p:spPr>
          <a:xfrm rot="18274863">
            <a:off x="4586911" y="8319692"/>
            <a:ext cx="1453160" cy="2204122"/>
          </a:xfrm>
          <a:prstGeom prst="rect">
            <a:avLst/>
          </a:prstGeom>
        </p:spPr>
      </p:pic>
      <p:pic>
        <p:nvPicPr>
          <p:cNvPr id="5" name="Resim 4">
            <a:extLst>
              <a:ext uri="{FF2B5EF4-FFF2-40B4-BE49-F238E27FC236}">
                <a16:creationId xmlns:a16="http://schemas.microsoft.com/office/drawing/2014/main" id="{F008414E-5324-BC5C-38F3-1AC4E17B48C9}"/>
              </a:ext>
            </a:extLst>
          </p:cNvPr>
          <p:cNvPicPr>
            <a:picLocks noChangeAspect="1"/>
          </p:cNvPicPr>
          <p:nvPr/>
        </p:nvPicPr>
        <p:blipFill>
          <a:blip r:embed="rId11" cstate="print">
            <a:alphaModFix amt="20000"/>
            <a:extLst>
              <a:ext uri="{28A0092B-C50C-407E-A947-70E740481C1C}">
                <a14:useLocalDpi xmlns:a14="http://schemas.microsoft.com/office/drawing/2010/main" val="0"/>
              </a:ext>
            </a:extLst>
          </a:blip>
          <a:stretch>
            <a:fillRect/>
          </a:stretch>
        </p:blipFill>
        <p:spPr>
          <a:xfrm rot="20376368">
            <a:off x="2712877" y="6931411"/>
            <a:ext cx="1280913" cy="2154099"/>
          </a:xfrm>
          <a:prstGeom prst="rect">
            <a:avLst/>
          </a:prstGeom>
        </p:spPr>
      </p:pic>
      <p:pic>
        <p:nvPicPr>
          <p:cNvPr id="7" name="Resim 6">
            <a:extLst>
              <a:ext uri="{FF2B5EF4-FFF2-40B4-BE49-F238E27FC236}">
                <a16:creationId xmlns:a16="http://schemas.microsoft.com/office/drawing/2014/main" id="{7897C833-AB5A-3DCF-C0C9-D7B49CF799EB}"/>
              </a:ext>
            </a:extLst>
          </p:cNvPr>
          <p:cNvPicPr>
            <a:picLocks noChangeAspect="1"/>
          </p:cNvPicPr>
          <p:nvPr/>
        </p:nvPicPr>
        <p:blipFill>
          <a:blip r:embed="rId12" cstate="print">
            <a:alphaModFix amt="20000"/>
            <a:extLst>
              <a:ext uri="{28A0092B-C50C-407E-A947-70E740481C1C}">
                <a14:useLocalDpi xmlns:a14="http://schemas.microsoft.com/office/drawing/2010/main" val="0"/>
              </a:ext>
            </a:extLst>
          </a:blip>
          <a:stretch>
            <a:fillRect/>
          </a:stretch>
        </p:blipFill>
        <p:spPr>
          <a:xfrm rot="19610666">
            <a:off x="5402381" y="411267"/>
            <a:ext cx="1232928" cy="2053744"/>
          </a:xfrm>
          <a:prstGeom prst="rect">
            <a:avLst/>
          </a:prstGeom>
        </p:spPr>
      </p:pic>
      <p:pic>
        <p:nvPicPr>
          <p:cNvPr id="9" name="Resim 8">
            <a:extLst>
              <a:ext uri="{FF2B5EF4-FFF2-40B4-BE49-F238E27FC236}">
                <a16:creationId xmlns:a16="http://schemas.microsoft.com/office/drawing/2014/main" id="{93EB9323-213C-F02E-365A-C03DA5FEDAF0}"/>
              </a:ext>
            </a:extLst>
          </p:cNvPr>
          <p:cNvPicPr>
            <a:picLocks noChangeAspect="1"/>
          </p:cNvPicPr>
          <p:nvPr/>
        </p:nvPicPr>
        <p:blipFill>
          <a:blip r:embed="rId13" cstate="print">
            <a:alphaModFix amt="20000"/>
            <a:extLst>
              <a:ext uri="{28A0092B-C50C-407E-A947-70E740481C1C}">
                <a14:useLocalDpi xmlns:a14="http://schemas.microsoft.com/office/drawing/2010/main" val="0"/>
              </a:ext>
            </a:extLst>
          </a:blip>
          <a:stretch>
            <a:fillRect/>
          </a:stretch>
        </p:blipFill>
        <p:spPr>
          <a:xfrm rot="2347185">
            <a:off x="5184528" y="2694628"/>
            <a:ext cx="1205541" cy="1877523"/>
          </a:xfrm>
          <a:prstGeom prst="rect">
            <a:avLst/>
          </a:prstGeom>
        </p:spPr>
      </p:pic>
      <p:pic>
        <p:nvPicPr>
          <p:cNvPr id="14" name="Resim 13">
            <a:extLst>
              <a:ext uri="{FF2B5EF4-FFF2-40B4-BE49-F238E27FC236}">
                <a16:creationId xmlns:a16="http://schemas.microsoft.com/office/drawing/2014/main" id="{FB0626FF-836B-590C-A244-6A432F909C82}"/>
              </a:ext>
            </a:extLst>
          </p:cNvPr>
          <p:cNvPicPr>
            <a:picLocks noChangeAspect="1"/>
          </p:cNvPicPr>
          <p:nvPr/>
        </p:nvPicPr>
        <p:blipFill>
          <a:blip r:embed="rId14" cstate="print">
            <a:alphaModFix amt="20000"/>
            <a:extLst>
              <a:ext uri="{28A0092B-C50C-407E-A947-70E740481C1C}">
                <a14:useLocalDpi xmlns:a14="http://schemas.microsoft.com/office/drawing/2010/main" val="0"/>
              </a:ext>
            </a:extLst>
          </a:blip>
          <a:stretch>
            <a:fillRect/>
          </a:stretch>
        </p:blipFill>
        <p:spPr>
          <a:xfrm rot="19060740">
            <a:off x="4904396" y="4866828"/>
            <a:ext cx="1291361" cy="1996826"/>
          </a:xfrm>
          <a:prstGeom prst="rect">
            <a:avLst/>
          </a:prstGeom>
        </p:spPr>
      </p:pic>
      <p:pic>
        <p:nvPicPr>
          <p:cNvPr id="18" name="Resim 17">
            <a:extLst>
              <a:ext uri="{FF2B5EF4-FFF2-40B4-BE49-F238E27FC236}">
                <a16:creationId xmlns:a16="http://schemas.microsoft.com/office/drawing/2014/main" id="{2D7772CD-EAA7-EB57-A3BB-B22F1D9D1F2C}"/>
              </a:ext>
            </a:extLst>
          </p:cNvPr>
          <p:cNvPicPr>
            <a:picLocks noChangeAspect="1"/>
          </p:cNvPicPr>
          <p:nvPr/>
        </p:nvPicPr>
        <p:blipFill>
          <a:blip r:embed="rId15" cstate="print">
            <a:alphaModFix amt="20000"/>
            <a:extLst>
              <a:ext uri="{28A0092B-C50C-407E-A947-70E740481C1C}">
                <a14:useLocalDpi xmlns:a14="http://schemas.microsoft.com/office/drawing/2010/main" val="0"/>
              </a:ext>
            </a:extLst>
          </a:blip>
          <a:stretch>
            <a:fillRect/>
          </a:stretch>
        </p:blipFill>
        <p:spPr>
          <a:xfrm rot="2001790">
            <a:off x="5704421" y="6800087"/>
            <a:ext cx="1358854" cy="2094342"/>
          </a:xfrm>
          <a:prstGeom prst="rect">
            <a:avLst/>
          </a:prstGeom>
        </p:spPr>
      </p:pic>
      <p:sp>
        <p:nvSpPr>
          <p:cNvPr id="6" name="object 10">
            <a:extLst>
              <a:ext uri="{FF2B5EF4-FFF2-40B4-BE49-F238E27FC236}">
                <a16:creationId xmlns:a16="http://schemas.microsoft.com/office/drawing/2014/main" id="{B5C815CF-F0F4-F6B7-02A9-59321435347D}"/>
              </a:ext>
            </a:extLst>
          </p:cNvPr>
          <p:cNvSpPr txBox="1"/>
          <p:nvPr/>
        </p:nvSpPr>
        <p:spPr>
          <a:xfrm>
            <a:off x="6866289" y="10210399"/>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53</a:t>
            </a:r>
            <a:endParaRPr sz="1100" dirty="0">
              <a:latin typeface="Arial"/>
              <a:cs typeface="Arial"/>
            </a:endParaRPr>
          </a:p>
        </p:txBody>
      </p:sp>
      <p:sp>
        <p:nvSpPr>
          <p:cNvPr id="8" name="object 11">
            <a:extLst>
              <a:ext uri="{FF2B5EF4-FFF2-40B4-BE49-F238E27FC236}">
                <a16:creationId xmlns:a16="http://schemas.microsoft.com/office/drawing/2014/main" id="{13D878A8-1D05-8781-0800-D382652873F3}"/>
              </a:ext>
            </a:extLst>
          </p:cNvPr>
          <p:cNvSpPr txBox="1"/>
          <p:nvPr/>
        </p:nvSpPr>
        <p:spPr>
          <a:xfrm>
            <a:off x="5383943" y="10210398"/>
            <a:ext cx="1434465" cy="182101"/>
          </a:xfrm>
          <a:prstGeom prst="rect">
            <a:avLst/>
          </a:prstGeom>
        </p:spPr>
        <p:txBody>
          <a:bodyPr vert="horz" wrap="square" lIns="0" tIns="12700" rIns="0" bIns="0" rtlCol="0">
            <a:spAutoFit/>
          </a:bodyPr>
          <a:lstStyle/>
          <a:p>
            <a:pPr marL="12700">
              <a:lnSpc>
                <a:spcPct val="100000"/>
              </a:lnSpc>
              <a:spcBef>
                <a:spcPts val="100"/>
              </a:spcBef>
            </a:pPr>
            <a:r>
              <a:rPr sz="1100" spc="-10" dirty="0">
                <a:solidFill>
                  <a:schemeClr val="tx1"/>
                </a:solidFill>
                <a:latin typeface="Arial"/>
                <a:cs typeface="Arial"/>
              </a:rPr>
              <a:t>www</a:t>
            </a:r>
            <a:r>
              <a:rPr lang="tr-TR" sz="1100" spc="-10" dirty="0">
                <a:solidFill>
                  <a:schemeClr val="tx1"/>
                </a:solidFill>
                <a:latin typeface="Arial"/>
                <a:cs typeface="Arial"/>
              </a:rPr>
              <a:t>.newspirit.com.tr</a:t>
            </a:r>
            <a:endParaRPr sz="1100" dirty="0">
              <a:solidFill>
                <a:schemeClr val="tx1"/>
              </a:solidFill>
              <a:latin typeface="Arial"/>
              <a:cs typeface="Arial"/>
            </a:endParaRPr>
          </a:p>
        </p:txBody>
      </p:sp>
    </p:spTree>
    <p:extLst>
      <p:ext uri="{BB962C8B-B14F-4D97-AF65-F5344CB8AC3E}">
        <p14:creationId xmlns:p14="http://schemas.microsoft.com/office/powerpoint/2010/main" val="1072156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FAFCD93-13FD-E468-617A-E0C73A4AF8D0}"/>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3D2B5C0-941F-15B1-7D79-9DA3C8D7D716}"/>
              </a:ext>
            </a:extLst>
          </p:cNvPr>
          <p:cNvPicPr/>
          <p:nvPr/>
        </p:nvPicPr>
        <p:blipFill>
          <a:blip r:embed="rId2">
            <a:alphaModFix amt="87000"/>
            <a:extLst>
              <a:ext uri="{28A0092B-C50C-407E-A947-70E740481C1C}">
                <a14:useLocalDpi xmlns:a14="http://schemas.microsoft.com/office/drawing/2010/main" val="0"/>
              </a:ext>
            </a:extLst>
          </a:blip>
          <a:srcRect/>
          <a:stretch/>
        </p:blipFill>
        <p:spPr>
          <a:xfrm>
            <a:off x="0" y="-14308"/>
            <a:ext cx="7556500" cy="10707708"/>
          </a:xfrm>
          <a:prstGeom prst="rect">
            <a:avLst/>
          </a:prstGeom>
          <a:effectLst>
            <a:softEdge rad="0"/>
          </a:effectLst>
        </p:spPr>
      </p:pic>
      <p:sp>
        <p:nvSpPr>
          <p:cNvPr id="10" name="object 10">
            <a:extLst>
              <a:ext uri="{FF2B5EF4-FFF2-40B4-BE49-F238E27FC236}">
                <a16:creationId xmlns:a16="http://schemas.microsoft.com/office/drawing/2014/main" id="{EF8D72D4-465C-6672-D1BE-7B79F8151D28}"/>
              </a:ext>
            </a:extLst>
          </p:cNvPr>
          <p:cNvSpPr txBox="1"/>
          <p:nvPr/>
        </p:nvSpPr>
        <p:spPr>
          <a:xfrm>
            <a:off x="6480655" y="10188092"/>
            <a:ext cx="190500" cy="193040"/>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31</a:t>
            </a:r>
            <a:endParaRPr sz="1100">
              <a:latin typeface="Arial"/>
              <a:cs typeface="Arial"/>
            </a:endParaRPr>
          </a:p>
        </p:txBody>
      </p:sp>
      <p:sp>
        <p:nvSpPr>
          <p:cNvPr id="11" name="object 11">
            <a:extLst>
              <a:ext uri="{FF2B5EF4-FFF2-40B4-BE49-F238E27FC236}">
                <a16:creationId xmlns:a16="http://schemas.microsoft.com/office/drawing/2014/main" id="{DB931CDC-473E-845D-77B1-D17BC13F4E05}"/>
              </a:ext>
            </a:extLst>
          </p:cNvPr>
          <p:cNvSpPr txBox="1"/>
          <p:nvPr/>
        </p:nvSpPr>
        <p:spPr>
          <a:xfrm>
            <a:off x="707299" y="10315286"/>
            <a:ext cx="1927951"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pic>
        <p:nvPicPr>
          <p:cNvPr id="12" name="object 12">
            <a:extLst>
              <a:ext uri="{FF2B5EF4-FFF2-40B4-BE49-F238E27FC236}">
                <a16:creationId xmlns:a16="http://schemas.microsoft.com/office/drawing/2014/main" id="{67DC02ED-53D9-043F-E2F9-D7CA0FD759D5}"/>
              </a:ext>
            </a:extLst>
          </p:cNvPr>
          <p:cNvPicPr/>
          <p:nvPr/>
        </p:nvPicPr>
        <p:blipFill>
          <a:blip r:embed="rId3" cstate="print"/>
          <a:stretch>
            <a:fillRect/>
          </a:stretch>
        </p:blipFill>
        <p:spPr>
          <a:xfrm>
            <a:off x="120650" y="231547"/>
            <a:ext cx="540410" cy="543153"/>
          </a:xfrm>
          <a:prstGeom prst="rect">
            <a:avLst/>
          </a:prstGeom>
        </p:spPr>
      </p:pic>
      <p:sp>
        <p:nvSpPr>
          <p:cNvPr id="5" name="Metin kutusu 4">
            <a:extLst>
              <a:ext uri="{FF2B5EF4-FFF2-40B4-BE49-F238E27FC236}">
                <a16:creationId xmlns:a16="http://schemas.microsoft.com/office/drawing/2014/main" id="{E1EF6E1F-37F4-D0DF-6A0E-689CA11CEACB}"/>
              </a:ext>
            </a:extLst>
          </p:cNvPr>
          <p:cNvSpPr txBox="1"/>
          <p:nvPr/>
        </p:nvSpPr>
        <p:spPr>
          <a:xfrm>
            <a:off x="882650" y="364623"/>
            <a:ext cx="2971800" cy="276999"/>
          </a:xfrm>
          <a:prstGeom prst="rect">
            <a:avLst/>
          </a:prstGeom>
          <a:noFill/>
        </p:spPr>
        <p:txBody>
          <a:bodyPr wrap="square" rtlCol="0">
            <a:spAutoFit/>
          </a:bodyPr>
          <a:lstStyle/>
          <a:p>
            <a:r>
              <a:rPr lang="tr-TR" sz="1200" dirty="0">
                <a:solidFill>
                  <a:schemeClr val="tx1"/>
                </a:solidFill>
                <a:latin typeface="Arial" panose="020B0604020202020204" pitchFamily="34" charset="0"/>
                <a:cs typeface="Arial" panose="020B0604020202020204" pitchFamily="34" charset="0"/>
              </a:rPr>
              <a:t>NEVİN AÇAR &amp; EZOTERİK ASTROLOG</a:t>
            </a:r>
          </a:p>
        </p:txBody>
      </p:sp>
      <p:sp>
        <p:nvSpPr>
          <p:cNvPr id="4" name="Metin kutusu 3">
            <a:extLst>
              <a:ext uri="{FF2B5EF4-FFF2-40B4-BE49-F238E27FC236}">
                <a16:creationId xmlns:a16="http://schemas.microsoft.com/office/drawing/2014/main" id="{48D55719-3C96-538D-AE0F-2B0D19AF1A36}"/>
              </a:ext>
            </a:extLst>
          </p:cNvPr>
          <p:cNvSpPr txBox="1"/>
          <p:nvPr/>
        </p:nvSpPr>
        <p:spPr>
          <a:xfrm>
            <a:off x="577850" y="6261100"/>
            <a:ext cx="6019800" cy="1785104"/>
          </a:xfrm>
          <a:prstGeom prst="rect">
            <a:avLst/>
          </a:prstGeom>
          <a:gradFill>
            <a:gsLst>
              <a:gs pos="0">
                <a:srgbClr val="978575"/>
              </a:gs>
              <a:gs pos="16000">
                <a:srgbClr val="E1D5CD"/>
              </a:gs>
              <a:gs pos="83000">
                <a:srgbClr val="978575"/>
              </a:gs>
              <a:gs pos="100000">
                <a:srgbClr val="E7D7C7"/>
              </a:gs>
            </a:gsLst>
            <a:lin ang="5400000" scaled="1"/>
          </a:gradFill>
          <a:effectLst>
            <a:softEdge rad="190500"/>
          </a:effectLst>
          <a:scene3d>
            <a:camera prst="orthographicFront"/>
            <a:lightRig rig="threePt" dir="t"/>
          </a:scene3d>
          <a:sp3d extrusionH="127000" contourW="38100">
            <a:bevelT w="317500" h="317500"/>
            <a:bevelB w="152400" h="152400"/>
            <a:contourClr>
              <a:srgbClr val="834D33"/>
            </a:contourClr>
          </a:sp3d>
        </p:spPr>
        <p:txBody>
          <a:bodyPr wrap="square">
            <a:spAutoFit/>
            <a:sp3d>
              <a:bevelT w="0"/>
            </a:sp3d>
          </a:bodyPr>
          <a:lstStyle/>
          <a:p>
            <a:pPr algn="ctr"/>
            <a:endParaRPr lang="tr-TR" sz="1800" dirty="0">
              <a:ln w="0"/>
              <a:solidFill>
                <a:srgbClr val="E7D7C7"/>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tr-TR" sz="2800" dirty="0">
                <a:ln w="0"/>
                <a:solidFill>
                  <a:srgbClr val="7D592D"/>
                </a:solidFill>
                <a:effectLst>
                  <a:glow>
                    <a:srgbClr val="FBEED7"/>
                  </a:glow>
                  <a:reflection blurRad="6350" endPos="0" dir="5400000" sy="-90000" algn="bl" rotWithShape="0"/>
                </a:effectLst>
                <a:latin typeface="Times New Roman" panose="02020603050405020304" pitchFamily="18" charset="0"/>
                <a:cs typeface="Times New Roman" panose="02020603050405020304" pitchFamily="18" charset="0"/>
              </a:rPr>
              <a:t>DUYGULAR &amp; TRAVMALAR</a:t>
            </a:r>
          </a:p>
          <a:p>
            <a:pPr algn="ctr"/>
            <a:r>
              <a:rPr lang="tr-TR" sz="2800" dirty="0">
                <a:ln w="0"/>
                <a:solidFill>
                  <a:srgbClr val="7D592D"/>
                </a:solidFill>
                <a:effectLst>
                  <a:glow>
                    <a:srgbClr val="FBEED7"/>
                  </a:glow>
                  <a:reflection blurRad="6350" endPos="0" dir="5400000" sy="-90000" algn="bl" rotWithShape="0"/>
                </a:effectLst>
                <a:latin typeface="Times New Roman" panose="02020603050405020304" pitchFamily="18" charset="0"/>
                <a:cs typeface="Times New Roman" panose="02020603050405020304" pitchFamily="18" charset="0"/>
              </a:rPr>
              <a:t>TEKRAR EDEN DÖNGÜLER</a:t>
            </a:r>
          </a:p>
          <a:p>
            <a:pPr algn="ctr"/>
            <a:endParaRPr lang="tr-TR" dirty="0">
              <a:ln w="0"/>
              <a:solidFill>
                <a:srgbClr val="E7D7C7"/>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endParaRPr lang="tr-TR" sz="1800" dirty="0">
              <a:ln w="0"/>
              <a:solidFill>
                <a:srgbClr val="E7D7C7"/>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7" name="Resim 6">
            <a:extLst>
              <a:ext uri="{FF2B5EF4-FFF2-40B4-BE49-F238E27FC236}">
                <a16:creationId xmlns:a16="http://schemas.microsoft.com/office/drawing/2014/main" id="{A15E6931-9859-ACD2-38D1-6432073EECAB}"/>
              </a:ext>
            </a:extLst>
          </p:cNvPr>
          <p:cNvPicPr>
            <a:picLocks noChangeAspect="1"/>
          </p:cNvPicPr>
          <p:nvPr/>
        </p:nvPicPr>
        <p:blipFill>
          <a:blip r:embed="rId4"/>
          <a:stretch>
            <a:fillRect/>
          </a:stretch>
        </p:blipFill>
        <p:spPr>
          <a:xfrm>
            <a:off x="736509" y="414722"/>
            <a:ext cx="176799" cy="176799"/>
          </a:xfrm>
          <a:prstGeom prst="rect">
            <a:avLst/>
          </a:prstGeom>
        </p:spPr>
      </p:pic>
    </p:spTree>
    <p:extLst>
      <p:ext uri="{BB962C8B-B14F-4D97-AF65-F5344CB8AC3E}">
        <p14:creationId xmlns:p14="http://schemas.microsoft.com/office/powerpoint/2010/main" val="85427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98A3C9-057D-2B77-A177-1233A0071519}"/>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D47B920E-E906-FF49-E355-C804CEB50E4E}"/>
              </a:ext>
            </a:extLst>
          </p:cNvPr>
          <p:cNvPicPr/>
          <p:nvPr/>
        </p:nvPicPr>
        <p:blipFill>
          <a:blip r:embed="rId3">
            <a:alphaModFix amt="40000"/>
            <a:extLst>
              <a:ext uri="{28A0092B-C50C-407E-A947-70E740481C1C}">
                <a14:useLocalDpi xmlns:a14="http://schemas.microsoft.com/office/drawing/2010/main" val="0"/>
              </a:ext>
            </a:extLst>
          </a:blip>
          <a:srcRect/>
          <a:stretch/>
        </p:blipFill>
        <p:spPr>
          <a:xfrm>
            <a:off x="0" y="0"/>
            <a:ext cx="7556500" cy="10692003"/>
          </a:xfrm>
          <a:prstGeom prst="rect">
            <a:avLst/>
          </a:prstGeom>
          <a:solidFill>
            <a:schemeClr val="bg1"/>
          </a:solidFill>
        </p:spPr>
      </p:pic>
      <p:sp>
        <p:nvSpPr>
          <p:cNvPr id="3" name="object 3">
            <a:extLst>
              <a:ext uri="{FF2B5EF4-FFF2-40B4-BE49-F238E27FC236}">
                <a16:creationId xmlns:a16="http://schemas.microsoft.com/office/drawing/2014/main" id="{99593E88-06FC-C2C3-5FB0-CEF3CA50DB5C}"/>
              </a:ext>
            </a:extLst>
          </p:cNvPr>
          <p:cNvSpPr txBox="1"/>
          <p:nvPr/>
        </p:nvSpPr>
        <p:spPr>
          <a:xfrm>
            <a:off x="519669" y="687156"/>
            <a:ext cx="2004151" cy="9984785"/>
          </a:xfrm>
          <a:prstGeom prst="rect">
            <a:avLst/>
          </a:prstGeom>
        </p:spPr>
        <p:txBody>
          <a:bodyPr vert="horz" wrap="square" lIns="0" tIns="12700" rIns="0" bIns="0" rtlCol="0">
            <a:spAutoFit/>
          </a:bodyPr>
          <a:lstStyle/>
          <a:p>
            <a:pPr algn="just"/>
            <a:r>
              <a:rPr lang="tr-TR" sz="1200" dirty="0">
                <a:solidFill>
                  <a:schemeClr val="tx1"/>
                </a:solidFill>
                <a:latin typeface="Times New Roman" panose="02020603050405020304" pitchFamily="18" charset="0"/>
                <a:cs typeface="Times New Roman" panose="02020603050405020304" pitchFamily="18" charset="0"/>
              </a:rPr>
              <a:t>Doğum haritası, kişinin doğ-</a:t>
            </a:r>
            <a:r>
              <a:rPr lang="tr-TR" sz="1200" dirty="0" err="1">
                <a:solidFill>
                  <a:schemeClr val="tx1"/>
                </a:solidFill>
                <a:latin typeface="Times New Roman" panose="02020603050405020304" pitchFamily="18" charset="0"/>
                <a:cs typeface="Times New Roman" panose="02020603050405020304" pitchFamily="18" charset="0"/>
              </a:rPr>
              <a:t>duğu</a:t>
            </a:r>
            <a:r>
              <a:rPr lang="tr-TR" sz="1200" dirty="0">
                <a:solidFill>
                  <a:schemeClr val="tx1"/>
                </a:solidFill>
                <a:latin typeface="Times New Roman" panose="02020603050405020304" pitchFamily="18" charset="0"/>
                <a:cs typeface="Times New Roman" panose="02020603050405020304" pitchFamily="18" charset="0"/>
              </a:rPr>
              <a:t> anda gökyüzündeki geze-genlerin ve burçların konumla-</a:t>
            </a:r>
            <a:r>
              <a:rPr lang="tr-TR" sz="1200" dirty="0" err="1">
                <a:solidFill>
                  <a:schemeClr val="tx1"/>
                </a:solidFill>
                <a:latin typeface="Times New Roman" panose="02020603050405020304" pitchFamily="18" charset="0"/>
                <a:cs typeface="Times New Roman" panose="02020603050405020304" pitchFamily="18" charset="0"/>
              </a:rPr>
              <a:t>rını</a:t>
            </a:r>
            <a:r>
              <a:rPr lang="tr-TR" sz="1200" dirty="0">
                <a:solidFill>
                  <a:schemeClr val="tx1"/>
                </a:solidFill>
                <a:latin typeface="Times New Roman" panose="02020603050405020304" pitchFamily="18" charset="0"/>
                <a:cs typeface="Times New Roman" panose="02020603050405020304" pitchFamily="18" charset="0"/>
              </a:rPr>
              <a:t> gösteren astrolojik bir </a:t>
            </a:r>
            <a:r>
              <a:rPr lang="tr-TR" sz="1200" dirty="0" err="1">
                <a:solidFill>
                  <a:schemeClr val="tx1"/>
                </a:solidFill>
                <a:latin typeface="Times New Roman" panose="02020603050405020304" pitchFamily="18" charset="0"/>
                <a:cs typeface="Times New Roman" panose="02020603050405020304" pitchFamily="18" charset="0"/>
              </a:rPr>
              <a:t>hari-tadır</a:t>
            </a:r>
            <a:r>
              <a:rPr lang="tr-TR" sz="1200" dirty="0">
                <a:solidFill>
                  <a:schemeClr val="tx1"/>
                </a:solidFill>
                <a:latin typeface="Times New Roman" panose="02020603050405020304" pitchFamily="18" charset="0"/>
                <a:cs typeface="Times New Roman" panose="02020603050405020304" pitchFamily="18" charset="0"/>
              </a:rPr>
              <a:t>. Bu haritada Ay burcu, Ay’ın hangi burçta bulunduğunu ifade eder ve kişinin duygusal dünyasını, içgüdüsel tepkilerini ve güvenlik ihtiyacını temsil eder.</a:t>
            </a:r>
          </a:p>
          <a:p>
            <a:pPr algn="just"/>
            <a:r>
              <a:rPr lang="tr-TR" sz="1200" dirty="0">
                <a:solidFill>
                  <a:schemeClr val="tx1"/>
                </a:solidFill>
                <a:latin typeface="Times New Roman" panose="02020603050405020304" pitchFamily="18" charset="0"/>
                <a:cs typeface="Times New Roman" panose="02020603050405020304" pitchFamily="18" charset="0"/>
              </a:rPr>
              <a:t>Ay, astrolojide bilinçaltını, duy-</a:t>
            </a:r>
            <a:r>
              <a:rPr lang="tr-TR" sz="1200" dirty="0" err="1">
                <a:solidFill>
                  <a:schemeClr val="tx1"/>
                </a:solidFill>
                <a:latin typeface="Times New Roman" panose="02020603050405020304" pitchFamily="18" charset="0"/>
                <a:cs typeface="Times New Roman" panose="02020603050405020304" pitchFamily="18" charset="0"/>
              </a:rPr>
              <a:t>guları</a:t>
            </a:r>
            <a:r>
              <a:rPr lang="tr-TR" sz="1200" dirty="0">
                <a:solidFill>
                  <a:schemeClr val="tx1"/>
                </a:solidFill>
                <a:latin typeface="Times New Roman" panose="02020603050405020304" pitchFamily="18" charset="0"/>
                <a:cs typeface="Times New Roman" panose="02020603050405020304" pitchFamily="18" charset="0"/>
              </a:rPr>
              <a:t>, hassasiyetleri, alışkanlık-</a:t>
            </a:r>
            <a:r>
              <a:rPr lang="tr-TR" sz="1200" dirty="0" err="1">
                <a:solidFill>
                  <a:schemeClr val="tx1"/>
                </a:solidFill>
                <a:latin typeface="Times New Roman" panose="02020603050405020304" pitchFamily="18" charset="0"/>
                <a:cs typeface="Times New Roman" panose="02020603050405020304" pitchFamily="18" charset="0"/>
              </a:rPr>
              <a:t>ları</a:t>
            </a:r>
            <a:r>
              <a:rPr lang="tr-TR" sz="1200" dirty="0">
                <a:solidFill>
                  <a:schemeClr val="tx1"/>
                </a:solidFill>
                <a:latin typeface="Times New Roman" panose="02020603050405020304" pitchFamily="18" charset="0"/>
                <a:cs typeface="Times New Roman" panose="02020603050405020304" pitchFamily="18" charset="0"/>
              </a:rPr>
              <a:t> ve duygusal olarak nasıl beslendiğimizi simgeler. Bu ne-</a:t>
            </a:r>
            <a:r>
              <a:rPr lang="tr-TR" sz="1200" dirty="0" err="1">
                <a:solidFill>
                  <a:schemeClr val="tx1"/>
                </a:solidFill>
                <a:latin typeface="Times New Roman" panose="02020603050405020304" pitchFamily="18" charset="0"/>
                <a:cs typeface="Times New Roman" panose="02020603050405020304" pitchFamily="18" charset="0"/>
              </a:rPr>
              <a:t>denle</a:t>
            </a:r>
            <a:r>
              <a:rPr lang="tr-TR" sz="1200" dirty="0">
                <a:solidFill>
                  <a:schemeClr val="tx1"/>
                </a:solidFill>
                <a:latin typeface="Times New Roman" panose="02020603050405020304" pitchFamily="18" charset="0"/>
                <a:cs typeface="Times New Roman" panose="02020603050405020304" pitchFamily="18" charset="0"/>
              </a:rPr>
              <a:t> Ay burcu, kişinin dış dün-yaya pek </a:t>
            </a:r>
            <a:r>
              <a:rPr lang="tr-TR" sz="1200" dirty="0" err="1">
                <a:solidFill>
                  <a:schemeClr val="tx1"/>
                </a:solidFill>
                <a:latin typeface="Times New Roman" panose="02020603050405020304" pitchFamily="18" charset="0"/>
                <a:cs typeface="Times New Roman" panose="02020603050405020304" pitchFamily="18" charset="0"/>
              </a:rPr>
              <a:t>göstermediği,en</a:t>
            </a:r>
            <a:r>
              <a:rPr lang="tr-TR" sz="1200" dirty="0">
                <a:solidFill>
                  <a:schemeClr val="tx1"/>
                </a:solidFill>
                <a:latin typeface="Times New Roman" panose="02020603050405020304" pitchFamily="18" charset="0"/>
                <a:cs typeface="Times New Roman" panose="02020603050405020304" pitchFamily="18" charset="0"/>
              </a:rPr>
              <a:t> doğal, en savunmasız ve en içsel hâlini anlatır.</a:t>
            </a:r>
          </a:p>
          <a:p>
            <a:pPr algn="just"/>
            <a:r>
              <a:rPr lang="tr-TR" sz="1200" dirty="0">
                <a:solidFill>
                  <a:schemeClr val="tx1"/>
                </a:solidFill>
                <a:latin typeface="Times New Roman" panose="02020603050405020304" pitchFamily="18" charset="0"/>
                <a:cs typeface="Times New Roman" panose="02020603050405020304" pitchFamily="18" charset="0"/>
              </a:rPr>
              <a:t>Ay burcu; nasıl sevdiğimizi değil, nasıl duygusal olarak doy-</a:t>
            </a:r>
            <a:r>
              <a:rPr lang="tr-TR" sz="1200" dirty="0" err="1">
                <a:solidFill>
                  <a:schemeClr val="tx1"/>
                </a:solidFill>
                <a:latin typeface="Times New Roman" panose="02020603050405020304" pitchFamily="18" charset="0"/>
                <a:cs typeface="Times New Roman" panose="02020603050405020304" pitchFamily="18" charset="0"/>
              </a:rPr>
              <a:t>duğumuzu</a:t>
            </a:r>
            <a:r>
              <a:rPr lang="tr-TR" sz="1200" dirty="0">
                <a:solidFill>
                  <a:schemeClr val="tx1"/>
                </a:solidFill>
                <a:latin typeface="Times New Roman" panose="02020603050405020304" pitchFamily="18" charset="0"/>
                <a:cs typeface="Times New Roman" panose="02020603050405020304" pitchFamily="18" charset="0"/>
              </a:rPr>
              <a:t> gösterir. Bu yüzden özellikle uzun vadeli ilişki-</a:t>
            </a:r>
            <a:r>
              <a:rPr lang="tr-TR" sz="1200" dirty="0" err="1">
                <a:solidFill>
                  <a:schemeClr val="tx1"/>
                </a:solidFill>
                <a:latin typeface="Times New Roman" panose="02020603050405020304" pitchFamily="18" charset="0"/>
                <a:cs typeface="Times New Roman" panose="02020603050405020304" pitchFamily="18" charset="0"/>
              </a:rPr>
              <a:t>lerde</a:t>
            </a:r>
            <a:r>
              <a:rPr lang="tr-TR" sz="1200" dirty="0">
                <a:solidFill>
                  <a:schemeClr val="tx1"/>
                </a:solidFill>
                <a:latin typeface="Times New Roman" panose="02020603050405020304" pitchFamily="18" charset="0"/>
                <a:cs typeface="Times New Roman" panose="02020603050405020304" pitchFamily="18" charset="0"/>
              </a:rPr>
              <a:t>, iç huzurda ve tekrar eden duygusal döngülerde son derece belirleyicidir.</a:t>
            </a:r>
          </a:p>
          <a:p>
            <a:pPr algn="just"/>
            <a:r>
              <a:rPr lang="tr-TR" sz="1200" dirty="0">
                <a:solidFill>
                  <a:schemeClr val="tx1"/>
                </a:solidFill>
                <a:latin typeface="Times New Roman" panose="02020603050405020304" pitchFamily="18" charset="0"/>
                <a:cs typeface="Times New Roman" panose="02020603050405020304" pitchFamily="18" charset="0"/>
              </a:rPr>
              <a:t>Ay burcu; kişinin duygusal ihtiyaçlarını, stres anlarında verdiği içgüdüsel tepkileri ve güvende hissetme biçimini </a:t>
            </a:r>
            <a:r>
              <a:rPr lang="tr-TR" sz="1200" dirty="0" err="1">
                <a:solidFill>
                  <a:schemeClr val="tx1"/>
                </a:solidFill>
                <a:latin typeface="Times New Roman" panose="02020603050405020304" pitchFamily="18" charset="0"/>
                <a:cs typeface="Times New Roman" panose="02020603050405020304" pitchFamily="18" charset="0"/>
              </a:rPr>
              <a:t>anlatır.Aynı</a:t>
            </a:r>
            <a:r>
              <a:rPr lang="tr-TR" sz="1200" dirty="0">
                <a:solidFill>
                  <a:schemeClr val="tx1"/>
                </a:solidFill>
                <a:latin typeface="Times New Roman" panose="02020603050405020304" pitchFamily="18" charset="0"/>
                <a:cs typeface="Times New Roman" panose="02020603050405020304" pitchFamily="18" charset="0"/>
              </a:rPr>
              <a:t> zamanda anne </a:t>
            </a:r>
            <a:r>
              <a:rPr lang="tr-TR" sz="1200" dirty="0" err="1">
                <a:solidFill>
                  <a:schemeClr val="tx1"/>
                </a:solidFill>
                <a:latin typeface="Times New Roman" panose="02020603050405020304" pitchFamily="18" charset="0"/>
                <a:cs typeface="Times New Roman" panose="02020603050405020304" pitchFamily="18" charset="0"/>
              </a:rPr>
              <a:t>figü-rüyle</a:t>
            </a:r>
            <a:r>
              <a:rPr lang="tr-TR" sz="1200" dirty="0">
                <a:solidFill>
                  <a:schemeClr val="tx1"/>
                </a:solidFill>
                <a:latin typeface="Times New Roman" panose="02020603050405020304" pitchFamily="18" charset="0"/>
                <a:cs typeface="Times New Roman" panose="02020603050405020304" pitchFamily="18" charset="0"/>
              </a:rPr>
              <a:t> olan bağları, aile kavramı-</a:t>
            </a:r>
            <a:r>
              <a:rPr lang="tr-TR" sz="1200" dirty="0" err="1">
                <a:solidFill>
                  <a:schemeClr val="tx1"/>
                </a:solidFill>
                <a:latin typeface="Times New Roman" panose="02020603050405020304" pitchFamily="18" charset="0"/>
                <a:cs typeface="Times New Roman" panose="02020603050405020304" pitchFamily="18" charset="0"/>
              </a:rPr>
              <a:t>nı,alışkanlıkları</a:t>
            </a:r>
            <a:r>
              <a:rPr lang="tr-TR" sz="1200" dirty="0">
                <a:solidFill>
                  <a:schemeClr val="tx1"/>
                </a:solidFill>
                <a:latin typeface="Times New Roman" panose="02020603050405020304" pitchFamily="18" charset="0"/>
                <a:cs typeface="Times New Roman" panose="02020603050405020304" pitchFamily="18" charset="0"/>
              </a:rPr>
              <a:t>, beslenme </a:t>
            </a:r>
            <a:r>
              <a:rPr lang="tr-TR" sz="1200" dirty="0" err="1">
                <a:solidFill>
                  <a:schemeClr val="tx1"/>
                </a:solidFill>
                <a:latin typeface="Times New Roman" panose="02020603050405020304" pitchFamily="18" charset="0"/>
                <a:cs typeface="Times New Roman" panose="02020603050405020304" pitchFamily="18" charset="0"/>
              </a:rPr>
              <a:t>biçi</a:t>
            </a:r>
            <a:r>
              <a:rPr lang="tr-TR" sz="1200" dirty="0">
                <a:solidFill>
                  <a:schemeClr val="tx1"/>
                </a:solidFill>
                <a:latin typeface="Times New Roman" panose="02020603050405020304" pitchFamily="18" charset="0"/>
                <a:cs typeface="Times New Roman" panose="02020603050405020304" pitchFamily="18" charset="0"/>
              </a:rPr>
              <a:t>-mini ve duygusal refahı da Ay üzerinden okuruz. Örneğin Ay Koç’ta olan biri duygularını hız-</a:t>
            </a:r>
            <a:r>
              <a:rPr lang="tr-TR" sz="1200" dirty="0" err="1">
                <a:solidFill>
                  <a:schemeClr val="tx1"/>
                </a:solidFill>
                <a:latin typeface="Times New Roman" panose="02020603050405020304" pitchFamily="18" charset="0"/>
                <a:cs typeface="Times New Roman" panose="02020603050405020304" pitchFamily="18" charset="0"/>
              </a:rPr>
              <a:t>lı</a:t>
            </a:r>
            <a:r>
              <a:rPr lang="tr-TR" sz="1200" dirty="0">
                <a:solidFill>
                  <a:schemeClr val="tx1"/>
                </a:solidFill>
                <a:latin typeface="Times New Roman" panose="02020603050405020304" pitchFamily="18" charset="0"/>
                <a:cs typeface="Times New Roman" panose="02020603050405020304" pitchFamily="18" charset="0"/>
              </a:rPr>
              <a:t> ve doğrudan yaşarken, Ay Yengeç’te olan biri daha hassas, koruyucu ve aidiyet odaklı bir duygusal yapı sergiler.</a:t>
            </a:r>
          </a:p>
          <a:p>
            <a:pPr algn="just"/>
            <a:r>
              <a:rPr lang="tr-TR" sz="1200" u="sng" dirty="0">
                <a:solidFill>
                  <a:schemeClr val="tx1"/>
                </a:solidFill>
                <a:latin typeface="Times New Roman" panose="02020603050405020304" pitchFamily="18" charset="0"/>
                <a:cs typeface="Times New Roman" panose="02020603050405020304" pitchFamily="18" charset="0"/>
              </a:rPr>
              <a:t>AY BURCUNUN BURÇLARA GÖRE DAVRANIŞ BİÇİMLE-Rİ</a:t>
            </a:r>
          </a:p>
          <a:p>
            <a:pPr algn="just"/>
            <a:r>
              <a:rPr lang="tr-TR" sz="1200" dirty="0">
                <a:solidFill>
                  <a:schemeClr val="tx1"/>
                </a:solidFill>
                <a:latin typeface="Times New Roman" panose="02020603050405020304" pitchFamily="18" charset="0"/>
                <a:cs typeface="Times New Roman" panose="02020603050405020304" pitchFamily="18" charset="0"/>
              </a:rPr>
              <a:t>Ay burcunun bulunduğu burç, kişinin duygularını nasıl yaşadı-</a:t>
            </a:r>
            <a:r>
              <a:rPr lang="tr-TR" sz="1200" dirty="0" err="1">
                <a:solidFill>
                  <a:schemeClr val="tx1"/>
                </a:solidFill>
                <a:latin typeface="Times New Roman" panose="02020603050405020304" pitchFamily="18" charset="0"/>
                <a:cs typeface="Times New Roman" panose="02020603050405020304" pitchFamily="18" charset="0"/>
              </a:rPr>
              <a:t>ğını</a:t>
            </a:r>
            <a:r>
              <a:rPr lang="tr-TR" sz="1200" dirty="0">
                <a:solidFill>
                  <a:schemeClr val="tx1"/>
                </a:solidFill>
                <a:latin typeface="Times New Roman" panose="02020603050405020304" pitchFamily="18" charset="0"/>
                <a:cs typeface="Times New Roman" panose="02020603050405020304" pitchFamily="18" charset="0"/>
              </a:rPr>
              <a:t>, hangi alanlarda hassaslaş-tığını ve hangi durumlarda </a:t>
            </a:r>
            <a:r>
              <a:rPr lang="tr-TR" sz="1200" dirty="0" err="1">
                <a:solidFill>
                  <a:schemeClr val="tx1"/>
                </a:solidFill>
                <a:latin typeface="Times New Roman" panose="02020603050405020304" pitchFamily="18" charset="0"/>
                <a:cs typeface="Times New Roman" panose="02020603050405020304" pitchFamily="18" charset="0"/>
              </a:rPr>
              <a:t>ken</a:t>
            </a:r>
            <a:r>
              <a:rPr lang="tr-TR" sz="1200" dirty="0">
                <a:solidFill>
                  <a:schemeClr val="tx1"/>
                </a:solidFill>
                <a:latin typeface="Times New Roman" panose="02020603050405020304" pitchFamily="18" charset="0"/>
                <a:cs typeface="Times New Roman" panose="02020603050405020304" pitchFamily="18" charset="0"/>
              </a:rPr>
              <a:t>-dini korumaya aldığını gösterir. Bu nedenle her Ay yerleşimi farklı bir duygusal refleks oluşturur.</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endParaRPr lang="tr-TR" sz="1200" dirty="0">
              <a:solidFill>
                <a:schemeClr val="tx1"/>
              </a:solidFill>
              <a:latin typeface="Times New Roman" panose="02020603050405020304" pitchFamily="18" charset="0"/>
              <a:cs typeface="Times New Roman" panose="02020603050405020304" pitchFamily="18" charset="0"/>
            </a:endParaRPr>
          </a:p>
        </p:txBody>
      </p:sp>
      <p:sp>
        <p:nvSpPr>
          <p:cNvPr id="10" name="object 10">
            <a:extLst>
              <a:ext uri="{FF2B5EF4-FFF2-40B4-BE49-F238E27FC236}">
                <a16:creationId xmlns:a16="http://schemas.microsoft.com/office/drawing/2014/main" id="{2DEE9304-7643-D238-43E3-04B414EFADC8}"/>
              </a:ext>
            </a:extLst>
          </p:cNvPr>
          <p:cNvSpPr txBox="1"/>
          <p:nvPr/>
        </p:nvSpPr>
        <p:spPr>
          <a:xfrm>
            <a:off x="6480655" y="10188092"/>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55</a:t>
            </a:r>
            <a:endParaRPr sz="1100" dirty="0">
              <a:latin typeface="Arial"/>
              <a:cs typeface="Arial"/>
            </a:endParaRPr>
          </a:p>
        </p:txBody>
      </p:sp>
      <p:sp>
        <p:nvSpPr>
          <p:cNvPr id="11" name="object 11">
            <a:extLst>
              <a:ext uri="{FF2B5EF4-FFF2-40B4-BE49-F238E27FC236}">
                <a16:creationId xmlns:a16="http://schemas.microsoft.com/office/drawing/2014/main" id="{F65C961F-3C14-8449-A0F7-98345BFE2C05}"/>
              </a:ext>
            </a:extLst>
          </p:cNvPr>
          <p:cNvSpPr txBox="1"/>
          <p:nvPr/>
        </p:nvSpPr>
        <p:spPr>
          <a:xfrm>
            <a:off x="5046190" y="10209504"/>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527985A5-6FF4-68E9-C67C-BC32D5EE9A01}"/>
              </a:ext>
            </a:extLst>
          </p:cNvPr>
          <p:cNvPicPr/>
          <p:nvPr/>
        </p:nvPicPr>
        <p:blipFill>
          <a:blip r:embed="rId4" cstate="print"/>
          <a:stretch>
            <a:fillRect/>
          </a:stretch>
        </p:blipFill>
        <p:spPr>
          <a:xfrm>
            <a:off x="6911999" y="144003"/>
            <a:ext cx="540410" cy="543153"/>
          </a:xfrm>
          <a:prstGeom prst="rect">
            <a:avLst/>
          </a:prstGeom>
        </p:spPr>
      </p:pic>
      <p:sp>
        <p:nvSpPr>
          <p:cNvPr id="13" name="object 3">
            <a:extLst>
              <a:ext uri="{FF2B5EF4-FFF2-40B4-BE49-F238E27FC236}">
                <a16:creationId xmlns:a16="http://schemas.microsoft.com/office/drawing/2014/main" id="{AC3A3586-C202-EE64-9216-C73E9A6DDA70}"/>
              </a:ext>
            </a:extLst>
          </p:cNvPr>
          <p:cNvSpPr txBox="1"/>
          <p:nvPr/>
        </p:nvSpPr>
        <p:spPr>
          <a:xfrm>
            <a:off x="2749151" y="695033"/>
            <a:ext cx="2004151" cy="9215343"/>
          </a:xfrm>
          <a:prstGeom prst="rect">
            <a:avLst/>
          </a:prstGeom>
        </p:spPr>
        <p:txBody>
          <a:bodyPr vert="horz" wrap="square" lIns="0" tIns="12700" rIns="0" bIns="0" rtlCol="0">
            <a:spAutoFit/>
          </a:bodyPr>
          <a:lstStyle/>
          <a:p>
            <a:pPr algn="just"/>
            <a:r>
              <a:rPr lang="tr-TR" sz="1150" b="1" u="sng" dirty="0">
                <a:latin typeface="Times New Roman" panose="02020603050405020304" pitchFamily="18" charset="0"/>
                <a:cs typeface="Times New Roman" panose="02020603050405020304" pitchFamily="18" charset="0"/>
              </a:rPr>
              <a:t>Ay Koç</a:t>
            </a:r>
          </a:p>
          <a:p>
            <a:pPr algn="just"/>
            <a:r>
              <a:rPr lang="tr-TR" sz="1150" dirty="0">
                <a:latin typeface="Times New Roman" panose="02020603050405020304" pitchFamily="18" charset="0"/>
                <a:cs typeface="Times New Roman" panose="02020603050405020304" pitchFamily="18" charset="0"/>
              </a:rPr>
              <a:t>Ay Koç’ta olduğunda duygular hızlı, tepkiler doğrudan yaşanır. Cesaret, tutku ve anlık reaksiyonlar belirgindir. Sabırsızlık ve ani öfke patlamaları görülebilir.</a:t>
            </a:r>
          </a:p>
          <a:p>
            <a:pPr algn="just"/>
            <a:r>
              <a:rPr lang="tr-TR" sz="1150" b="1" u="sng" dirty="0">
                <a:latin typeface="Times New Roman" panose="02020603050405020304" pitchFamily="18" charset="0"/>
                <a:cs typeface="Times New Roman" panose="02020603050405020304" pitchFamily="18" charset="0"/>
              </a:rPr>
              <a:t>Ay Boğa</a:t>
            </a:r>
          </a:p>
          <a:p>
            <a:pPr algn="just"/>
            <a:r>
              <a:rPr lang="tr-TR" sz="1150" dirty="0">
                <a:latin typeface="Times New Roman" panose="02020603050405020304" pitchFamily="18" charset="0"/>
                <a:cs typeface="Times New Roman" panose="02020603050405020304" pitchFamily="18" charset="0"/>
              </a:rPr>
              <a:t>Ay Boğa güvenlik ve istikrar arayışını artırır. Konfor, huzur ve maddi–manevi güven ihtiyacı yüksektir. Duygusal olarak sakin ama inatçı bir yapı oluşur.</a:t>
            </a:r>
          </a:p>
          <a:p>
            <a:pPr algn="just"/>
            <a:r>
              <a:rPr lang="tr-TR" sz="1150" b="1" u="sng" dirty="0">
                <a:latin typeface="Times New Roman" panose="02020603050405020304" pitchFamily="18" charset="0"/>
                <a:cs typeface="Times New Roman" panose="02020603050405020304" pitchFamily="18" charset="0"/>
              </a:rPr>
              <a:t>Ay İkizler</a:t>
            </a:r>
          </a:p>
          <a:p>
            <a:pPr algn="just"/>
            <a:r>
              <a:rPr lang="tr-TR" sz="1150" dirty="0">
                <a:latin typeface="Times New Roman" panose="02020603050405020304" pitchFamily="18" charset="0"/>
                <a:cs typeface="Times New Roman" panose="02020603050405020304" pitchFamily="18" charset="0"/>
              </a:rPr>
              <a:t>Ay İkizler için zihinsel uyarım duygusal tatminin anahtarıdır. Ruh hâli değişkendir, çabuk sıkılma ve yüzeysellik eğilimi görülebilir.</a:t>
            </a:r>
          </a:p>
          <a:p>
            <a:pPr algn="just"/>
            <a:r>
              <a:rPr lang="tr-TR" sz="1150" b="1" u="sng" dirty="0">
                <a:latin typeface="Times New Roman" panose="02020603050405020304" pitchFamily="18" charset="0"/>
                <a:cs typeface="Times New Roman" panose="02020603050405020304" pitchFamily="18" charset="0"/>
              </a:rPr>
              <a:t>Ay Yengeç</a:t>
            </a:r>
          </a:p>
          <a:p>
            <a:pPr algn="just"/>
            <a:r>
              <a:rPr lang="tr-TR" sz="1150" dirty="0">
                <a:latin typeface="Times New Roman" panose="02020603050405020304" pitchFamily="18" charset="0"/>
                <a:cs typeface="Times New Roman" panose="02020603050405020304" pitchFamily="18" charset="0"/>
              </a:rPr>
              <a:t>Ay’ın yönettiği burçtur. Duygular derin, sezgiler güçlüdür. Aile, geçmiş ve aidiyet duygusu büyük önem taşır</a:t>
            </a:r>
          </a:p>
          <a:p>
            <a:pPr algn="just"/>
            <a:r>
              <a:rPr lang="tr-TR" sz="1150" b="1" u="sng" dirty="0">
                <a:latin typeface="Times New Roman" panose="02020603050405020304" pitchFamily="18" charset="0"/>
                <a:cs typeface="Times New Roman" panose="02020603050405020304" pitchFamily="18" charset="0"/>
              </a:rPr>
              <a:t>Ay Aslan</a:t>
            </a:r>
          </a:p>
          <a:p>
            <a:pPr algn="just"/>
            <a:r>
              <a:rPr lang="tr-TR" sz="1150" dirty="0">
                <a:latin typeface="Times New Roman" panose="02020603050405020304" pitchFamily="18" charset="0"/>
                <a:cs typeface="Times New Roman" panose="02020603050405020304" pitchFamily="18" charset="0"/>
              </a:rPr>
              <a:t>Ay Aslan’da duygusal olarak görülmek ve takdir edilmek ister. Sıcak, cömert ama gururlu bir yapı vardır.</a:t>
            </a:r>
          </a:p>
          <a:p>
            <a:pPr algn="just"/>
            <a:r>
              <a:rPr lang="tr-TR" sz="1150" b="1" u="sng" dirty="0">
                <a:latin typeface="Times New Roman" panose="02020603050405020304" pitchFamily="18" charset="0"/>
                <a:cs typeface="Times New Roman" panose="02020603050405020304" pitchFamily="18" charset="0"/>
              </a:rPr>
              <a:t>Ay Başak</a:t>
            </a:r>
          </a:p>
          <a:p>
            <a:pPr algn="just"/>
            <a:r>
              <a:rPr lang="tr-TR" sz="1150" dirty="0">
                <a:latin typeface="Times New Roman" panose="02020603050405020304" pitchFamily="18" charset="0"/>
                <a:cs typeface="Times New Roman" panose="02020603050405020304" pitchFamily="18" charset="0"/>
              </a:rPr>
              <a:t>Ay Başak duygularını mantıkla kontrol eder. Mükemmeliyetçilik ve eleştirel iç ses baskın olabilir. Duygular çoğu zaman bastırılır.</a:t>
            </a:r>
          </a:p>
          <a:p>
            <a:pPr algn="just"/>
            <a:r>
              <a:rPr lang="tr-TR" sz="1150" b="1" u="sng" dirty="0">
                <a:latin typeface="Times New Roman" panose="02020603050405020304" pitchFamily="18" charset="0"/>
                <a:cs typeface="Times New Roman" panose="02020603050405020304" pitchFamily="18" charset="0"/>
              </a:rPr>
              <a:t>Ay Terazi</a:t>
            </a:r>
          </a:p>
          <a:p>
            <a:pPr algn="just"/>
            <a:r>
              <a:rPr lang="tr-TR" sz="1150" dirty="0">
                <a:latin typeface="Times New Roman" panose="02020603050405020304" pitchFamily="18" charset="0"/>
                <a:cs typeface="Times New Roman" panose="02020603050405020304" pitchFamily="18" charset="0"/>
              </a:rPr>
              <a:t>Ay Terazi duygusal denge ve uyum arayışındadır. İlişkiler ruh hâlini doğrudan etkiler, yalnızlık zorlayıcı olabilir.</a:t>
            </a:r>
          </a:p>
          <a:p>
            <a:pPr algn="just"/>
            <a:r>
              <a:rPr lang="tr-TR" sz="1150" b="1" u="sng" dirty="0">
                <a:latin typeface="Times New Roman" panose="02020603050405020304" pitchFamily="18" charset="0"/>
                <a:cs typeface="Times New Roman" panose="02020603050405020304" pitchFamily="18" charset="0"/>
              </a:rPr>
              <a:t>Ay Akrep</a:t>
            </a:r>
          </a:p>
          <a:p>
            <a:pPr algn="just"/>
            <a:r>
              <a:rPr lang="tr-TR" sz="1150" dirty="0">
                <a:latin typeface="Times New Roman" panose="02020603050405020304" pitchFamily="18" charset="0"/>
                <a:cs typeface="Times New Roman" panose="02020603050405020304" pitchFamily="18" charset="0"/>
              </a:rPr>
              <a:t>Ay Akrep’te duygular yoğun ve derindir. Güçlü sezgiler, tutku ve zaman zaman kıskançlık görüle-bilir. Güven teması çok hassastır.</a:t>
            </a:r>
          </a:p>
          <a:p>
            <a:pPr algn="just"/>
            <a:r>
              <a:rPr lang="tr-TR" sz="1150" b="1" u="sng" dirty="0">
                <a:latin typeface="Times New Roman" panose="02020603050405020304" pitchFamily="18" charset="0"/>
                <a:cs typeface="Times New Roman" panose="02020603050405020304" pitchFamily="18" charset="0"/>
              </a:rPr>
              <a:t>Ay Yay</a:t>
            </a:r>
          </a:p>
          <a:p>
            <a:pPr algn="just"/>
            <a:r>
              <a:rPr lang="tr-TR" sz="1150" dirty="0">
                <a:latin typeface="Times New Roman" panose="02020603050405020304" pitchFamily="18" charset="0"/>
                <a:cs typeface="Times New Roman" panose="02020603050405020304" pitchFamily="18" charset="0"/>
              </a:rPr>
              <a:t>Ay Yay için özgürlük, duygusal güvenin temelidir. Kısıtlanmak huzursuzluk yaratır, bağlanma zor olabilir.</a:t>
            </a:r>
          </a:p>
          <a:p>
            <a:pPr algn="just"/>
            <a:r>
              <a:rPr lang="tr-TR" sz="1150" b="1" u="sng" dirty="0">
                <a:latin typeface="Times New Roman" panose="02020603050405020304" pitchFamily="18" charset="0"/>
                <a:cs typeface="Times New Roman" panose="02020603050405020304" pitchFamily="18" charset="0"/>
              </a:rPr>
              <a:t>Ay Oğlak</a:t>
            </a:r>
          </a:p>
          <a:p>
            <a:pPr algn="just"/>
            <a:r>
              <a:rPr lang="tr-TR" sz="1150" dirty="0">
                <a:latin typeface="Times New Roman" panose="02020603050405020304" pitchFamily="18" charset="0"/>
                <a:cs typeface="Times New Roman" panose="02020603050405020304" pitchFamily="18" charset="0"/>
              </a:rPr>
              <a:t>Ay Oğlak duygularını kontrollü yaşar. Sorumluluk, ciddiyet ve </a:t>
            </a:r>
          </a:p>
        </p:txBody>
      </p:sp>
      <p:sp>
        <p:nvSpPr>
          <p:cNvPr id="14" name="object 3">
            <a:extLst>
              <a:ext uri="{FF2B5EF4-FFF2-40B4-BE49-F238E27FC236}">
                <a16:creationId xmlns:a16="http://schemas.microsoft.com/office/drawing/2014/main" id="{5FFE5526-BDB8-1D30-02E0-D131BA8BF596}"/>
              </a:ext>
            </a:extLst>
          </p:cNvPr>
          <p:cNvSpPr txBox="1"/>
          <p:nvPr/>
        </p:nvSpPr>
        <p:spPr>
          <a:xfrm>
            <a:off x="4920468" y="699283"/>
            <a:ext cx="2004151" cy="9569286"/>
          </a:xfrm>
          <a:prstGeom prst="rect">
            <a:avLst/>
          </a:prstGeom>
        </p:spPr>
        <p:txBody>
          <a:bodyPr vert="horz" wrap="square" lIns="0" tIns="12700" rIns="0" bIns="0" rtlCol="0">
            <a:spAutoFit/>
          </a:bodyPr>
          <a:lstStyle/>
          <a:p>
            <a:pPr algn="just"/>
            <a:r>
              <a:rPr lang="tr-TR" sz="1150" dirty="0">
                <a:latin typeface="Times New Roman" panose="02020603050405020304" pitchFamily="18" charset="0"/>
                <a:cs typeface="Times New Roman" panose="02020603050405020304" pitchFamily="18" charset="0"/>
              </a:rPr>
              <a:t>güvenilirlik ön plandadır. Zayıflık göstermek zorlayıcıdır.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Ay Kova</a:t>
            </a:r>
          </a:p>
          <a:p>
            <a:pPr algn="just"/>
            <a:r>
              <a:rPr lang="tr-TR" sz="1150" dirty="0">
                <a:latin typeface="Times New Roman" panose="02020603050405020304" pitchFamily="18" charset="0"/>
                <a:cs typeface="Times New Roman" panose="02020603050405020304" pitchFamily="18" charset="0"/>
              </a:rPr>
              <a:t>Ay Kova duygusal olarak bağım-sızdır. İnsani konulara duyarlıdır ancak mesafeli ve kopuk görüne-bilir.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Ay Balık</a:t>
            </a:r>
          </a:p>
          <a:p>
            <a:pPr algn="just"/>
            <a:r>
              <a:rPr lang="tr-TR" sz="1150" dirty="0">
                <a:latin typeface="Times New Roman" panose="02020603050405020304" pitchFamily="18" charset="0"/>
                <a:cs typeface="Times New Roman" panose="02020603050405020304" pitchFamily="18" charset="0"/>
              </a:rPr>
              <a:t>Ay Balık empatik, sezgisel ve hayal gücü yüksek bir yapı verir. Başkalarının duygularını kolayca hisseder, sınırlar zorlanabilir.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AY VE PSİKOLOJİ: BİLİNÇ-ALTININ KAPISI</a:t>
            </a:r>
          </a:p>
          <a:p>
            <a:pPr algn="just"/>
            <a:endParaRPr lang="tr-TR" sz="1150" b="1" u="sng"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Modern psikolojide bilinçaltı; bastırılmış duygular, savunma mekanizmaları ve güven arayışıyla ilgilidir. Astrolojide bu alanı yöneten gezegen Ay’dır.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Ay burcu; stres anında verdiğimiz refleksleri, terk edilme ve reddedilme korkularını, duygusal bağlanma biçimimizi ve kendimizi nasıl sakinleştirdi-</a:t>
            </a:r>
            <a:r>
              <a:rPr lang="tr-TR" sz="1150" dirty="0" err="1">
                <a:latin typeface="Times New Roman" panose="02020603050405020304" pitchFamily="18" charset="0"/>
                <a:cs typeface="Times New Roman" panose="02020603050405020304" pitchFamily="18" charset="0"/>
              </a:rPr>
              <a:t>ğimizi</a:t>
            </a:r>
            <a:r>
              <a:rPr lang="tr-TR" sz="1150" dirty="0">
                <a:latin typeface="Times New Roman" panose="02020603050405020304" pitchFamily="18" charset="0"/>
                <a:cs typeface="Times New Roman" panose="02020603050405020304" pitchFamily="18" charset="0"/>
              </a:rPr>
              <a:t> belirler.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Ben neden hep aynı duygusal döngüyü yaşıyorum sorusunun cevabı çoğu zaman Ay burcunda gizlidir.</a:t>
            </a:r>
          </a:p>
          <a:p>
            <a:pPr algn="just"/>
            <a:endParaRPr lang="tr-TR" sz="1150" dirty="0">
              <a:latin typeface="Times New Roman" panose="02020603050405020304" pitchFamily="18" charset="0"/>
              <a:cs typeface="Times New Roman" panose="02020603050405020304" pitchFamily="18" charset="0"/>
            </a:endParaRPr>
          </a:p>
          <a:p>
            <a:pPr algn="just"/>
            <a:r>
              <a:rPr lang="tr-TR" sz="1150" b="1" u="sng" dirty="0">
                <a:latin typeface="Times New Roman" panose="02020603050405020304" pitchFamily="18" charset="0"/>
                <a:cs typeface="Times New Roman" panose="02020603050405020304" pitchFamily="18" charset="0"/>
              </a:rPr>
              <a:t>AY BURCU VE RUHSAL KÖ-KEN</a:t>
            </a:r>
          </a:p>
          <a:p>
            <a:pPr algn="just"/>
            <a:endParaRPr lang="tr-TR" sz="1150" b="1" u="sng"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Spiritüel astrolojiye göre Ay; ruhun dünyaya alışma sürecini, bu hayata taşınan </a:t>
            </a:r>
            <a:r>
              <a:rPr lang="tr-TR" sz="1150" dirty="0" err="1">
                <a:latin typeface="Times New Roman" panose="02020603050405020304" pitchFamily="18" charset="0"/>
                <a:cs typeface="Times New Roman" panose="02020603050405020304" pitchFamily="18" charset="0"/>
              </a:rPr>
              <a:t>karmik</a:t>
            </a:r>
            <a:r>
              <a:rPr lang="tr-TR" sz="1150" dirty="0">
                <a:latin typeface="Times New Roman" panose="02020603050405020304" pitchFamily="18" charset="0"/>
                <a:cs typeface="Times New Roman" panose="02020603050405020304" pitchFamily="18" charset="0"/>
              </a:rPr>
              <a:t> duygusal kalıpları ve geçmiş yaşamdan gelen duygusal korkuları gösterir.</a:t>
            </a:r>
          </a:p>
          <a:p>
            <a:pPr algn="just"/>
            <a:endParaRPr lang="tr-TR" sz="1150" dirty="0">
              <a:latin typeface="Times New Roman" panose="02020603050405020304" pitchFamily="18" charset="0"/>
              <a:cs typeface="Times New Roman" panose="02020603050405020304" pitchFamily="18" charset="0"/>
            </a:endParaRPr>
          </a:p>
          <a:p>
            <a:pPr algn="just"/>
            <a:r>
              <a:rPr lang="tr-TR" sz="1150" dirty="0">
                <a:latin typeface="Times New Roman" panose="02020603050405020304" pitchFamily="18" charset="0"/>
                <a:cs typeface="Times New Roman" panose="02020603050405020304" pitchFamily="18" charset="0"/>
              </a:rPr>
              <a:t>Bu nedenle Ay burcu, kişinin bu hayatta en çok şifalandırması gereken alanı da işaret eder. Ay hangi burçtaysa, ruh orada hassastır. Ve hassasiyet, aynı zamanda şifa kapısıdır.</a:t>
            </a:r>
          </a:p>
          <a:p>
            <a:pPr algn="just"/>
            <a:endParaRPr lang="tr-TR" sz="1150" dirty="0">
              <a:latin typeface="Times New Roman" panose="02020603050405020304" pitchFamily="18" charset="0"/>
              <a:cs typeface="Times New Roman" panose="02020603050405020304" pitchFamily="18" charset="0"/>
            </a:endParaRPr>
          </a:p>
          <a:p>
            <a:pPr algn="just"/>
            <a:endParaRPr lang="tr-TR" sz="11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802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8547643-BF23-DF8D-4CD7-4463B460BAC2}"/>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8A9312DF-68D9-6D16-CCE5-0582FF5436C8}"/>
              </a:ext>
            </a:extLst>
          </p:cNvPr>
          <p:cNvPicPr/>
          <p:nvPr/>
        </p:nvPicPr>
        <p:blipFill>
          <a:blip r:embed="rId2">
            <a:alphaModFix amt="40000"/>
            <a:extLst>
              <a:ext uri="{28A0092B-C50C-407E-A947-70E740481C1C}">
                <a14:useLocalDpi xmlns:a14="http://schemas.microsoft.com/office/drawing/2010/main" val="0"/>
              </a:ext>
            </a:extLst>
          </a:blip>
          <a:srcRect/>
          <a:stretch/>
        </p:blipFill>
        <p:spPr>
          <a:xfrm>
            <a:off x="0" y="0"/>
            <a:ext cx="7556500" cy="10692003"/>
          </a:xfrm>
          <a:prstGeom prst="rect">
            <a:avLst/>
          </a:prstGeom>
          <a:solidFill>
            <a:schemeClr val="bg1"/>
          </a:solidFill>
        </p:spPr>
      </p:pic>
      <p:sp>
        <p:nvSpPr>
          <p:cNvPr id="3" name="object 3">
            <a:extLst>
              <a:ext uri="{FF2B5EF4-FFF2-40B4-BE49-F238E27FC236}">
                <a16:creationId xmlns:a16="http://schemas.microsoft.com/office/drawing/2014/main" id="{CCEB27B2-0F2E-C35B-DD5A-EFAC6A27D0BD}"/>
              </a:ext>
            </a:extLst>
          </p:cNvPr>
          <p:cNvSpPr txBox="1"/>
          <p:nvPr/>
        </p:nvSpPr>
        <p:spPr>
          <a:xfrm>
            <a:off x="519669" y="687156"/>
            <a:ext cx="2116364" cy="9800119"/>
          </a:xfrm>
          <a:prstGeom prst="rect">
            <a:avLst/>
          </a:prstGeom>
        </p:spPr>
        <p:txBody>
          <a:bodyPr vert="horz" wrap="square" lIns="0" tIns="12700" rIns="0" bIns="0" rtlCol="0">
            <a:spAutoFit/>
          </a:bodyPr>
          <a:lstStyle/>
          <a:p>
            <a:pPr algn="just"/>
            <a:r>
              <a:rPr lang="tr-TR" sz="1200" b="1" u="sng" dirty="0">
                <a:solidFill>
                  <a:schemeClr val="tx1"/>
                </a:solidFill>
                <a:latin typeface="Times New Roman" panose="02020603050405020304" pitchFamily="18" charset="0"/>
                <a:cs typeface="Times New Roman" panose="02020603050405020304" pitchFamily="18" charset="0"/>
              </a:rPr>
              <a:t>AY BURCUNA GÖRE TEMEL TRAVMALAR</a:t>
            </a:r>
          </a:p>
          <a:p>
            <a:pPr algn="just"/>
            <a:endParaRPr lang="tr-TR" sz="1200" b="1" u="sng"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Koç :</a:t>
            </a:r>
          </a:p>
          <a:p>
            <a:pPr algn="just"/>
            <a:r>
              <a:rPr lang="tr-TR" sz="1200" dirty="0">
                <a:solidFill>
                  <a:schemeClr val="tx1"/>
                </a:solidFill>
                <a:latin typeface="Times New Roman" panose="02020603050405020304" pitchFamily="18" charset="0"/>
                <a:cs typeface="Times New Roman" panose="02020603050405020304" pitchFamily="18" charset="0"/>
              </a:rPr>
              <a:t>Tehdit Travması</a:t>
            </a:r>
          </a:p>
          <a:p>
            <a:pPr algn="just"/>
            <a:r>
              <a:rPr lang="tr-TR" sz="1200" dirty="0">
                <a:solidFill>
                  <a:schemeClr val="tx1"/>
                </a:solidFill>
                <a:latin typeface="Times New Roman" panose="02020603050405020304" pitchFamily="18" charset="0"/>
                <a:cs typeface="Times New Roman" panose="02020603050405020304" pitchFamily="18" charset="0"/>
              </a:rPr>
              <a:t>Yara: Güvende değilim.</a:t>
            </a:r>
          </a:p>
          <a:p>
            <a:pPr algn="just"/>
            <a:r>
              <a:rPr lang="tr-TR" sz="1200" dirty="0">
                <a:solidFill>
                  <a:schemeClr val="tx1"/>
                </a:solidFill>
                <a:latin typeface="Times New Roman" panose="02020603050405020304" pitchFamily="18" charset="0"/>
                <a:cs typeface="Times New Roman" panose="02020603050405020304" pitchFamily="18" charset="0"/>
              </a:rPr>
              <a:t>Davranış: </a:t>
            </a:r>
            <a:r>
              <a:rPr lang="tr-TR" sz="1200" dirty="0" err="1">
                <a:solidFill>
                  <a:schemeClr val="tx1"/>
                </a:solidFill>
                <a:latin typeface="Times New Roman" panose="02020603050405020304" pitchFamily="18" charset="0"/>
                <a:cs typeface="Times New Roman" panose="02020603050405020304" pitchFamily="18" charset="0"/>
              </a:rPr>
              <a:t>Öfke,sabırsızlık,savun-ma</a:t>
            </a:r>
            <a:r>
              <a:rPr lang="tr-TR" sz="1200" dirty="0">
                <a:solidFill>
                  <a:schemeClr val="tx1"/>
                </a:solidFill>
                <a:latin typeface="Times New Roman" panose="02020603050405020304" pitchFamily="18" charset="0"/>
                <a:cs typeface="Times New Roman" panose="02020603050405020304" pitchFamily="18" charset="0"/>
              </a:rPr>
              <a:t>.</a:t>
            </a:r>
          </a:p>
          <a:p>
            <a:pPr algn="just"/>
            <a:r>
              <a:rPr lang="tr-TR" sz="1200" dirty="0">
                <a:solidFill>
                  <a:schemeClr val="tx1"/>
                </a:solidFill>
                <a:latin typeface="Times New Roman" panose="02020603050405020304" pitchFamily="18" charset="0"/>
                <a:cs typeface="Times New Roman" panose="02020603050405020304" pitchFamily="18" charset="0"/>
              </a:rPr>
              <a:t>Kök: Erken yaşta mücadele etmek zorunda kalmak.</a:t>
            </a:r>
          </a:p>
          <a:p>
            <a:pPr algn="just"/>
            <a:r>
              <a:rPr lang="tr-TR" sz="1200" dirty="0">
                <a:solidFill>
                  <a:schemeClr val="tx1"/>
                </a:solidFill>
                <a:latin typeface="Times New Roman" panose="02020603050405020304" pitchFamily="18" charset="0"/>
                <a:cs typeface="Times New Roman" panose="02020603050405020304" pitchFamily="18" charset="0"/>
              </a:rPr>
              <a:t>Şifa: Yavaşlamak, bedenle güven inşa etmek.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Boğa :</a:t>
            </a:r>
          </a:p>
          <a:p>
            <a:pPr algn="just"/>
            <a:r>
              <a:rPr lang="tr-TR" sz="1200" dirty="0">
                <a:solidFill>
                  <a:schemeClr val="tx1"/>
                </a:solidFill>
                <a:latin typeface="Times New Roman" panose="02020603050405020304" pitchFamily="18" charset="0"/>
                <a:cs typeface="Times New Roman" panose="02020603050405020304" pitchFamily="18" charset="0"/>
              </a:rPr>
              <a:t>Kaybetme Travması</a:t>
            </a:r>
          </a:p>
          <a:p>
            <a:pPr algn="just"/>
            <a:r>
              <a:rPr lang="tr-TR" sz="1200" dirty="0">
                <a:solidFill>
                  <a:schemeClr val="tx1"/>
                </a:solidFill>
                <a:latin typeface="Times New Roman" panose="02020603050405020304" pitchFamily="18" charset="0"/>
                <a:cs typeface="Times New Roman" panose="02020603050405020304" pitchFamily="18" charset="0"/>
              </a:rPr>
              <a:t>Yara: Sahip olduklarım gidebilir.</a:t>
            </a:r>
          </a:p>
          <a:p>
            <a:pPr algn="just"/>
            <a:r>
              <a:rPr lang="tr-TR" sz="1200" dirty="0">
                <a:solidFill>
                  <a:schemeClr val="tx1"/>
                </a:solidFill>
                <a:latin typeface="Times New Roman" panose="02020603050405020304" pitchFamily="18" charset="0"/>
                <a:cs typeface="Times New Roman" panose="02020603050405020304" pitchFamily="18" charset="0"/>
              </a:rPr>
              <a:t>Davranış: Aşırı tutunma, kontrol.</a:t>
            </a:r>
          </a:p>
          <a:p>
            <a:pPr algn="just"/>
            <a:r>
              <a:rPr lang="tr-TR" sz="1200" dirty="0">
                <a:solidFill>
                  <a:schemeClr val="tx1"/>
                </a:solidFill>
                <a:latin typeface="Times New Roman" panose="02020603050405020304" pitchFamily="18" charset="0"/>
                <a:cs typeface="Times New Roman" panose="02020603050405020304" pitchFamily="18" charset="0"/>
              </a:rPr>
              <a:t>Kök: Güvensiz maddi veya duygusal ortam.</a:t>
            </a:r>
          </a:p>
          <a:p>
            <a:pPr algn="just"/>
            <a:r>
              <a:rPr lang="tr-TR" sz="1200" dirty="0">
                <a:solidFill>
                  <a:schemeClr val="tx1"/>
                </a:solidFill>
                <a:latin typeface="Times New Roman" panose="02020603050405020304" pitchFamily="18" charset="0"/>
                <a:cs typeface="Times New Roman" panose="02020603050405020304" pitchFamily="18" charset="0"/>
              </a:rPr>
              <a:t>Şifa: Değerin içsel olduğunu fark etmek.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İkizler:</a:t>
            </a:r>
          </a:p>
          <a:p>
            <a:pPr algn="just"/>
            <a:r>
              <a:rPr lang="tr-TR" sz="1200" dirty="0">
                <a:solidFill>
                  <a:schemeClr val="tx1"/>
                </a:solidFill>
                <a:latin typeface="Times New Roman" panose="02020603050405020304" pitchFamily="18" charset="0"/>
                <a:cs typeface="Times New Roman" panose="02020603050405020304" pitchFamily="18" charset="0"/>
              </a:rPr>
              <a:t>Duygusal İhmal Travması</a:t>
            </a:r>
          </a:p>
          <a:p>
            <a:pPr algn="just"/>
            <a:r>
              <a:rPr lang="tr-TR" sz="1200" dirty="0">
                <a:solidFill>
                  <a:schemeClr val="tx1"/>
                </a:solidFill>
                <a:latin typeface="Times New Roman" panose="02020603050405020304" pitchFamily="18" charset="0"/>
                <a:cs typeface="Times New Roman" panose="02020603050405020304" pitchFamily="18" charset="0"/>
              </a:rPr>
              <a:t>Yara: Duygularım dinlenmiyor.</a:t>
            </a:r>
          </a:p>
          <a:p>
            <a:pPr algn="just"/>
            <a:r>
              <a:rPr lang="tr-TR" sz="1200" dirty="0">
                <a:solidFill>
                  <a:schemeClr val="tx1"/>
                </a:solidFill>
                <a:latin typeface="Times New Roman" panose="02020603050405020304" pitchFamily="18" charset="0"/>
                <a:cs typeface="Times New Roman" panose="02020603050405020304" pitchFamily="18" charset="0"/>
              </a:rPr>
              <a:t>Davranış: Yüzeysellik ve zihinsel kaçış.</a:t>
            </a:r>
          </a:p>
          <a:p>
            <a:pPr algn="just"/>
            <a:r>
              <a:rPr lang="tr-TR" sz="1200" dirty="0">
                <a:solidFill>
                  <a:schemeClr val="tx1"/>
                </a:solidFill>
                <a:latin typeface="Times New Roman" panose="02020603050405020304" pitchFamily="18" charset="0"/>
                <a:cs typeface="Times New Roman" panose="02020603050405020304" pitchFamily="18" charset="0"/>
              </a:rPr>
              <a:t>Kök: Duyguların küçümsenmesi.</a:t>
            </a:r>
          </a:p>
          <a:p>
            <a:pPr algn="just"/>
            <a:r>
              <a:rPr lang="tr-TR" sz="1200" dirty="0">
                <a:solidFill>
                  <a:schemeClr val="tx1"/>
                </a:solidFill>
                <a:latin typeface="Times New Roman" panose="02020603050405020304" pitchFamily="18" charset="0"/>
                <a:cs typeface="Times New Roman" panose="02020603050405020304" pitchFamily="18" charset="0"/>
              </a:rPr>
              <a:t>Şifa: Hisleri kelimelere dökmek.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Yengeç :</a:t>
            </a:r>
          </a:p>
          <a:p>
            <a:pPr algn="just"/>
            <a:r>
              <a:rPr lang="tr-TR" sz="1200" dirty="0">
                <a:solidFill>
                  <a:schemeClr val="tx1"/>
                </a:solidFill>
                <a:latin typeface="Times New Roman" panose="02020603050405020304" pitchFamily="18" charset="0"/>
                <a:cs typeface="Times New Roman" panose="02020603050405020304" pitchFamily="18" charset="0"/>
              </a:rPr>
              <a:t>Terk Edilme Travması</a:t>
            </a:r>
          </a:p>
          <a:p>
            <a:pPr algn="just"/>
            <a:r>
              <a:rPr lang="tr-TR" sz="1200" dirty="0">
                <a:solidFill>
                  <a:schemeClr val="tx1"/>
                </a:solidFill>
                <a:latin typeface="Times New Roman" panose="02020603050405020304" pitchFamily="18" charset="0"/>
                <a:cs typeface="Times New Roman" panose="02020603050405020304" pitchFamily="18" charset="0"/>
              </a:rPr>
              <a:t>Yara: Yalnız kalabilirim.</a:t>
            </a:r>
          </a:p>
          <a:p>
            <a:pPr algn="just"/>
            <a:r>
              <a:rPr lang="tr-TR" sz="1200" dirty="0">
                <a:solidFill>
                  <a:schemeClr val="tx1"/>
                </a:solidFill>
                <a:latin typeface="Times New Roman" panose="02020603050405020304" pitchFamily="18" charset="0"/>
                <a:cs typeface="Times New Roman" panose="02020603050405020304" pitchFamily="18" charset="0"/>
              </a:rPr>
              <a:t>Davranış: Aşırı bağlanma veya geri çekilme.</a:t>
            </a:r>
          </a:p>
          <a:p>
            <a:pPr algn="just"/>
            <a:r>
              <a:rPr lang="tr-TR" sz="1200" dirty="0">
                <a:solidFill>
                  <a:schemeClr val="tx1"/>
                </a:solidFill>
                <a:latin typeface="Times New Roman" panose="02020603050405020304" pitchFamily="18" charset="0"/>
                <a:cs typeface="Times New Roman" panose="02020603050405020304" pitchFamily="18" charset="0"/>
              </a:rPr>
              <a:t>Kök: Anne figürüyle güvensiz bağlanma.</a:t>
            </a:r>
          </a:p>
          <a:p>
            <a:pPr algn="just"/>
            <a:r>
              <a:rPr lang="tr-TR" sz="1200" dirty="0">
                <a:solidFill>
                  <a:schemeClr val="tx1"/>
                </a:solidFill>
                <a:latin typeface="Times New Roman" panose="02020603050405020304" pitchFamily="18" charset="0"/>
                <a:cs typeface="Times New Roman" panose="02020603050405020304" pitchFamily="18" charset="0"/>
              </a:rPr>
              <a:t>Şifa: İçsel ebeveynlik.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Aslan :</a:t>
            </a:r>
          </a:p>
          <a:p>
            <a:pPr algn="just"/>
            <a:r>
              <a:rPr lang="tr-TR" sz="1200" dirty="0">
                <a:solidFill>
                  <a:schemeClr val="tx1"/>
                </a:solidFill>
                <a:latin typeface="Times New Roman" panose="02020603050405020304" pitchFamily="18" charset="0"/>
                <a:cs typeface="Times New Roman" panose="02020603050405020304" pitchFamily="18" charset="0"/>
              </a:rPr>
              <a:t>Görülmeme Travması</a:t>
            </a:r>
          </a:p>
          <a:p>
            <a:pPr algn="just"/>
            <a:r>
              <a:rPr lang="tr-TR" sz="1200" dirty="0">
                <a:solidFill>
                  <a:schemeClr val="tx1"/>
                </a:solidFill>
                <a:latin typeface="Times New Roman" panose="02020603050405020304" pitchFamily="18" charset="0"/>
                <a:cs typeface="Times New Roman" panose="02020603050405020304" pitchFamily="18" charset="0"/>
              </a:rPr>
              <a:t>Yara: Değerli değilim.</a:t>
            </a:r>
          </a:p>
          <a:p>
            <a:pPr algn="just"/>
            <a:r>
              <a:rPr lang="tr-TR" sz="1200" dirty="0">
                <a:solidFill>
                  <a:schemeClr val="tx1"/>
                </a:solidFill>
                <a:latin typeface="Times New Roman" panose="02020603050405020304" pitchFamily="18" charset="0"/>
                <a:cs typeface="Times New Roman" panose="02020603050405020304" pitchFamily="18" charset="0"/>
              </a:rPr>
              <a:t>Davranış: Onay arayışı ve dramatik tepkiler.</a:t>
            </a:r>
          </a:p>
          <a:p>
            <a:pPr algn="just"/>
            <a:r>
              <a:rPr lang="tr-TR" sz="1200" dirty="0">
                <a:solidFill>
                  <a:schemeClr val="tx1"/>
                </a:solidFill>
                <a:latin typeface="Times New Roman" panose="02020603050405020304" pitchFamily="18" charset="0"/>
                <a:cs typeface="Times New Roman" panose="02020603050405020304" pitchFamily="18" charset="0"/>
              </a:rPr>
              <a:t>Kök: Takdir eksikliği.</a:t>
            </a:r>
          </a:p>
          <a:p>
            <a:pPr algn="just"/>
            <a:r>
              <a:rPr lang="tr-TR" sz="1200" dirty="0">
                <a:solidFill>
                  <a:schemeClr val="tx1"/>
                </a:solidFill>
                <a:latin typeface="Times New Roman" panose="02020603050405020304" pitchFamily="18" charset="0"/>
                <a:cs typeface="Times New Roman" panose="02020603050405020304" pitchFamily="18" charset="0"/>
              </a:rPr>
              <a:t>Şifa: Kendini sahneye koymadan sevmek.</a:t>
            </a:r>
          </a:p>
          <a:p>
            <a:pPr algn="just"/>
            <a:r>
              <a:rPr lang="tr-TR" sz="1200" b="1" u="sng" dirty="0">
                <a:solidFill>
                  <a:schemeClr val="tx1"/>
                </a:solidFill>
                <a:latin typeface="Times New Roman" panose="02020603050405020304" pitchFamily="18" charset="0"/>
                <a:cs typeface="Times New Roman" panose="02020603050405020304" pitchFamily="18" charset="0"/>
              </a:rPr>
              <a:t>Ay Başak :</a:t>
            </a:r>
          </a:p>
          <a:p>
            <a:pPr algn="just"/>
            <a:r>
              <a:rPr lang="tr-TR" sz="1200" dirty="0">
                <a:solidFill>
                  <a:schemeClr val="tx1"/>
                </a:solidFill>
                <a:latin typeface="Times New Roman" panose="02020603050405020304" pitchFamily="18" charset="0"/>
                <a:cs typeface="Times New Roman" panose="02020603050405020304" pitchFamily="18" charset="0"/>
              </a:rPr>
              <a:t>Yetersizlik Travması</a:t>
            </a:r>
          </a:p>
          <a:p>
            <a:pPr algn="just"/>
            <a:r>
              <a:rPr lang="tr-TR" sz="1200" dirty="0">
                <a:solidFill>
                  <a:schemeClr val="tx1"/>
                </a:solidFill>
                <a:latin typeface="Times New Roman" panose="02020603050405020304" pitchFamily="18" charset="0"/>
                <a:cs typeface="Times New Roman" panose="02020603050405020304" pitchFamily="18" charset="0"/>
              </a:rPr>
              <a:t>Yara: Hatalıyım.</a:t>
            </a:r>
          </a:p>
          <a:p>
            <a:pPr algn="just"/>
            <a:r>
              <a:rPr lang="tr-TR" sz="1200" dirty="0">
                <a:solidFill>
                  <a:schemeClr val="tx1"/>
                </a:solidFill>
                <a:latin typeface="Times New Roman" panose="02020603050405020304" pitchFamily="18" charset="0"/>
                <a:cs typeface="Times New Roman" panose="02020603050405020304" pitchFamily="18" charset="0"/>
              </a:rPr>
              <a:t>.</a:t>
            </a:r>
          </a:p>
        </p:txBody>
      </p:sp>
      <p:sp>
        <p:nvSpPr>
          <p:cNvPr id="10" name="object 10">
            <a:extLst>
              <a:ext uri="{FF2B5EF4-FFF2-40B4-BE49-F238E27FC236}">
                <a16:creationId xmlns:a16="http://schemas.microsoft.com/office/drawing/2014/main" id="{6ECF4C61-6341-C208-D854-CD9FB28B4768}"/>
              </a:ext>
            </a:extLst>
          </p:cNvPr>
          <p:cNvSpPr txBox="1"/>
          <p:nvPr/>
        </p:nvSpPr>
        <p:spPr>
          <a:xfrm>
            <a:off x="562793" y="10188091"/>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56</a:t>
            </a:r>
            <a:endParaRPr sz="1100" dirty="0">
              <a:latin typeface="Arial"/>
              <a:cs typeface="Arial"/>
            </a:endParaRPr>
          </a:p>
        </p:txBody>
      </p:sp>
      <p:sp>
        <p:nvSpPr>
          <p:cNvPr id="11" name="object 11">
            <a:extLst>
              <a:ext uri="{FF2B5EF4-FFF2-40B4-BE49-F238E27FC236}">
                <a16:creationId xmlns:a16="http://schemas.microsoft.com/office/drawing/2014/main" id="{54CD66E6-DDB0-66BA-50C2-AF867EC77A71}"/>
              </a:ext>
            </a:extLst>
          </p:cNvPr>
          <p:cNvSpPr txBox="1"/>
          <p:nvPr/>
        </p:nvSpPr>
        <p:spPr>
          <a:xfrm>
            <a:off x="819785" y="10188091"/>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3442F58B-7818-923A-D560-C211516C4636}"/>
              </a:ext>
            </a:extLst>
          </p:cNvPr>
          <p:cNvPicPr/>
          <p:nvPr/>
        </p:nvPicPr>
        <p:blipFill>
          <a:blip r:embed="rId3" cstate="print"/>
          <a:stretch>
            <a:fillRect/>
          </a:stretch>
        </p:blipFill>
        <p:spPr>
          <a:xfrm>
            <a:off x="117633" y="151880"/>
            <a:ext cx="540410" cy="543153"/>
          </a:xfrm>
          <a:prstGeom prst="rect">
            <a:avLst/>
          </a:prstGeom>
        </p:spPr>
      </p:pic>
      <p:sp>
        <p:nvSpPr>
          <p:cNvPr id="13" name="object 3">
            <a:extLst>
              <a:ext uri="{FF2B5EF4-FFF2-40B4-BE49-F238E27FC236}">
                <a16:creationId xmlns:a16="http://schemas.microsoft.com/office/drawing/2014/main" id="{3C4B11DA-847B-DB4F-2E23-F015A47515F0}"/>
              </a:ext>
            </a:extLst>
          </p:cNvPr>
          <p:cNvSpPr txBox="1"/>
          <p:nvPr/>
        </p:nvSpPr>
        <p:spPr>
          <a:xfrm>
            <a:off x="2749151" y="695033"/>
            <a:ext cx="2004151" cy="9246121"/>
          </a:xfrm>
          <a:prstGeom prst="rect">
            <a:avLst/>
          </a:prstGeom>
        </p:spPr>
        <p:txBody>
          <a:bodyPr vert="horz" wrap="square" lIns="0" tIns="12700" rIns="0" bIns="0" rtlCol="0">
            <a:spAutoFit/>
          </a:bodyPr>
          <a:lstStyle/>
          <a:p>
            <a:pPr algn="just"/>
            <a:r>
              <a:rPr lang="tr-TR" sz="1200" dirty="0">
                <a:solidFill>
                  <a:schemeClr val="tx1"/>
                </a:solidFill>
                <a:latin typeface="Times New Roman" panose="02020603050405020304" pitchFamily="18" charset="0"/>
                <a:cs typeface="Times New Roman" panose="02020603050405020304" pitchFamily="18" charset="0"/>
              </a:rPr>
              <a:t>Davranış: Aşırı eleştiri ve kontrol.</a:t>
            </a:r>
          </a:p>
          <a:p>
            <a:pPr algn="just"/>
            <a:r>
              <a:rPr lang="tr-TR" sz="1200" dirty="0">
                <a:solidFill>
                  <a:schemeClr val="tx1"/>
                </a:solidFill>
                <a:latin typeface="Times New Roman" panose="02020603050405020304" pitchFamily="18" charset="0"/>
                <a:cs typeface="Times New Roman" panose="02020603050405020304" pitchFamily="18" charset="0"/>
              </a:rPr>
              <a:t>Kök: Koşullu sevgi.</a:t>
            </a:r>
          </a:p>
          <a:p>
            <a:pPr algn="just"/>
            <a:r>
              <a:rPr lang="tr-TR" sz="1200" dirty="0">
                <a:solidFill>
                  <a:schemeClr val="tx1"/>
                </a:solidFill>
                <a:latin typeface="Times New Roman" panose="02020603050405020304" pitchFamily="18" charset="0"/>
                <a:cs typeface="Times New Roman" panose="02020603050405020304" pitchFamily="18" charset="0"/>
              </a:rPr>
              <a:t>Şifa: Kusurluluğu kabul etmek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Terazi :</a:t>
            </a:r>
          </a:p>
          <a:p>
            <a:pPr algn="just"/>
            <a:r>
              <a:rPr lang="tr-TR" sz="1200" dirty="0">
                <a:solidFill>
                  <a:schemeClr val="tx1"/>
                </a:solidFill>
                <a:latin typeface="Times New Roman" panose="02020603050405020304" pitchFamily="18" charset="0"/>
                <a:cs typeface="Times New Roman" panose="02020603050405020304" pitchFamily="18" charset="0"/>
              </a:rPr>
              <a:t>Bağlanma Travması</a:t>
            </a:r>
          </a:p>
          <a:p>
            <a:pPr algn="just"/>
            <a:r>
              <a:rPr lang="tr-TR" sz="1200" dirty="0">
                <a:solidFill>
                  <a:schemeClr val="tx1"/>
                </a:solidFill>
                <a:latin typeface="Times New Roman" panose="02020603050405020304" pitchFamily="18" charset="0"/>
                <a:cs typeface="Times New Roman" panose="02020603050405020304" pitchFamily="18" charset="0"/>
              </a:rPr>
              <a:t>Yara: Yalnız kalırsam var olamam.</a:t>
            </a:r>
          </a:p>
          <a:p>
            <a:pPr algn="just"/>
            <a:r>
              <a:rPr lang="tr-TR" sz="1200" dirty="0">
                <a:solidFill>
                  <a:schemeClr val="tx1"/>
                </a:solidFill>
                <a:latin typeface="Times New Roman" panose="02020603050405020304" pitchFamily="18" charset="0"/>
                <a:cs typeface="Times New Roman" panose="02020603050405020304" pitchFamily="18" charset="0"/>
              </a:rPr>
              <a:t>Davranış: Kendini feda etme.</a:t>
            </a:r>
          </a:p>
          <a:p>
            <a:pPr algn="just"/>
            <a:r>
              <a:rPr lang="tr-TR" sz="1200" dirty="0">
                <a:solidFill>
                  <a:schemeClr val="tx1"/>
                </a:solidFill>
                <a:latin typeface="Times New Roman" panose="02020603050405020304" pitchFamily="18" charset="0"/>
                <a:cs typeface="Times New Roman" panose="02020603050405020304" pitchFamily="18" charset="0"/>
              </a:rPr>
              <a:t>Kök: Dengesiz ilişki modelleri.</a:t>
            </a:r>
          </a:p>
          <a:p>
            <a:pPr algn="just"/>
            <a:r>
              <a:rPr lang="tr-TR" sz="1200" dirty="0">
                <a:solidFill>
                  <a:schemeClr val="tx1"/>
                </a:solidFill>
                <a:latin typeface="Times New Roman" panose="02020603050405020304" pitchFamily="18" charset="0"/>
                <a:cs typeface="Times New Roman" panose="02020603050405020304" pitchFamily="18" charset="0"/>
              </a:rPr>
              <a:t>Şifa: Kendi merkezini bulmak.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Akrep :</a:t>
            </a:r>
          </a:p>
          <a:p>
            <a:pPr algn="just"/>
            <a:r>
              <a:rPr lang="tr-TR" sz="1200" dirty="0">
                <a:solidFill>
                  <a:schemeClr val="tx1"/>
                </a:solidFill>
                <a:latin typeface="Times New Roman" panose="02020603050405020304" pitchFamily="18" charset="0"/>
                <a:cs typeface="Times New Roman" panose="02020603050405020304" pitchFamily="18" charset="0"/>
              </a:rPr>
              <a:t>Güven Travması</a:t>
            </a:r>
          </a:p>
          <a:p>
            <a:pPr algn="just"/>
            <a:r>
              <a:rPr lang="tr-TR" sz="1200" dirty="0">
                <a:solidFill>
                  <a:schemeClr val="tx1"/>
                </a:solidFill>
                <a:latin typeface="Times New Roman" panose="02020603050405020304" pitchFamily="18" charset="0"/>
                <a:cs typeface="Times New Roman" panose="02020603050405020304" pitchFamily="18" charset="0"/>
              </a:rPr>
              <a:t>Yara: İhanet kaçınılmaz.</a:t>
            </a:r>
          </a:p>
          <a:p>
            <a:pPr algn="just"/>
            <a:r>
              <a:rPr lang="tr-TR" sz="1200" dirty="0">
                <a:solidFill>
                  <a:schemeClr val="tx1"/>
                </a:solidFill>
                <a:latin typeface="Times New Roman" panose="02020603050405020304" pitchFamily="18" charset="0"/>
                <a:cs typeface="Times New Roman" panose="02020603050405020304" pitchFamily="18" charset="0"/>
              </a:rPr>
              <a:t>Davranış: Kontrol ve kıskançlık.</a:t>
            </a:r>
          </a:p>
          <a:p>
            <a:pPr algn="just"/>
            <a:r>
              <a:rPr lang="tr-TR" sz="1200" dirty="0">
                <a:solidFill>
                  <a:schemeClr val="tx1"/>
                </a:solidFill>
                <a:latin typeface="Times New Roman" panose="02020603050405020304" pitchFamily="18" charset="0"/>
                <a:cs typeface="Times New Roman" panose="02020603050405020304" pitchFamily="18" charset="0"/>
              </a:rPr>
              <a:t>Kök: Gizli travmalar ve kayıplar.</a:t>
            </a:r>
          </a:p>
          <a:p>
            <a:pPr algn="just"/>
            <a:r>
              <a:rPr lang="tr-TR" sz="1200" dirty="0">
                <a:solidFill>
                  <a:schemeClr val="tx1"/>
                </a:solidFill>
                <a:latin typeface="Times New Roman" panose="02020603050405020304" pitchFamily="18" charset="0"/>
                <a:cs typeface="Times New Roman" panose="02020603050405020304" pitchFamily="18" charset="0"/>
              </a:rPr>
              <a:t>Şifa: Güvenmeyi yeniden öğren-</a:t>
            </a:r>
            <a:r>
              <a:rPr lang="tr-TR" sz="1200" dirty="0" err="1">
                <a:solidFill>
                  <a:schemeClr val="tx1"/>
                </a:solidFill>
                <a:latin typeface="Times New Roman" panose="02020603050405020304" pitchFamily="18" charset="0"/>
                <a:cs typeface="Times New Roman" panose="02020603050405020304" pitchFamily="18" charset="0"/>
              </a:rPr>
              <a:t>mek</a:t>
            </a:r>
            <a:r>
              <a:rPr lang="tr-TR" sz="1200" dirty="0">
                <a:solidFill>
                  <a:schemeClr val="tx1"/>
                </a:solidFill>
                <a:latin typeface="Times New Roman" panose="02020603050405020304" pitchFamily="18" charset="0"/>
                <a:cs typeface="Times New Roman" panose="02020603050405020304" pitchFamily="18" charset="0"/>
              </a:rPr>
              <a:t>.</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Yay :</a:t>
            </a:r>
          </a:p>
          <a:p>
            <a:pPr algn="just"/>
            <a:r>
              <a:rPr lang="tr-TR" sz="1200" dirty="0">
                <a:solidFill>
                  <a:schemeClr val="tx1"/>
                </a:solidFill>
                <a:latin typeface="Times New Roman" panose="02020603050405020304" pitchFamily="18" charset="0"/>
                <a:cs typeface="Times New Roman" panose="02020603050405020304" pitchFamily="18" charset="0"/>
              </a:rPr>
              <a:t>Kısıtlanma Travması</a:t>
            </a:r>
          </a:p>
          <a:p>
            <a:pPr algn="just"/>
            <a:r>
              <a:rPr lang="tr-TR" sz="1200" dirty="0">
                <a:solidFill>
                  <a:schemeClr val="tx1"/>
                </a:solidFill>
                <a:latin typeface="Times New Roman" panose="02020603050405020304" pitchFamily="18" charset="0"/>
                <a:cs typeface="Times New Roman" panose="02020603050405020304" pitchFamily="18" charset="0"/>
              </a:rPr>
              <a:t>Yara: Özgür değilim.</a:t>
            </a:r>
          </a:p>
          <a:p>
            <a:pPr algn="just"/>
            <a:r>
              <a:rPr lang="tr-TR" sz="1200" dirty="0">
                <a:solidFill>
                  <a:schemeClr val="tx1"/>
                </a:solidFill>
                <a:latin typeface="Times New Roman" panose="02020603050405020304" pitchFamily="18" charset="0"/>
                <a:cs typeface="Times New Roman" panose="02020603050405020304" pitchFamily="18" charset="0"/>
              </a:rPr>
              <a:t>Davranış: Bağlanamama ve kaçış.</a:t>
            </a:r>
          </a:p>
          <a:p>
            <a:pPr algn="just"/>
            <a:r>
              <a:rPr lang="tr-TR" sz="1200" dirty="0">
                <a:solidFill>
                  <a:schemeClr val="tx1"/>
                </a:solidFill>
                <a:latin typeface="Times New Roman" panose="02020603050405020304" pitchFamily="18" charset="0"/>
                <a:cs typeface="Times New Roman" panose="02020603050405020304" pitchFamily="18" charset="0"/>
              </a:rPr>
              <a:t>Kök: Katı inançlar ve baskı.</a:t>
            </a:r>
          </a:p>
          <a:p>
            <a:pPr algn="just"/>
            <a:r>
              <a:rPr lang="tr-TR" sz="1200" dirty="0">
                <a:solidFill>
                  <a:schemeClr val="tx1"/>
                </a:solidFill>
                <a:latin typeface="Times New Roman" panose="02020603050405020304" pitchFamily="18" charset="0"/>
                <a:cs typeface="Times New Roman" panose="02020603050405020304" pitchFamily="18" charset="0"/>
              </a:rPr>
              <a:t>Şifa: Sorumlulukla özgürlüğü dengelemek.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Oğlak:</a:t>
            </a:r>
          </a:p>
          <a:p>
            <a:pPr algn="just"/>
            <a:r>
              <a:rPr lang="tr-TR" sz="1200" dirty="0">
                <a:solidFill>
                  <a:schemeClr val="tx1"/>
                </a:solidFill>
                <a:latin typeface="Times New Roman" panose="02020603050405020304" pitchFamily="18" charset="0"/>
                <a:cs typeface="Times New Roman" panose="02020603050405020304" pitchFamily="18" charset="0"/>
              </a:rPr>
              <a:t>Duygusal Bastırılma Travması</a:t>
            </a:r>
          </a:p>
          <a:p>
            <a:pPr algn="just"/>
            <a:r>
              <a:rPr lang="tr-TR" sz="1200" dirty="0">
                <a:solidFill>
                  <a:schemeClr val="tx1"/>
                </a:solidFill>
                <a:latin typeface="Times New Roman" panose="02020603050405020304" pitchFamily="18" charset="0"/>
                <a:cs typeface="Times New Roman" panose="02020603050405020304" pitchFamily="18" charset="0"/>
              </a:rPr>
              <a:t>Yara: Güçlü olmak zorundayım.</a:t>
            </a:r>
          </a:p>
          <a:p>
            <a:pPr algn="just"/>
            <a:r>
              <a:rPr lang="tr-TR" sz="1200" dirty="0">
                <a:solidFill>
                  <a:schemeClr val="tx1"/>
                </a:solidFill>
                <a:latin typeface="Times New Roman" panose="02020603050405020304" pitchFamily="18" charset="0"/>
                <a:cs typeface="Times New Roman" panose="02020603050405020304" pitchFamily="18" charset="0"/>
              </a:rPr>
              <a:t>Davranış: Soğukluk ve mesafe.</a:t>
            </a:r>
          </a:p>
          <a:p>
            <a:pPr algn="just"/>
            <a:r>
              <a:rPr lang="tr-TR" sz="1200" dirty="0">
                <a:solidFill>
                  <a:schemeClr val="tx1"/>
                </a:solidFill>
                <a:latin typeface="Times New Roman" panose="02020603050405020304" pitchFamily="18" charset="0"/>
                <a:cs typeface="Times New Roman" panose="02020603050405020304" pitchFamily="18" charset="0"/>
              </a:rPr>
              <a:t>Kök: Erken olgunlaşma.</a:t>
            </a:r>
          </a:p>
          <a:p>
            <a:pPr algn="just"/>
            <a:r>
              <a:rPr lang="tr-TR" sz="1200" dirty="0">
                <a:solidFill>
                  <a:schemeClr val="tx1"/>
                </a:solidFill>
                <a:latin typeface="Times New Roman" panose="02020603050405020304" pitchFamily="18" charset="0"/>
                <a:cs typeface="Times New Roman" panose="02020603050405020304" pitchFamily="18" charset="0"/>
              </a:rPr>
              <a:t>Şifa: Zayıflığa izin vermek.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Kova :</a:t>
            </a:r>
          </a:p>
          <a:p>
            <a:pPr algn="just"/>
            <a:r>
              <a:rPr lang="tr-TR" sz="1200" dirty="0">
                <a:solidFill>
                  <a:schemeClr val="tx1"/>
                </a:solidFill>
                <a:latin typeface="Times New Roman" panose="02020603050405020304" pitchFamily="18" charset="0"/>
                <a:cs typeface="Times New Roman" panose="02020603050405020304" pitchFamily="18" charset="0"/>
              </a:rPr>
              <a:t>Aidiyet Travması</a:t>
            </a:r>
          </a:p>
          <a:p>
            <a:pPr algn="just"/>
            <a:r>
              <a:rPr lang="tr-TR" sz="1200" dirty="0">
                <a:solidFill>
                  <a:schemeClr val="tx1"/>
                </a:solidFill>
                <a:latin typeface="Times New Roman" panose="02020603050405020304" pitchFamily="18" charset="0"/>
                <a:cs typeface="Times New Roman" panose="02020603050405020304" pitchFamily="18" charset="0"/>
              </a:rPr>
              <a:t>Yara: Kimseye ait değilim.</a:t>
            </a:r>
          </a:p>
          <a:p>
            <a:pPr algn="just"/>
            <a:r>
              <a:rPr lang="tr-TR" sz="1200" dirty="0">
                <a:solidFill>
                  <a:schemeClr val="tx1"/>
                </a:solidFill>
                <a:latin typeface="Times New Roman" panose="02020603050405020304" pitchFamily="18" charset="0"/>
                <a:cs typeface="Times New Roman" panose="02020603050405020304" pitchFamily="18" charset="0"/>
              </a:rPr>
              <a:t>Davranış: Duygusal kopukluk.</a:t>
            </a:r>
          </a:p>
          <a:p>
            <a:pPr algn="just"/>
            <a:r>
              <a:rPr lang="tr-TR" sz="1200" dirty="0">
                <a:solidFill>
                  <a:schemeClr val="tx1"/>
                </a:solidFill>
                <a:latin typeface="Times New Roman" panose="02020603050405020304" pitchFamily="18" charset="0"/>
                <a:cs typeface="Times New Roman" panose="02020603050405020304" pitchFamily="18" charset="0"/>
              </a:rPr>
              <a:t>Kök: Dışlanma hissi.</a:t>
            </a:r>
          </a:p>
          <a:p>
            <a:pPr algn="just"/>
            <a:r>
              <a:rPr lang="tr-TR" sz="1200" dirty="0">
                <a:solidFill>
                  <a:schemeClr val="tx1"/>
                </a:solidFill>
                <a:latin typeface="Times New Roman" panose="02020603050405020304" pitchFamily="18" charset="0"/>
                <a:cs typeface="Times New Roman" panose="02020603050405020304" pitchFamily="18" charset="0"/>
              </a:rPr>
              <a:t>Şifa: Kalpten bağ kurmak.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u="sng" dirty="0">
                <a:solidFill>
                  <a:schemeClr val="tx1"/>
                </a:solidFill>
                <a:latin typeface="Times New Roman" panose="02020603050405020304" pitchFamily="18" charset="0"/>
                <a:cs typeface="Times New Roman" panose="02020603050405020304" pitchFamily="18" charset="0"/>
              </a:rPr>
              <a:t>Ay Balık:</a:t>
            </a:r>
          </a:p>
          <a:p>
            <a:pPr algn="just"/>
            <a:r>
              <a:rPr lang="tr-TR" sz="1200" dirty="0">
                <a:solidFill>
                  <a:schemeClr val="tx1"/>
                </a:solidFill>
                <a:latin typeface="Times New Roman" panose="02020603050405020304" pitchFamily="18" charset="0"/>
                <a:cs typeface="Times New Roman" panose="02020603050405020304" pitchFamily="18" charset="0"/>
              </a:rPr>
              <a:t>Sınır Travması</a:t>
            </a:r>
          </a:p>
          <a:p>
            <a:pPr algn="just"/>
            <a:r>
              <a:rPr lang="tr-TR" sz="1200" dirty="0">
                <a:solidFill>
                  <a:schemeClr val="tx1"/>
                </a:solidFill>
                <a:latin typeface="Times New Roman" panose="02020603050405020304" pitchFamily="18" charset="0"/>
                <a:cs typeface="Times New Roman" panose="02020603050405020304" pitchFamily="18" charset="0"/>
              </a:rPr>
              <a:t>Yara: Ben nerede bitiyorum?</a:t>
            </a:r>
          </a:p>
          <a:p>
            <a:pPr algn="just"/>
            <a:r>
              <a:rPr lang="tr-TR" sz="1200" dirty="0">
                <a:solidFill>
                  <a:schemeClr val="tx1"/>
                </a:solidFill>
                <a:latin typeface="Times New Roman" panose="02020603050405020304" pitchFamily="18" charset="0"/>
                <a:cs typeface="Times New Roman" panose="02020603050405020304" pitchFamily="18" charset="0"/>
              </a:rPr>
              <a:t>Davranış: Kurban bilinci ve kaçış.</a:t>
            </a:r>
            <a:endParaRPr sz="1200" dirty="0">
              <a:latin typeface="Times New Roman" panose="02020603050405020304" pitchFamily="18" charset="0"/>
              <a:cs typeface="Times New Roman" panose="02020603050405020304" pitchFamily="18" charset="0"/>
            </a:endParaRPr>
          </a:p>
        </p:txBody>
      </p:sp>
      <p:sp>
        <p:nvSpPr>
          <p:cNvPr id="14" name="object 3">
            <a:extLst>
              <a:ext uri="{FF2B5EF4-FFF2-40B4-BE49-F238E27FC236}">
                <a16:creationId xmlns:a16="http://schemas.microsoft.com/office/drawing/2014/main" id="{AC25A58B-0873-5F47-336B-A1E7FA32D64B}"/>
              </a:ext>
            </a:extLst>
          </p:cNvPr>
          <p:cNvSpPr txBox="1"/>
          <p:nvPr/>
        </p:nvSpPr>
        <p:spPr>
          <a:xfrm>
            <a:off x="4920468" y="699283"/>
            <a:ext cx="2004151" cy="8138125"/>
          </a:xfrm>
          <a:prstGeom prst="rect">
            <a:avLst/>
          </a:prstGeom>
        </p:spPr>
        <p:txBody>
          <a:bodyPr vert="horz" wrap="square" lIns="0" tIns="12700" rIns="0" bIns="0" rtlCol="0">
            <a:spAutoFit/>
          </a:bodyPr>
          <a:lstStyle/>
          <a:p>
            <a:pPr algn="just"/>
            <a:r>
              <a:rPr lang="tr-TR" sz="1200" dirty="0">
                <a:solidFill>
                  <a:schemeClr val="tx1"/>
                </a:solidFill>
                <a:latin typeface="Times New Roman" panose="02020603050405020304" pitchFamily="18" charset="0"/>
                <a:cs typeface="Times New Roman" panose="02020603050405020304" pitchFamily="18" charset="0"/>
              </a:rPr>
              <a:t>Kök: Aşırı empati ve karma.</a:t>
            </a:r>
          </a:p>
          <a:p>
            <a:pPr algn="just"/>
            <a:r>
              <a:rPr lang="tr-TR" sz="1200" dirty="0">
                <a:solidFill>
                  <a:schemeClr val="tx1"/>
                </a:solidFill>
                <a:latin typeface="Times New Roman" panose="02020603050405020304" pitchFamily="18" charset="0"/>
                <a:cs typeface="Times New Roman" panose="02020603050405020304" pitchFamily="18" charset="0"/>
              </a:rPr>
              <a:t>Şifa: Enerjik sınırlar koymak.</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b="1" dirty="0">
                <a:solidFill>
                  <a:schemeClr val="tx1"/>
                </a:solidFill>
                <a:latin typeface="Times New Roman" panose="02020603050405020304" pitchFamily="18" charset="0"/>
                <a:cs typeface="Times New Roman" panose="02020603050405020304" pitchFamily="18" charset="0"/>
              </a:rPr>
              <a:t>AY TRAVMALARI NEDEN TEKRAR EDER?</a:t>
            </a:r>
          </a:p>
          <a:p>
            <a:pPr algn="just"/>
            <a:r>
              <a:rPr lang="tr-TR" sz="1200" dirty="0">
                <a:solidFill>
                  <a:schemeClr val="tx1"/>
                </a:solidFill>
                <a:latin typeface="Times New Roman" panose="02020603050405020304" pitchFamily="18" charset="0"/>
                <a:cs typeface="Times New Roman" panose="02020603050405020304" pitchFamily="18" charset="0"/>
              </a:rPr>
              <a:t>Ay burcunda görülen bu </a:t>
            </a:r>
            <a:r>
              <a:rPr lang="tr-TR" sz="1200" dirty="0" err="1">
                <a:solidFill>
                  <a:schemeClr val="tx1"/>
                </a:solidFill>
                <a:latin typeface="Times New Roman" panose="02020603050405020304" pitchFamily="18" charset="0"/>
                <a:cs typeface="Times New Roman" panose="02020603050405020304" pitchFamily="18" charset="0"/>
              </a:rPr>
              <a:t>trav-malar</a:t>
            </a:r>
            <a:r>
              <a:rPr lang="tr-TR" sz="1200" dirty="0">
                <a:solidFill>
                  <a:schemeClr val="tx1"/>
                </a:solidFill>
                <a:latin typeface="Times New Roman" panose="02020603050405020304" pitchFamily="18" charset="0"/>
                <a:cs typeface="Times New Roman" panose="02020603050405020304" pitchFamily="18" charset="0"/>
              </a:rPr>
              <a:t>, kişinin duygusal dünyasında şekillenen temel reflekslerdir. Bu refleksler, çoğu zaman farkında olmadan çalışır ve kişi kendini benzer ilişkilerde, benzer duygusal senaryoların içinde bulabilir.</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dirty="0">
                <a:solidFill>
                  <a:schemeClr val="tx1"/>
                </a:solidFill>
                <a:latin typeface="Times New Roman" panose="02020603050405020304" pitchFamily="18" charset="0"/>
                <a:cs typeface="Times New Roman" panose="02020603050405020304" pitchFamily="18" charset="0"/>
              </a:rPr>
              <a:t>Çünkü Ay, bilinçaltında yer alan duygusal kayıtları korur ve bu kayıtlar şifalanmadığı sürece aynı hislerle kendini yeniden hatırlatır. Ay’ın döngüsel doğa-</a:t>
            </a:r>
            <a:r>
              <a:rPr lang="tr-TR" sz="1200" dirty="0" err="1">
                <a:solidFill>
                  <a:schemeClr val="tx1"/>
                </a:solidFill>
                <a:latin typeface="Times New Roman" panose="02020603050405020304" pitchFamily="18" charset="0"/>
                <a:cs typeface="Times New Roman" panose="02020603050405020304" pitchFamily="18" charset="0"/>
              </a:rPr>
              <a:t>sı</a:t>
            </a:r>
            <a:r>
              <a:rPr lang="tr-TR" sz="1200" dirty="0">
                <a:solidFill>
                  <a:schemeClr val="tx1"/>
                </a:solidFill>
                <a:latin typeface="Times New Roman" panose="02020603050405020304" pitchFamily="18" charset="0"/>
                <a:cs typeface="Times New Roman" panose="02020603050405020304" pitchFamily="18" charset="0"/>
              </a:rPr>
              <a:t>, bu duyguların zaman içinde tekrar tekrar yüzeye çıkmasına neden olur.</a:t>
            </a:r>
          </a:p>
          <a:p>
            <a:pPr algn="just"/>
            <a:r>
              <a:rPr lang="tr-TR" sz="1200" dirty="0">
                <a:solidFill>
                  <a:schemeClr val="tx1"/>
                </a:solidFill>
                <a:latin typeface="Times New Roman" panose="02020603050405020304" pitchFamily="18" charset="0"/>
                <a:cs typeface="Times New Roman" panose="02020603050405020304" pitchFamily="18" charset="0"/>
              </a:rPr>
              <a:t>Ay, bilinçaltında şifalanmamış olanı gündeme getirir. Bu yüzden aynı tip ilişkiler, benzer acılar ve tanıdık duygular tekrar eder. Ruh yarayı tanır ve iyileşene kadar onu çağırır.</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dirty="0">
                <a:solidFill>
                  <a:schemeClr val="tx1"/>
                </a:solidFill>
                <a:latin typeface="Times New Roman" panose="02020603050405020304" pitchFamily="18" charset="0"/>
                <a:cs typeface="Times New Roman" panose="02020603050405020304" pitchFamily="18" charset="0"/>
              </a:rPr>
              <a:t>Makalenin sonuna son söz olarak şunu ifade etmek isterim. Ay burcunu anlamak, kendini yargılamadan tanımaktır. Ay mükemmellik istemez; şifa ister. Ve ruh, Ay’ın ışığında yavaş yavaş hatırlar: Güvende olmak, kontrol etmek değil; hissetmeye izin vermektir.</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dirty="0">
                <a:solidFill>
                  <a:schemeClr val="tx1"/>
                </a:solidFill>
                <a:latin typeface="Times New Roman" panose="02020603050405020304" pitchFamily="18" charset="0"/>
                <a:cs typeface="Times New Roman" panose="02020603050405020304" pitchFamily="18" charset="0"/>
              </a:rPr>
              <a:t>Bir sonraki sayıda görüşmek dileğiyle.</a:t>
            </a:r>
          </a:p>
          <a:p>
            <a:pPr algn="just"/>
            <a:r>
              <a:rPr lang="tr-TR" sz="1200" dirty="0">
                <a:solidFill>
                  <a:schemeClr val="tx1"/>
                </a:solidFill>
                <a:latin typeface="Times New Roman" panose="02020603050405020304" pitchFamily="18" charset="0"/>
                <a:cs typeface="Times New Roman" panose="02020603050405020304" pitchFamily="18" charset="0"/>
              </a:rPr>
              <a:t>Sevgiyle kalın…</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endParaRPr lang="tr-TR"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369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D151B8-5D9D-AD81-B4A8-D3D2AE51CE87}"/>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E88EDD87-3557-C4FC-EE9E-27FA9AA562D8}"/>
              </a:ext>
            </a:extLst>
          </p:cNvPr>
          <p:cNvPicPr/>
          <p:nvPr/>
        </p:nvPicPr>
        <p:blipFill>
          <a:blip r:embed="rId2">
            <a:alphaModFix/>
            <a:extLst>
              <a:ext uri="{BEBA8EAE-BF5A-486C-A8C5-ECC9F3942E4B}">
                <a14:imgProps xmlns:a14="http://schemas.microsoft.com/office/drawing/2010/main">
                  <a14:imgLayer r:embed="rId3">
                    <a14:imgEffect>
                      <a14:sharpenSoften amount="20000"/>
                    </a14:imgEffect>
                    <a14:imgEffect>
                      <a14:brightnessContrast bright="4000"/>
                    </a14:imgEffect>
                  </a14:imgLayer>
                </a14:imgProps>
              </a:ext>
              <a:ext uri="{28A0092B-C50C-407E-A947-70E740481C1C}">
                <a14:useLocalDpi xmlns:a14="http://schemas.microsoft.com/office/drawing/2010/main" val="0"/>
              </a:ext>
            </a:extLst>
          </a:blip>
          <a:srcRect/>
          <a:stretch/>
        </p:blipFill>
        <p:spPr>
          <a:xfrm>
            <a:off x="0" y="1"/>
            <a:ext cx="7556500" cy="11015210"/>
          </a:xfrm>
          <a:prstGeom prst="rect">
            <a:avLst/>
          </a:prstGeom>
          <a:solidFill>
            <a:schemeClr val="bg1"/>
          </a:solidFill>
        </p:spPr>
      </p:pic>
      <p:sp>
        <p:nvSpPr>
          <p:cNvPr id="10" name="object 10">
            <a:extLst>
              <a:ext uri="{FF2B5EF4-FFF2-40B4-BE49-F238E27FC236}">
                <a16:creationId xmlns:a16="http://schemas.microsoft.com/office/drawing/2014/main" id="{537D76EF-0C5D-F2C6-7212-1A5A64CA211E}"/>
              </a:ext>
            </a:extLst>
          </p:cNvPr>
          <p:cNvSpPr txBox="1"/>
          <p:nvPr/>
        </p:nvSpPr>
        <p:spPr>
          <a:xfrm rot="10800000" flipV="1">
            <a:off x="6860845" y="10480581"/>
            <a:ext cx="54041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57</a:t>
            </a:r>
            <a:endParaRPr sz="1100" dirty="0">
              <a:latin typeface="Arial"/>
              <a:cs typeface="Arial"/>
            </a:endParaRPr>
          </a:p>
        </p:txBody>
      </p:sp>
      <p:sp>
        <p:nvSpPr>
          <p:cNvPr id="11" name="object 11">
            <a:extLst>
              <a:ext uri="{FF2B5EF4-FFF2-40B4-BE49-F238E27FC236}">
                <a16:creationId xmlns:a16="http://schemas.microsoft.com/office/drawing/2014/main" id="{52CC4465-5972-8406-97B0-76061EA93242}"/>
              </a:ext>
            </a:extLst>
          </p:cNvPr>
          <p:cNvSpPr txBox="1"/>
          <p:nvPr/>
        </p:nvSpPr>
        <p:spPr>
          <a:xfrm>
            <a:off x="5477534" y="10458346"/>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144D684F-ADB2-7CAE-A22E-3564EE10F0D4}"/>
              </a:ext>
            </a:extLst>
          </p:cNvPr>
          <p:cNvPicPr/>
          <p:nvPr/>
        </p:nvPicPr>
        <p:blipFill>
          <a:blip r:embed="rId4" cstate="print"/>
          <a:stretch>
            <a:fillRect/>
          </a:stretch>
        </p:blipFill>
        <p:spPr>
          <a:xfrm>
            <a:off x="6911999" y="144003"/>
            <a:ext cx="540410" cy="543153"/>
          </a:xfrm>
          <a:prstGeom prst="rect">
            <a:avLst/>
          </a:prstGeom>
        </p:spPr>
      </p:pic>
      <p:sp>
        <p:nvSpPr>
          <p:cNvPr id="5" name="Metin kutusu 4">
            <a:extLst>
              <a:ext uri="{FF2B5EF4-FFF2-40B4-BE49-F238E27FC236}">
                <a16:creationId xmlns:a16="http://schemas.microsoft.com/office/drawing/2014/main" id="{BA59AE09-D446-F8B3-F770-58150203160B}"/>
              </a:ext>
            </a:extLst>
          </p:cNvPr>
          <p:cNvSpPr txBox="1"/>
          <p:nvPr/>
        </p:nvSpPr>
        <p:spPr>
          <a:xfrm>
            <a:off x="588889" y="6642100"/>
            <a:ext cx="6378721" cy="1384995"/>
          </a:xfrm>
          <a:prstGeom prst="rect">
            <a:avLst/>
          </a:prstGeom>
          <a:solidFill>
            <a:srgbClr val="030501">
              <a:alpha val="31000"/>
            </a:srgbClr>
          </a:solidFill>
          <a:effectLst>
            <a:softEdge rad="114300"/>
          </a:effectLst>
          <a:scene3d>
            <a:camera prst="orthographicFront"/>
            <a:lightRig rig="threePt" dir="t"/>
          </a:scene3d>
          <a:sp3d>
            <a:bevelT w="190500"/>
          </a:sp3d>
        </p:spPr>
        <p:txBody>
          <a:bodyPr wrap="square" rtlCol="0">
            <a:spAutoFit/>
          </a:bodyPr>
          <a:lstStyle/>
          <a:p>
            <a:pPr algn="ctr"/>
            <a:r>
              <a:rPr lang="tr-TR" sz="2800" dirty="0">
                <a:solidFill>
                  <a:srgbClr val="FBEED7"/>
                </a:solidFill>
                <a:latin typeface="Times New Roman" panose="02020603050405020304" pitchFamily="18" charset="0"/>
                <a:cs typeface="Times New Roman" panose="02020603050405020304" pitchFamily="18" charset="0"/>
              </a:rPr>
              <a:t>“İnsan, yüzleşmediği duygunun esiri; idrak ettiği hissin ise sahibi olur, o yüzden yük sandığın şey aslında uyanışın eşiğidir.”</a:t>
            </a:r>
          </a:p>
        </p:txBody>
      </p:sp>
    </p:spTree>
    <p:extLst>
      <p:ext uri="{BB962C8B-B14F-4D97-AF65-F5344CB8AC3E}">
        <p14:creationId xmlns:p14="http://schemas.microsoft.com/office/powerpoint/2010/main" val="807890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2F5495-181F-A8CA-4EEB-197FE3DC965D}"/>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42453BE1-011F-3923-BBEB-6CF909F29771}"/>
              </a:ext>
            </a:extLst>
          </p:cNvPr>
          <p:cNvPicPr/>
          <p:nvPr/>
        </p:nvPicPr>
        <p:blipFill>
          <a:blip r:embed="rId2">
            <a:alphaModFix amt="87000"/>
            <a:extLst>
              <a:ext uri="{28A0092B-C50C-407E-A947-70E740481C1C}">
                <a14:useLocalDpi xmlns:a14="http://schemas.microsoft.com/office/drawing/2010/main" val="0"/>
              </a:ext>
            </a:extLst>
          </a:blip>
          <a:srcRect/>
          <a:stretch/>
        </p:blipFill>
        <p:spPr>
          <a:xfrm>
            <a:off x="0" y="0"/>
            <a:ext cx="7588250" cy="10693400"/>
          </a:xfrm>
          <a:prstGeom prst="rect">
            <a:avLst/>
          </a:prstGeom>
          <a:effectLst>
            <a:softEdge rad="0"/>
          </a:effectLst>
        </p:spPr>
      </p:pic>
      <p:sp>
        <p:nvSpPr>
          <p:cNvPr id="10" name="object 10">
            <a:extLst>
              <a:ext uri="{FF2B5EF4-FFF2-40B4-BE49-F238E27FC236}">
                <a16:creationId xmlns:a16="http://schemas.microsoft.com/office/drawing/2014/main" id="{C3E941F9-3936-0C83-FF36-255578FFB8D4}"/>
              </a:ext>
            </a:extLst>
          </p:cNvPr>
          <p:cNvSpPr txBox="1"/>
          <p:nvPr/>
        </p:nvSpPr>
        <p:spPr>
          <a:xfrm>
            <a:off x="6480655" y="10188092"/>
            <a:ext cx="190500" cy="193040"/>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231F20"/>
                </a:solidFill>
                <a:latin typeface="Arial"/>
                <a:cs typeface="Arial"/>
              </a:rPr>
              <a:t>31</a:t>
            </a:r>
            <a:endParaRPr sz="1100">
              <a:latin typeface="Arial"/>
              <a:cs typeface="Arial"/>
            </a:endParaRPr>
          </a:p>
        </p:txBody>
      </p:sp>
      <p:sp>
        <p:nvSpPr>
          <p:cNvPr id="11" name="object 11">
            <a:extLst>
              <a:ext uri="{FF2B5EF4-FFF2-40B4-BE49-F238E27FC236}">
                <a16:creationId xmlns:a16="http://schemas.microsoft.com/office/drawing/2014/main" id="{8C77365E-253A-234B-FA20-97E8E232A682}"/>
              </a:ext>
            </a:extLst>
          </p:cNvPr>
          <p:cNvSpPr txBox="1"/>
          <p:nvPr/>
        </p:nvSpPr>
        <p:spPr>
          <a:xfrm>
            <a:off x="345588" y="10234750"/>
            <a:ext cx="1927951"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pic>
        <p:nvPicPr>
          <p:cNvPr id="12" name="object 12">
            <a:extLst>
              <a:ext uri="{FF2B5EF4-FFF2-40B4-BE49-F238E27FC236}">
                <a16:creationId xmlns:a16="http://schemas.microsoft.com/office/drawing/2014/main" id="{1F772294-F5B6-3271-7DC2-A65FE5CFEC19}"/>
              </a:ext>
            </a:extLst>
          </p:cNvPr>
          <p:cNvPicPr/>
          <p:nvPr/>
        </p:nvPicPr>
        <p:blipFill>
          <a:blip r:embed="rId3" cstate="print"/>
          <a:stretch>
            <a:fillRect/>
          </a:stretch>
        </p:blipFill>
        <p:spPr>
          <a:xfrm>
            <a:off x="120650" y="231547"/>
            <a:ext cx="540410" cy="543153"/>
          </a:xfrm>
          <a:prstGeom prst="rect">
            <a:avLst/>
          </a:prstGeom>
        </p:spPr>
      </p:pic>
      <p:sp>
        <p:nvSpPr>
          <p:cNvPr id="5" name="Metin kutusu 4">
            <a:extLst>
              <a:ext uri="{FF2B5EF4-FFF2-40B4-BE49-F238E27FC236}">
                <a16:creationId xmlns:a16="http://schemas.microsoft.com/office/drawing/2014/main" id="{87375E74-05DA-0CA9-C073-3B5744C88A22}"/>
              </a:ext>
            </a:extLst>
          </p:cNvPr>
          <p:cNvSpPr txBox="1"/>
          <p:nvPr/>
        </p:nvSpPr>
        <p:spPr>
          <a:xfrm>
            <a:off x="882650" y="317500"/>
            <a:ext cx="2971800" cy="276999"/>
          </a:xfrm>
          <a:prstGeom prst="rect">
            <a:avLst/>
          </a:prstGeom>
          <a:noFill/>
        </p:spPr>
        <p:txBody>
          <a:bodyPr wrap="square" rtlCol="0">
            <a:spAutoFit/>
          </a:bodyPr>
          <a:lstStyle/>
          <a:p>
            <a:r>
              <a:rPr lang="tr-TR" sz="1200" dirty="0">
                <a:solidFill>
                  <a:srgbClr val="CAB5B9"/>
                </a:solidFill>
                <a:latin typeface="Arial" panose="020B0604020202020204" pitchFamily="34" charset="0"/>
                <a:cs typeface="Arial" panose="020B0604020202020204" pitchFamily="34" charset="0"/>
              </a:rPr>
              <a:t>AYCAN KIRÇİÇEK  YOGA EĞİTMENİ </a:t>
            </a:r>
          </a:p>
        </p:txBody>
      </p:sp>
      <p:sp>
        <p:nvSpPr>
          <p:cNvPr id="3" name="Dikdörtgen 2">
            <a:extLst>
              <a:ext uri="{FF2B5EF4-FFF2-40B4-BE49-F238E27FC236}">
                <a16:creationId xmlns:a16="http://schemas.microsoft.com/office/drawing/2014/main" id="{D1BA56B9-69D3-FF38-3EA2-82E7764132EC}"/>
              </a:ext>
            </a:extLst>
          </p:cNvPr>
          <p:cNvSpPr/>
          <p:nvPr/>
        </p:nvSpPr>
        <p:spPr>
          <a:xfrm>
            <a:off x="349250" y="4356100"/>
            <a:ext cx="6858000" cy="2585323"/>
          </a:xfrm>
          <a:prstGeom prst="rect">
            <a:avLst/>
          </a:prstGeom>
          <a:solidFill>
            <a:srgbClr val="DFBE9D">
              <a:alpha val="49000"/>
            </a:srgbClr>
          </a:solidFill>
          <a:ln>
            <a:solidFill>
              <a:srgbClr val="C2AB8C">
                <a:alpha val="38000"/>
              </a:srgbClr>
            </a:solidFill>
          </a:ln>
          <a:effectLst>
            <a:glow>
              <a:schemeClr val="accent1">
                <a:alpha val="40000"/>
              </a:schemeClr>
            </a:glow>
            <a:softEdge rad="139700"/>
          </a:effectLst>
          <a:scene3d>
            <a:camera prst="orthographicFront"/>
            <a:lightRig rig="threePt" dir="t"/>
          </a:scene3d>
          <a:sp3d extrusionH="101600" contourW="25400">
            <a:bevelT w="317500" h="317500"/>
            <a:bevelB w="152400" h="152400"/>
            <a:contourClr>
              <a:srgbClr val="E5E6EC"/>
            </a:contourClr>
          </a:sp3d>
        </p:spPr>
        <p:txBody>
          <a:bodyPr wrap="square" lIns="91440" tIns="45720" rIns="91440" bIns="45720">
            <a:spAutoFit/>
          </a:bodyPr>
          <a:lstStyle/>
          <a:p>
            <a:pPr algn="ctr"/>
            <a:r>
              <a:rPr lang="tr-TR" sz="5400" dirty="0">
                <a:ln w="0"/>
                <a:solidFill>
                  <a:srgbClr val="FCF6E4"/>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YOGA FELSEFESİNDE</a:t>
            </a:r>
          </a:p>
          <a:p>
            <a:pPr algn="ctr"/>
            <a:r>
              <a:rPr lang="tr-TR" sz="5400" b="0" cap="none" spc="0" dirty="0">
                <a:ln w="0"/>
                <a:solidFill>
                  <a:srgbClr val="FCF6E4"/>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DHARMA</a:t>
            </a:r>
          </a:p>
        </p:txBody>
      </p:sp>
      <p:pic>
        <p:nvPicPr>
          <p:cNvPr id="4" name="Resim 3">
            <a:extLst>
              <a:ext uri="{FF2B5EF4-FFF2-40B4-BE49-F238E27FC236}">
                <a16:creationId xmlns:a16="http://schemas.microsoft.com/office/drawing/2014/main" id="{A8ECBD96-30C2-7D70-6A54-4E36EFC2F354}"/>
              </a:ext>
            </a:extLst>
          </p:cNvPr>
          <p:cNvPicPr>
            <a:picLocks noChangeAspect="1"/>
          </p:cNvPicPr>
          <p:nvPr/>
        </p:nvPicPr>
        <p:blipFill>
          <a:blip r:embed="rId4"/>
          <a:stretch>
            <a:fillRect/>
          </a:stretch>
        </p:blipFill>
        <p:spPr>
          <a:xfrm>
            <a:off x="707299" y="367599"/>
            <a:ext cx="176799" cy="176799"/>
          </a:xfrm>
          <a:prstGeom prst="rect">
            <a:avLst/>
          </a:prstGeom>
        </p:spPr>
      </p:pic>
    </p:spTree>
    <p:extLst>
      <p:ext uri="{BB962C8B-B14F-4D97-AF65-F5344CB8AC3E}">
        <p14:creationId xmlns:p14="http://schemas.microsoft.com/office/powerpoint/2010/main" val="401362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E1D5CD"/>
        </a:solidFill>
        <a:effectLst/>
      </p:bgPr>
    </p:bg>
    <p:spTree>
      <p:nvGrpSpPr>
        <p:cNvPr id="1" name="">
          <a:extLst>
            <a:ext uri="{FF2B5EF4-FFF2-40B4-BE49-F238E27FC236}">
              <a16:creationId xmlns:a16="http://schemas.microsoft.com/office/drawing/2014/main" id="{1D3F5497-8916-7CC9-459B-FD5589504E52}"/>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22A4B0E-B1E3-607C-8E7D-E857CB51590B}"/>
              </a:ext>
            </a:extLst>
          </p:cNvPr>
          <p:cNvPicPr/>
          <p:nvPr/>
        </p:nvPicPr>
        <p:blipFill>
          <a:blip r:embed="rId3">
            <a:alphaModFix amt="59000"/>
            <a:extLst>
              <a:ext uri="{BEBA8EAE-BF5A-486C-A8C5-ECC9F3942E4B}">
                <a14:imgProps xmlns:a14="http://schemas.microsoft.com/office/drawing/2010/main">
                  <a14:imgLayer r:embed="rId4">
                    <a14:imgEffect>
                      <a14:saturation sat="96000"/>
                    </a14:imgEffect>
                  </a14:imgLayer>
                </a14:imgProps>
              </a:ext>
              <a:ext uri="{28A0092B-C50C-407E-A947-70E740481C1C}">
                <a14:useLocalDpi xmlns:a14="http://schemas.microsoft.com/office/drawing/2010/main" val="0"/>
              </a:ext>
            </a:extLst>
          </a:blip>
          <a:srcRect l="516" t="95" r="46357" b="-95"/>
          <a:stretch>
            <a:fillRect/>
          </a:stretch>
        </p:blipFill>
        <p:spPr>
          <a:xfrm>
            <a:off x="3930650" y="1"/>
            <a:ext cx="3788718" cy="10836006"/>
          </a:xfrm>
          <a:prstGeom prst="rect">
            <a:avLst/>
          </a:prstGeom>
          <a:solidFill>
            <a:schemeClr val="bg1"/>
          </a:solidFill>
          <a:effectLst>
            <a:softEdge rad="203200"/>
          </a:effectLst>
        </p:spPr>
      </p:pic>
      <p:sp>
        <p:nvSpPr>
          <p:cNvPr id="3" name="object 3">
            <a:extLst>
              <a:ext uri="{FF2B5EF4-FFF2-40B4-BE49-F238E27FC236}">
                <a16:creationId xmlns:a16="http://schemas.microsoft.com/office/drawing/2014/main" id="{2D1DC8DC-0BA8-0059-F5A3-DEDC03C23D1D}"/>
              </a:ext>
            </a:extLst>
          </p:cNvPr>
          <p:cNvSpPr txBox="1"/>
          <p:nvPr/>
        </p:nvSpPr>
        <p:spPr>
          <a:xfrm>
            <a:off x="519669" y="687156"/>
            <a:ext cx="2062316" cy="9430787"/>
          </a:xfrm>
          <a:prstGeom prst="rect">
            <a:avLst/>
          </a:prstGeom>
          <a:solidFill>
            <a:srgbClr val="E1D5CD"/>
          </a:solidFill>
        </p:spPr>
        <p:txBody>
          <a:bodyPr vert="horz" wrap="square" lIns="0" tIns="12700" rIns="0" bIns="0" rtlCol="0">
            <a:spAutoFit/>
          </a:bodyPr>
          <a:lstStyle/>
          <a:p>
            <a:pPr algn="just"/>
            <a:r>
              <a:rPr lang="tr-TR" sz="1200" dirty="0">
                <a:solidFill>
                  <a:schemeClr val="tx1"/>
                </a:solidFill>
                <a:latin typeface="Times New Roman" panose="02020603050405020304" pitchFamily="18" charset="0"/>
                <a:cs typeface="Times New Roman" panose="02020603050405020304" pitchFamily="18" charset="0"/>
              </a:rPr>
              <a:t>Yoga sadece bir duruş değil, çok derin bir felsefe. Bu felsefe öyle derindir ki insan ne konuşmaya doyar ne de dinlemeye…</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Sanskritçe yol, hareket etmek, yaşam görevi, yürüdü-</a:t>
            </a:r>
            <a:r>
              <a:rPr lang="tr-TR" sz="1200" dirty="0" err="1">
                <a:solidFill>
                  <a:schemeClr val="tx1"/>
                </a:solidFill>
                <a:latin typeface="Times New Roman" panose="02020603050405020304" pitchFamily="18" charset="0"/>
                <a:cs typeface="Times New Roman" panose="02020603050405020304" pitchFamily="18" charset="0"/>
              </a:rPr>
              <a:t>ğümüz</a:t>
            </a:r>
            <a:r>
              <a:rPr lang="tr-TR" sz="1200" dirty="0">
                <a:solidFill>
                  <a:schemeClr val="tx1"/>
                </a:solidFill>
                <a:latin typeface="Times New Roman" panose="02020603050405020304" pitchFamily="18" charset="0"/>
                <a:cs typeface="Times New Roman" panose="02020603050405020304" pitchFamily="18" charset="0"/>
              </a:rPr>
              <a:t> yol anlamlarına gelir. İnsanoğlunun sahip olduğu nitelikler, hatta şu ana kadar geldiği yolun bilgisi ayaklarında kayıtlıdır. Enerji beden kayıt tutar. Bu nedenledir ki ayakların tek görevi adımlamak değil, aynı zaman da </a:t>
            </a:r>
            <a:r>
              <a:rPr lang="tr-TR" sz="1200" dirty="0" err="1">
                <a:solidFill>
                  <a:schemeClr val="tx1"/>
                </a:solidFill>
                <a:latin typeface="Times New Roman" panose="02020603050405020304" pitchFamily="18" charset="0"/>
                <a:cs typeface="Times New Roman" panose="02020603050405020304" pitchFamily="18" charset="0"/>
              </a:rPr>
              <a:t>dharmaya</a:t>
            </a:r>
            <a:r>
              <a:rPr lang="tr-TR" sz="1200" dirty="0">
                <a:solidFill>
                  <a:schemeClr val="tx1"/>
                </a:solidFill>
                <a:latin typeface="Times New Roman" panose="02020603050405020304" pitchFamily="18" charset="0"/>
                <a:cs typeface="Times New Roman" panose="02020603050405020304" pitchFamily="18" charset="0"/>
              </a:rPr>
              <a:t> hizmet et-</a:t>
            </a:r>
            <a:r>
              <a:rPr lang="tr-TR" sz="1200" dirty="0" err="1">
                <a:solidFill>
                  <a:schemeClr val="tx1"/>
                </a:solidFill>
                <a:latin typeface="Times New Roman" panose="02020603050405020304" pitchFamily="18" charset="0"/>
                <a:cs typeface="Times New Roman" panose="02020603050405020304" pitchFamily="18" charset="0"/>
              </a:rPr>
              <a:t>mektir</a:t>
            </a:r>
            <a:r>
              <a:rPr lang="tr-TR" sz="1200" dirty="0">
                <a:solidFill>
                  <a:schemeClr val="tx1"/>
                </a:solidFill>
                <a:latin typeface="Times New Roman" panose="02020603050405020304" pitchFamily="18" charset="0"/>
                <a:cs typeface="Times New Roman" panose="02020603050405020304" pitchFamily="18" charset="0"/>
              </a:rPr>
              <a:t>. Ayaklar insanın varoluş-sal tavır ve tutumunu, karar alma süreçlerindeki irade kullanma ha-</a:t>
            </a:r>
            <a:r>
              <a:rPr lang="tr-TR" sz="1200" dirty="0" err="1">
                <a:solidFill>
                  <a:schemeClr val="tx1"/>
                </a:solidFill>
                <a:latin typeface="Times New Roman" panose="02020603050405020304" pitchFamily="18" charset="0"/>
                <a:cs typeface="Times New Roman" panose="02020603050405020304" pitchFamily="18" charset="0"/>
              </a:rPr>
              <a:t>lini</a:t>
            </a:r>
            <a:r>
              <a:rPr lang="tr-TR" sz="1200" dirty="0">
                <a:solidFill>
                  <a:schemeClr val="tx1"/>
                </a:solidFill>
                <a:latin typeface="Times New Roman" panose="02020603050405020304" pitchFamily="18" charset="0"/>
                <a:cs typeface="Times New Roman" panose="02020603050405020304" pitchFamily="18" charset="0"/>
              </a:rPr>
              <a:t> ortaya çıkarttığı bir eylem organıdır.</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dirty="0">
                <a:solidFill>
                  <a:schemeClr val="tx1"/>
                </a:solidFill>
                <a:latin typeface="Times New Roman" panose="02020603050405020304" pitchFamily="18" charset="0"/>
                <a:cs typeface="Times New Roman" panose="02020603050405020304" pitchFamily="18" charset="0"/>
              </a:rPr>
              <a:t>Kişinin kaderini ve yaşamdaki bireysel yolunu ifade eder. Her kişi kendi derinliklerine inmeye devam eder ve kader dediğimiz şey de tam da bu noktada başlar. Çünkü insanın </a:t>
            </a:r>
            <a:r>
              <a:rPr lang="tr-TR" sz="1200" dirty="0" err="1">
                <a:solidFill>
                  <a:schemeClr val="tx1"/>
                </a:solidFill>
                <a:latin typeface="Times New Roman" panose="02020603050405020304" pitchFamily="18" charset="0"/>
                <a:cs typeface="Times New Roman" panose="02020603050405020304" pitchFamily="18" charset="0"/>
              </a:rPr>
              <a:t>dharması</a:t>
            </a:r>
            <a:r>
              <a:rPr lang="tr-TR" sz="1200" dirty="0">
                <a:solidFill>
                  <a:schemeClr val="tx1"/>
                </a:solidFill>
                <a:latin typeface="Times New Roman" panose="02020603050405020304" pitchFamily="18" charset="0"/>
                <a:cs typeface="Times New Roman" panose="02020603050405020304" pitchFamily="18" charset="0"/>
              </a:rPr>
              <a:t> kaderi-</a:t>
            </a:r>
            <a:r>
              <a:rPr lang="tr-TR" sz="1200" dirty="0" err="1">
                <a:solidFill>
                  <a:schemeClr val="tx1"/>
                </a:solidFill>
                <a:latin typeface="Times New Roman" panose="02020603050405020304" pitchFamily="18" charset="0"/>
                <a:cs typeface="Times New Roman" panose="02020603050405020304" pitchFamily="18" charset="0"/>
              </a:rPr>
              <a:t>dir</a:t>
            </a:r>
            <a:r>
              <a:rPr lang="tr-TR" sz="1200" dirty="0">
                <a:solidFill>
                  <a:schemeClr val="tx1"/>
                </a:solidFill>
                <a:latin typeface="Times New Roman" panose="02020603050405020304" pitchFamily="18" charset="0"/>
                <a:cs typeface="Times New Roman" panose="02020603050405020304" pitchFamily="18" charset="0"/>
              </a:rPr>
              <a:t> ve bu kader kişinin seçim-</a:t>
            </a:r>
            <a:r>
              <a:rPr lang="tr-TR" sz="1200" dirty="0" err="1">
                <a:solidFill>
                  <a:schemeClr val="tx1"/>
                </a:solidFill>
                <a:latin typeface="Times New Roman" panose="02020603050405020304" pitchFamily="18" charset="0"/>
                <a:cs typeface="Times New Roman" panose="02020603050405020304" pitchFamily="18" charset="0"/>
              </a:rPr>
              <a:t>leriyle</a:t>
            </a:r>
            <a:r>
              <a:rPr lang="tr-TR" sz="1200" dirty="0">
                <a:solidFill>
                  <a:schemeClr val="tx1"/>
                </a:solidFill>
                <a:latin typeface="Times New Roman" panose="02020603050405020304" pitchFamily="18" charset="0"/>
                <a:cs typeface="Times New Roman" panose="02020603050405020304" pitchFamily="18" charset="0"/>
              </a:rPr>
              <a:t> şekillenir. Yolu kişi kendi belirler ve kendi kader yolunu takip etmek hepimizin bu hayat-</a:t>
            </a:r>
            <a:r>
              <a:rPr lang="tr-TR" sz="1200" dirty="0" err="1">
                <a:solidFill>
                  <a:schemeClr val="tx1"/>
                </a:solidFill>
                <a:latin typeface="Times New Roman" panose="02020603050405020304" pitchFamily="18" charset="0"/>
                <a:cs typeface="Times New Roman" panose="02020603050405020304" pitchFamily="18" charset="0"/>
              </a:rPr>
              <a:t>taki</a:t>
            </a:r>
            <a:r>
              <a:rPr lang="tr-TR" sz="1200" dirty="0">
                <a:solidFill>
                  <a:schemeClr val="tx1"/>
                </a:solidFill>
                <a:latin typeface="Times New Roman" panose="02020603050405020304" pitchFamily="18" charset="0"/>
                <a:cs typeface="Times New Roman" panose="02020603050405020304" pitchFamily="18" charset="0"/>
              </a:rPr>
              <a:t> bireysel görevimizdir. İşte </a:t>
            </a:r>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bu kadar kıymetli bir kavram haline gelir.</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bireysel </a:t>
            </a:r>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aile </a:t>
            </a:r>
            <a:r>
              <a:rPr lang="tr-TR" sz="1200" dirty="0" err="1">
                <a:solidFill>
                  <a:schemeClr val="tx1"/>
                </a:solidFill>
                <a:latin typeface="Times New Roman" panose="02020603050405020304" pitchFamily="18" charset="0"/>
                <a:cs typeface="Times New Roman" panose="02020603050405020304" pitchFamily="18" charset="0"/>
              </a:rPr>
              <a:t>dharması</a:t>
            </a:r>
            <a:r>
              <a:rPr lang="tr-TR" sz="1200" dirty="0">
                <a:solidFill>
                  <a:schemeClr val="tx1"/>
                </a:solidFill>
                <a:latin typeface="Times New Roman" panose="02020603050405020304" pitchFamily="18" charset="0"/>
                <a:cs typeface="Times New Roman" panose="02020603050405020304" pitchFamily="18" charset="0"/>
              </a:rPr>
              <a:t>, kolektif </a:t>
            </a:r>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diye üç gruba </a:t>
            </a:r>
            <a:r>
              <a:rPr lang="tr-TR" sz="1200" dirty="0" err="1">
                <a:solidFill>
                  <a:schemeClr val="tx1"/>
                </a:solidFill>
                <a:latin typeface="Times New Roman" panose="02020603050405020304" pitchFamily="18" charset="0"/>
                <a:cs typeface="Times New Roman" panose="02020603050405020304" pitchFamily="18" charset="0"/>
              </a:rPr>
              <a:t>ayrılır.Bireysel</a:t>
            </a:r>
            <a:r>
              <a:rPr lang="tr-TR" sz="1200" dirty="0">
                <a:solidFill>
                  <a:schemeClr val="tx1"/>
                </a:solidFill>
                <a:latin typeface="Times New Roman" panose="02020603050405020304" pitchFamily="18" charset="0"/>
                <a:cs typeface="Times New Roman" panose="02020603050405020304" pitchFamily="18" charset="0"/>
              </a:rPr>
              <a:t> </a:t>
            </a:r>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kendi doğanı en mükemmel ha-</a:t>
            </a:r>
            <a:r>
              <a:rPr lang="tr-TR" sz="1200" dirty="0" err="1">
                <a:solidFill>
                  <a:schemeClr val="tx1"/>
                </a:solidFill>
                <a:latin typeface="Times New Roman" panose="02020603050405020304" pitchFamily="18" charset="0"/>
                <a:cs typeface="Times New Roman" panose="02020603050405020304" pitchFamily="18" charset="0"/>
              </a:rPr>
              <a:t>liyle</a:t>
            </a:r>
            <a:r>
              <a:rPr lang="tr-TR" sz="1200" dirty="0">
                <a:solidFill>
                  <a:schemeClr val="tx1"/>
                </a:solidFill>
                <a:latin typeface="Times New Roman" panose="02020603050405020304" pitchFamily="18" charset="0"/>
                <a:cs typeface="Times New Roman" panose="02020603050405020304" pitchFamily="18" charset="0"/>
              </a:rPr>
              <a:t> gerçekleştirme, kendine, başkalarına, üzerinde yaşadığın gezegene karşı yükümlüklerini layıkıyla yerine getirmekten </a:t>
            </a:r>
            <a:r>
              <a:rPr lang="tr-TR" sz="1200" dirty="0" err="1">
                <a:solidFill>
                  <a:schemeClr val="tx1"/>
                </a:solidFill>
                <a:latin typeface="Times New Roman" panose="02020603050405020304" pitchFamily="18" charset="0"/>
                <a:cs typeface="Times New Roman" panose="02020603050405020304" pitchFamily="18" charset="0"/>
              </a:rPr>
              <a:t>ge</a:t>
            </a:r>
            <a:r>
              <a:rPr lang="tr-TR" sz="1200" dirty="0">
                <a:solidFill>
                  <a:schemeClr val="tx1"/>
                </a:solidFill>
                <a:latin typeface="Times New Roman" panose="02020603050405020304" pitchFamily="18" charset="0"/>
                <a:cs typeface="Times New Roman" panose="02020603050405020304" pitchFamily="18" charset="0"/>
              </a:rPr>
              <a:t>-çer.</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r>
              <a:rPr lang="tr-TR" sz="1200" dirty="0">
                <a:solidFill>
                  <a:schemeClr val="tx1"/>
                </a:solidFill>
                <a:latin typeface="Times New Roman" panose="02020603050405020304" pitchFamily="18" charset="0"/>
                <a:cs typeface="Times New Roman" panose="02020603050405020304" pitchFamily="18" charset="0"/>
              </a:rPr>
              <a:t>Aile </a:t>
            </a:r>
            <a:r>
              <a:rPr lang="tr-TR" sz="1200" dirty="0" err="1">
                <a:solidFill>
                  <a:schemeClr val="tx1"/>
                </a:solidFill>
                <a:latin typeface="Times New Roman" panose="02020603050405020304" pitchFamily="18" charset="0"/>
                <a:cs typeface="Times New Roman" panose="02020603050405020304" pitchFamily="18" charset="0"/>
              </a:rPr>
              <a:t>dharması</a:t>
            </a:r>
            <a:r>
              <a:rPr lang="tr-TR" sz="1200" dirty="0">
                <a:solidFill>
                  <a:schemeClr val="tx1"/>
                </a:solidFill>
                <a:latin typeface="Times New Roman" panose="02020603050405020304" pitchFamily="18" charset="0"/>
                <a:cs typeface="Times New Roman" panose="02020603050405020304" pitchFamily="18" charset="0"/>
              </a:rPr>
              <a:t>; her ailenin bir </a:t>
            </a:r>
            <a:r>
              <a:rPr lang="tr-TR" sz="1200" dirty="0" err="1">
                <a:solidFill>
                  <a:schemeClr val="tx1"/>
                </a:solidFill>
                <a:latin typeface="Times New Roman" panose="02020603050405020304" pitchFamily="18" charset="0"/>
                <a:cs typeface="Times New Roman" panose="02020603050405020304" pitchFamily="18" charset="0"/>
              </a:rPr>
              <a:t>dharması</a:t>
            </a:r>
            <a:r>
              <a:rPr lang="tr-TR" sz="1200" dirty="0">
                <a:solidFill>
                  <a:schemeClr val="tx1"/>
                </a:solidFill>
                <a:latin typeface="Times New Roman" panose="02020603050405020304" pitchFamily="18" charset="0"/>
                <a:cs typeface="Times New Roman" panose="02020603050405020304" pitchFamily="18" charset="0"/>
              </a:rPr>
              <a:t> vardır ve kişi aileden aldığı rol ile </a:t>
            </a:r>
            <a:r>
              <a:rPr lang="tr-TR" sz="1200" dirty="0" err="1">
                <a:solidFill>
                  <a:schemeClr val="tx1"/>
                </a:solidFill>
                <a:latin typeface="Times New Roman" panose="02020603050405020304" pitchFamily="18" charset="0"/>
                <a:cs typeface="Times New Roman" panose="02020603050405020304" pitchFamily="18" charset="0"/>
              </a:rPr>
              <a:t>dharmaya</a:t>
            </a:r>
            <a:r>
              <a:rPr lang="tr-TR" sz="1200" dirty="0">
                <a:solidFill>
                  <a:schemeClr val="tx1"/>
                </a:solidFill>
                <a:latin typeface="Times New Roman" panose="02020603050405020304" pitchFamily="18" charset="0"/>
                <a:cs typeface="Times New Roman" panose="02020603050405020304" pitchFamily="18" charset="0"/>
              </a:rPr>
              <a:t> hizmet eder. Ebeveynler çocuklarına </a:t>
            </a:r>
            <a:r>
              <a:rPr lang="tr-TR" sz="1200" dirty="0" err="1">
                <a:solidFill>
                  <a:schemeClr val="tx1"/>
                </a:solidFill>
                <a:latin typeface="Times New Roman" panose="02020603050405020304" pitchFamily="18" charset="0"/>
                <a:cs typeface="Times New Roman" panose="02020603050405020304" pitchFamily="18" charset="0"/>
              </a:rPr>
              <a:t>so-rumluklarını</a:t>
            </a:r>
            <a:r>
              <a:rPr lang="tr-TR" sz="1200" dirty="0">
                <a:solidFill>
                  <a:schemeClr val="tx1"/>
                </a:solidFill>
                <a:latin typeface="Times New Roman" panose="02020603050405020304" pitchFamily="18" charset="0"/>
                <a:cs typeface="Times New Roman" panose="02020603050405020304" pitchFamily="18" charset="0"/>
              </a:rPr>
              <a:t> yerine </a:t>
            </a:r>
            <a:r>
              <a:rPr lang="tr-TR" sz="1200" dirty="0" err="1">
                <a:solidFill>
                  <a:schemeClr val="tx1"/>
                </a:solidFill>
                <a:latin typeface="Times New Roman" panose="02020603050405020304" pitchFamily="18" charset="0"/>
                <a:cs typeface="Times New Roman" panose="02020603050405020304" pitchFamily="18" charset="0"/>
              </a:rPr>
              <a:t>getirdikle</a:t>
            </a:r>
            <a:r>
              <a:rPr lang="tr-TR" sz="1200" dirty="0">
                <a:solidFill>
                  <a:schemeClr val="tx1"/>
                </a:solidFill>
                <a:latin typeface="Times New Roman" panose="02020603050405020304" pitchFamily="18" charset="0"/>
                <a:cs typeface="Times New Roman" panose="02020603050405020304" pitchFamily="18" charset="0"/>
              </a:rPr>
              <a:t>-rinde çocuklarını ayakta tutar. </a:t>
            </a:r>
          </a:p>
        </p:txBody>
      </p:sp>
      <p:sp>
        <p:nvSpPr>
          <p:cNvPr id="10" name="object 10">
            <a:extLst>
              <a:ext uri="{FF2B5EF4-FFF2-40B4-BE49-F238E27FC236}">
                <a16:creationId xmlns:a16="http://schemas.microsoft.com/office/drawing/2014/main" id="{CECB33B2-CB65-77B0-C657-A20F0C9D878C}"/>
              </a:ext>
            </a:extLst>
          </p:cNvPr>
          <p:cNvSpPr txBox="1"/>
          <p:nvPr/>
        </p:nvSpPr>
        <p:spPr>
          <a:xfrm>
            <a:off x="6785843" y="10117943"/>
            <a:ext cx="269395"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59</a:t>
            </a:r>
            <a:endParaRPr sz="1100" dirty="0">
              <a:latin typeface="Arial"/>
              <a:cs typeface="Arial"/>
            </a:endParaRPr>
          </a:p>
        </p:txBody>
      </p:sp>
      <p:sp>
        <p:nvSpPr>
          <p:cNvPr id="11" name="object 11">
            <a:extLst>
              <a:ext uri="{FF2B5EF4-FFF2-40B4-BE49-F238E27FC236}">
                <a16:creationId xmlns:a16="http://schemas.microsoft.com/office/drawing/2014/main" id="{0367AE70-7A58-40C7-1EDD-BB7B5DFDDE28}"/>
              </a:ext>
            </a:extLst>
          </p:cNvPr>
          <p:cNvSpPr txBox="1"/>
          <p:nvPr/>
        </p:nvSpPr>
        <p:spPr>
          <a:xfrm>
            <a:off x="5351378" y="10116519"/>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E6694A07-1BCF-15DD-CAE0-928803174B61}"/>
              </a:ext>
            </a:extLst>
          </p:cNvPr>
          <p:cNvPicPr/>
          <p:nvPr/>
        </p:nvPicPr>
        <p:blipFill>
          <a:blip r:embed="rId5" cstate="print"/>
          <a:stretch>
            <a:fillRect/>
          </a:stretch>
        </p:blipFill>
        <p:spPr>
          <a:xfrm>
            <a:off x="6911999" y="144003"/>
            <a:ext cx="540410" cy="543153"/>
          </a:xfrm>
          <a:prstGeom prst="rect">
            <a:avLst/>
          </a:prstGeom>
        </p:spPr>
      </p:pic>
      <p:sp>
        <p:nvSpPr>
          <p:cNvPr id="13" name="object 3">
            <a:extLst>
              <a:ext uri="{FF2B5EF4-FFF2-40B4-BE49-F238E27FC236}">
                <a16:creationId xmlns:a16="http://schemas.microsoft.com/office/drawing/2014/main" id="{81DFCE91-B23C-6FF0-2244-A3184F2D6B21}"/>
              </a:ext>
            </a:extLst>
          </p:cNvPr>
          <p:cNvSpPr txBox="1"/>
          <p:nvPr/>
        </p:nvSpPr>
        <p:spPr>
          <a:xfrm>
            <a:off x="2749151" y="695033"/>
            <a:ext cx="2004151" cy="9615453"/>
          </a:xfrm>
          <a:prstGeom prst="rect">
            <a:avLst/>
          </a:prstGeom>
        </p:spPr>
        <p:txBody>
          <a:bodyPr vert="horz" wrap="square" lIns="0" tIns="12700" rIns="0" bIns="0" rtlCol="0">
            <a:spAutoFit/>
          </a:bodyPr>
          <a:lstStyle/>
          <a:p>
            <a:pPr algn="just"/>
            <a:r>
              <a:rPr lang="tr-TR" sz="1200" dirty="0">
                <a:solidFill>
                  <a:schemeClr val="tx1"/>
                </a:solidFill>
                <a:latin typeface="Times New Roman" panose="02020603050405020304" pitchFamily="18" charset="0"/>
                <a:cs typeface="Times New Roman" panose="02020603050405020304" pitchFamily="18" charset="0"/>
              </a:rPr>
              <a:t>Kollektif </a:t>
            </a:r>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için erdemli bir düzenin kurulması </a:t>
            </a:r>
            <a:r>
              <a:rPr lang="tr-TR" sz="1200" dirty="0" err="1">
                <a:solidFill>
                  <a:schemeClr val="tx1"/>
                </a:solidFill>
                <a:latin typeface="Times New Roman" panose="02020603050405020304" pitchFamily="18" charset="0"/>
                <a:cs typeface="Times New Roman" panose="02020603050405020304" pitchFamily="18" charset="0"/>
              </a:rPr>
              <a:t>diyebili-riz</a:t>
            </a:r>
            <a:r>
              <a:rPr lang="tr-TR" sz="1200" dirty="0">
                <a:solidFill>
                  <a:schemeClr val="tx1"/>
                </a:solidFill>
                <a:latin typeface="Times New Roman" panose="02020603050405020304" pitchFamily="18" charset="0"/>
                <a:cs typeface="Times New Roman" panose="02020603050405020304" pitchFamily="18" charset="0"/>
              </a:rPr>
              <a:t>; çünkü kollektif </a:t>
            </a:r>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bireysel ve aile </a:t>
            </a:r>
            <a:r>
              <a:rPr lang="tr-TR" sz="1200" dirty="0" err="1">
                <a:solidFill>
                  <a:schemeClr val="tx1"/>
                </a:solidFill>
                <a:latin typeface="Times New Roman" panose="02020603050405020304" pitchFamily="18" charset="0"/>
                <a:cs typeface="Times New Roman" panose="02020603050405020304" pitchFamily="18" charset="0"/>
              </a:rPr>
              <a:t>dharmasıyla</a:t>
            </a:r>
            <a:r>
              <a:rPr lang="tr-TR" sz="1200" dirty="0">
                <a:solidFill>
                  <a:schemeClr val="tx1"/>
                </a:solidFill>
                <a:latin typeface="Times New Roman" panose="02020603050405020304" pitchFamily="18" charset="0"/>
                <a:cs typeface="Times New Roman" panose="02020603050405020304" pitchFamily="18" charset="0"/>
              </a:rPr>
              <a:t> </a:t>
            </a:r>
            <a:r>
              <a:rPr lang="tr-TR" sz="1200" dirty="0" err="1">
                <a:solidFill>
                  <a:schemeClr val="tx1"/>
                </a:solidFill>
                <a:latin typeface="Times New Roman" panose="02020603050405020304" pitchFamily="18" charset="0"/>
                <a:cs typeface="Times New Roman" panose="02020603050405020304" pitchFamily="18" charset="0"/>
              </a:rPr>
              <a:t>bağlantılıdır.Bireyin</a:t>
            </a:r>
            <a:r>
              <a:rPr lang="tr-TR" sz="1200" dirty="0">
                <a:solidFill>
                  <a:schemeClr val="tx1"/>
                </a:solidFill>
                <a:latin typeface="Times New Roman" panose="02020603050405020304" pitchFamily="18" charset="0"/>
                <a:cs typeface="Times New Roman" panose="02020603050405020304" pitchFamily="18" charset="0"/>
              </a:rPr>
              <a:t> </a:t>
            </a:r>
            <a:r>
              <a:rPr lang="tr-TR" sz="1200" dirty="0" err="1">
                <a:solidFill>
                  <a:schemeClr val="tx1"/>
                </a:solidFill>
                <a:latin typeface="Times New Roman" panose="02020603050405020304" pitchFamily="18" charset="0"/>
                <a:cs typeface="Times New Roman" panose="02020603050405020304" pitchFamily="18" charset="0"/>
              </a:rPr>
              <a:t>dharması</a:t>
            </a:r>
            <a:r>
              <a:rPr lang="tr-TR" sz="1200" dirty="0">
                <a:solidFill>
                  <a:schemeClr val="tx1"/>
                </a:solidFill>
                <a:latin typeface="Times New Roman" panose="02020603050405020304" pitchFamily="18" charset="0"/>
                <a:cs typeface="Times New Roman" panose="02020603050405020304" pitchFamily="18" charset="0"/>
              </a:rPr>
              <a:t> kişinin </a:t>
            </a:r>
            <a:r>
              <a:rPr lang="tr-TR" sz="1200" dirty="0" err="1">
                <a:solidFill>
                  <a:schemeClr val="tx1"/>
                </a:solidFill>
                <a:latin typeface="Times New Roman" panose="02020603050405020304" pitchFamily="18" charset="0"/>
                <a:cs typeface="Times New Roman" panose="02020603050405020304" pitchFamily="18" charset="0"/>
              </a:rPr>
              <a:t>dharmasını</a:t>
            </a:r>
            <a:r>
              <a:rPr lang="tr-TR" sz="1200" dirty="0">
                <a:solidFill>
                  <a:schemeClr val="tx1"/>
                </a:solidFill>
                <a:latin typeface="Times New Roman" panose="02020603050405020304" pitchFamily="18" charset="0"/>
                <a:cs typeface="Times New Roman" panose="02020603050405020304" pitchFamily="18" charset="0"/>
              </a:rPr>
              <a:t> destekler. İkisinin arasında bir sinerji vardır. Bireyin bilinçli davranış-</a:t>
            </a:r>
            <a:r>
              <a:rPr lang="tr-TR" sz="1200" dirty="0" err="1">
                <a:solidFill>
                  <a:schemeClr val="tx1"/>
                </a:solidFill>
                <a:latin typeface="Times New Roman" panose="02020603050405020304" pitchFamily="18" charset="0"/>
                <a:cs typeface="Times New Roman" panose="02020603050405020304" pitchFamily="18" charset="0"/>
              </a:rPr>
              <a:t>larıyla</a:t>
            </a:r>
            <a:r>
              <a:rPr lang="tr-TR" sz="1200" dirty="0">
                <a:solidFill>
                  <a:schemeClr val="tx1"/>
                </a:solidFill>
                <a:latin typeface="Times New Roman" panose="02020603050405020304" pitchFamily="18" charset="0"/>
                <a:cs typeface="Times New Roman" panose="02020603050405020304" pitchFamily="18" charset="0"/>
              </a:rPr>
              <a:t> sosyal düzen oluşur. Kişinin reaksiyonu ile birçok canlının varlığına etki edecektir.</a:t>
            </a:r>
          </a:p>
          <a:p>
            <a:pPr algn="just"/>
            <a:r>
              <a:rPr lang="tr-TR" sz="1200" dirty="0">
                <a:solidFill>
                  <a:schemeClr val="tx1"/>
                </a:solidFill>
                <a:latin typeface="Times New Roman" panose="02020603050405020304" pitchFamily="18" charset="0"/>
                <a:cs typeface="Times New Roman" panose="02020603050405020304" pitchFamily="18" charset="0"/>
              </a:rPr>
              <a:t>Bizi çevreleyen koşullarla, aile-</a:t>
            </a:r>
            <a:r>
              <a:rPr lang="tr-TR" sz="1200" dirty="0" err="1">
                <a:solidFill>
                  <a:schemeClr val="tx1"/>
                </a:solidFill>
                <a:latin typeface="Times New Roman" panose="02020603050405020304" pitchFamily="18" charset="0"/>
                <a:cs typeface="Times New Roman" panose="02020603050405020304" pitchFamily="18" charset="0"/>
              </a:rPr>
              <a:t>miz</a:t>
            </a:r>
            <a:r>
              <a:rPr lang="tr-TR" sz="1200" dirty="0">
                <a:solidFill>
                  <a:schemeClr val="tx1"/>
                </a:solidFill>
                <a:latin typeface="Times New Roman" panose="02020603050405020304" pitchFamily="18" charset="0"/>
                <a:cs typeface="Times New Roman" panose="02020603050405020304" pitchFamily="18" charset="0"/>
              </a:rPr>
              <a:t>, toplum, ülke, dünya şekillenir. Hiçbirimiz bu hayata, bu ülkeye tesadüf eseri gelmedik. Hiç birisi raslantısal değil. İşte tam bu yüzden </a:t>
            </a:r>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ve karma birlikte ilerler.</a:t>
            </a:r>
          </a:p>
          <a:p>
            <a:pPr algn="just"/>
            <a:r>
              <a:rPr lang="tr-TR" sz="1200" dirty="0">
                <a:solidFill>
                  <a:schemeClr val="tx1"/>
                </a:solidFill>
                <a:latin typeface="Times New Roman" panose="02020603050405020304" pitchFamily="18" charset="0"/>
                <a:cs typeface="Times New Roman" panose="02020603050405020304" pitchFamily="18" charset="0"/>
              </a:rPr>
              <a:t>Karma içinde bulunduğumuz koşulları şekillendirirken, </a:t>
            </a:r>
            <a:r>
              <a:rPr lang="tr-TR" sz="1200" dirty="0" err="1">
                <a:solidFill>
                  <a:schemeClr val="tx1"/>
                </a:solidFill>
                <a:latin typeface="Times New Roman" panose="02020603050405020304" pitchFamily="18" charset="0"/>
                <a:cs typeface="Times New Roman" panose="02020603050405020304" pitchFamily="18" charset="0"/>
              </a:rPr>
              <a:t>dhar-ma</a:t>
            </a:r>
            <a:r>
              <a:rPr lang="tr-TR" sz="1200" dirty="0">
                <a:solidFill>
                  <a:schemeClr val="tx1"/>
                </a:solidFill>
                <a:latin typeface="Times New Roman" panose="02020603050405020304" pitchFamily="18" charset="0"/>
                <a:cs typeface="Times New Roman" panose="02020603050405020304" pitchFamily="18" charset="0"/>
              </a:rPr>
              <a:t>  ise bize bu koşullar içinde nasıl davranacağımızı gösterir.</a:t>
            </a:r>
          </a:p>
          <a:p>
            <a:pPr algn="just"/>
            <a:r>
              <a:rPr lang="tr-TR" sz="1200" dirty="0">
                <a:solidFill>
                  <a:schemeClr val="tx1"/>
                </a:solidFill>
                <a:latin typeface="Times New Roman" panose="02020603050405020304" pitchFamily="18" charset="0"/>
                <a:cs typeface="Times New Roman" panose="02020603050405020304" pitchFamily="18" charset="0"/>
              </a:rPr>
              <a:t>Bu yol sana özel, tıpkı parmak izin gibi eşsiz ve büyüleyici. Yeter ki </a:t>
            </a:r>
            <a:r>
              <a:rPr lang="tr-TR" sz="1200" dirty="0" err="1">
                <a:solidFill>
                  <a:schemeClr val="tx1"/>
                </a:solidFill>
                <a:latin typeface="Times New Roman" panose="02020603050405020304" pitchFamily="18" charset="0"/>
                <a:cs typeface="Times New Roman" panose="02020603050405020304" pitchFamily="18" charset="0"/>
              </a:rPr>
              <a:t>farket</a:t>
            </a:r>
            <a:r>
              <a:rPr lang="tr-TR" sz="1200" dirty="0">
                <a:solidFill>
                  <a:schemeClr val="tx1"/>
                </a:solidFill>
                <a:latin typeface="Times New Roman" panose="02020603050405020304" pitchFamily="18" charset="0"/>
                <a:cs typeface="Times New Roman" panose="02020603050405020304" pitchFamily="18" charset="0"/>
              </a:rPr>
              <a:t>. Kendi  </a:t>
            </a:r>
            <a:r>
              <a:rPr lang="tr-TR" sz="1200" dirty="0" err="1">
                <a:solidFill>
                  <a:schemeClr val="tx1"/>
                </a:solidFill>
                <a:latin typeface="Times New Roman" panose="02020603050405020304" pitchFamily="18" charset="0"/>
                <a:cs typeface="Times New Roman" panose="02020603050405020304" pitchFamily="18" charset="0"/>
              </a:rPr>
              <a:t>dharma-nın</a:t>
            </a:r>
            <a:r>
              <a:rPr lang="tr-TR" sz="1200" dirty="0">
                <a:solidFill>
                  <a:schemeClr val="tx1"/>
                </a:solidFill>
                <a:latin typeface="Times New Roman" panose="02020603050405020304" pitchFamily="18" charset="0"/>
                <a:cs typeface="Times New Roman" panose="02020603050405020304" pitchFamily="18" charset="0"/>
              </a:rPr>
              <a:t> zorlukları üzerinden geçer-</a:t>
            </a:r>
            <a:r>
              <a:rPr lang="tr-TR" sz="1200" dirty="0" err="1">
                <a:solidFill>
                  <a:schemeClr val="tx1"/>
                </a:solidFill>
                <a:latin typeface="Times New Roman" panose="02020603050405020304" pitchFamily="18" charset="0"/>
                <a:cs typeface="Times New Roman" panose="02020603050405020304" pitchFamily="18" charset="0"/>
              </a:rPr>
              <a:t>ken</a:t>
            </a:r>
            <a:r>
              <a:rPr lang="tr-TR" sz="1200" dirty="0">
                <a:solidFill>
                  <a:schemeClr val="tx1"/>
                </a:solidFill>
                <a:latin typeface="Times New Roman" panose="02020603050405020304" pitchFamily="18" charset="0"/>
                <a:cs typeface="Times New Roman" panose="02020603050405020304" pitchFamily="18" charset="0"/>
              </a:rPr>
              <a:t> yorgun, tatminsiz hissetsen de yolunun sonuna geldiğinde </a:t>
            </a:r>
            <a:r>
              <a:rPr lang="tr-TR" sz="1200" dirty="0" err="1">
                <a:solidFill>
                  <a:schemeClr val="tx1"/>
                </a:solidFill>
                <a:latin typeface="Times New Roman" panose="02020603050405020304" pitchFamily="18" charset="0"/>
                <a:cs typeface="Times New Roman" panose="02020603050405020304" pitchFamily="18" charset="0"/>
              </a:rPr>
              <a:t>dharmanın</a:t>
            </a:r>
            <a:r>
              <a:rPr lang="tr-TR" sz="1200" dirty="0">
                <a:solidFill>
                  <a:schemeClr val="tx1"/>
                </a:solidFill>
                <a:latin typeface="Times New Roman" panose="02020603050405020304" pitchFamily="18" charset="0"/>
                <a:cs typeface="Times New Roman" panose="02020603050405020304" pitchFamily="18" charset="0"/>
              </a:rPr>
              <a:t> çağrısını duymuş olduğunu ve o yolda olmanın mutluluğunu üstüne giydiğini hissedeceksin. </a:t>
            </a:r>
          </a:p>
          <a:p>
            <a:pPr algn="just"/>
            <a:r>
              <a:rPr lang="tr-TR" sz="1200" dirty="0">
                <a:solidFill>
                  <a:schemeClr val="tx1"/>
                </a:solidFill>
                <a:latin typeface="Times New Roman" panose="02020603050405020304" pitchFamily="18" charset="0"/>
                <a:cs typeface="Times New Roman" panose="02020603050405020304" pitchFamily="18" charset="0"/>
              </a:rPr>
              <a:t>Çünkü insan en çok kendi içinden geçerken büyür. Bu yolda kendi içinde çok fark ettiğin bir yol olacak. Belki de o fark etmediğin şeylerde büyüdün. Gözlerini kapa şimdi. Nefesine, bedenine kalbine dön. Zihnin konuşsa da sen kendinde kalmayı seç. </a:t>
            </a:r>
          </a:p>
          <a:p>
            <a:pPr algn="just"/>
            <a:r>
              <a:rPr lang="tr-TR" sz="1200" dirty="0">
                <a:solidFill>
                  <a:schemeClr val="tx1"/>
                </a:solidFill>
                <a:latin typeface="Times New Roman" panose="02020603050405020304" pitchFamily="18" charset="0"/>
                <a:cs typeface="Times New Roman" panose="02020603050405020304" pitchFamily="18" charset="0"/>
              </a:rPr>
              <a:t>Ve ona de ki gözlerimi ne senden kaçırabiliyorum ne de seni görmezden geliyorum. Hatırla senin olan ve daima seninle olan  bir şeyden, senden nasıl kaçabilirsin ki?</a:t>
            </a:r>
          </a:p>
          <a:p>
            <a:pPr algn="just"/>
            <a:r>
              <a:rPr lang="tr-TR" sz="1200" dirty="0">
                <a:solidFill>
                  <a:schemeClr val="tx1"/>
                </a:solidFill>
                <a:latin typeface="Times New Roman" panose="02020603050405020304" pitchFamily="18" charset="0"/>
                <a:cs typeface="Times New Roman" panose="02020603050405020304" pitchFamily="18" charset="0"/>
              </a:rPr>
              <a:t>Hepsi insan olmaya dair. </a:t>
            </a:r>
          </a:p>
          <a:p>
            <a:pPr algn="just"/>
            <a:r>
              <a:rPr lang="tr-TR" sz="1200" dirty="0">
                <a:solidFill>
                  <a:schemeClr val="tx1"/>
                </a:solidFill>
                <a:latin typeface="Times New Roman" panose="02020603050405020304" pitchFamily="18" charset="0"/>
                <a:cs typeface="Times New Roman" panose="02020603050405020304" pitchFamily="18" charset="0"/>
              </a:rPr>
              <a:t>Hoş geldin! Ben de seni bekliyordum DHARMA’M.</a:t>
            </a:r>
          </a:p>
          <a:p>
            <a:pPr algn="just"/>
            <a:endParaRPr lang="tr-TR" sz="1200" dirty="0">
              <a:solidFill>
                <a:schemeClr val="tx1"/>
              </a:solidFill>
              <a:latin typeface="Times New Roman" panose="02020603050405020304" pitchFamily="18" charset="0"/>
              <a:cs typeface="Times New Roman" panose="02020603050405020304" pitchFamily="18" charset="0"/>
            </a:endParaRPr>
          </a:p>
          <a:p>
            <a:pPr algn="just"/>
            <a:endParaRPr lang="tr-TR"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644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0BC08B-9B02-4EBF-CAE5-34BF013253D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B75AA28-F87E-6AD5-0580-AAAC9481FD10}"/>
              </a:ext>
            </a:extLst>
          </p:cNvPr>
          <p:cNvSpPr/>
          <p:nvPr/>
        </p:nvSpPr>
        <p:spPr>
          <a:xfrm>
            <a:off x="1" y="26481"/>
            <a:ext cx="7556499" cy="10666919"/>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alpha val="50000"/>
            </a:schemeClr>
          </a:solidFill>
        </p:spPr>
        <p:txBody>
          <a:bodyPr wrap="square" lIns="0" tIns="0" rIns="0" bIns="0" rtlCol="0"/>
          <a:lstStyle/>
          <a:p>
            <a:endParaRPr/>
          </a:p>
        </p:txBody>
      </p:sp>
      <p:pic>
        <p:nvPicPr>
          <p:cNvPr id="3" name="object 3">
            <a:extLst>
              <a:ext uri="{FF2B5EF4-FFF2-40B4-BE49-F238E27FC236}">
                <a16:creationId xmlns:a16="http://schemas.microsoft.com/office/drawing/2014/main" id="{81D36D95-E2E0-37C0-BB7A-40511C6FA778}"/>
              </a:ext>
            </a:extLst>
          </p:cNvPr>
          <p:cNvPicPr/>
          <p:nvPr/>
        </p:nvPicPr>
        <p:blipFill>
          <a:blip r:embed="rId2">
            <a:alphaModFix amt="56000"/>
            <a:extLst>
              <a:ext uri="{28A0092B-C50C-407E-A947-70E740481C1C}">
                <a14:useLocalDpi xmlns:a14="http://schemas.microsoft.com/office/drawing/2010/main" val="0"/>
              </a:ext>
            </a:extLst>
          </a:blip>
          <a:srcRect/>
          <a:stretch/>
        </p:blipFill>
        <p:spPr>
          <a:xfrm>
            <a:off x="0" y="-62987"/>
            <a:ext cx="7556500" cy="10756387"/>
          </a:xfrm>
          <a:prstGeom prst="rect">
            <a:avLst/>
          </a:prstGeom>
        </p:spPr>
      </p:pic>
      <p:sp>
        <p:nvSpPr>
          <p:cNvPr id="7" name="object 7">
            <a:extLst>
              <a:ext uri="{FF2B5EF4-FFF2-40B4-BE49-F238E27FC236}">
                <a16:creationId xmlns:a16="http://schemas.microsoft.com/office/drawing/2014/main" id="{9157C65F-EBBD-3BB9-830B-B0C86A627DEE}"/>
              </a:ext>
            </a:extLst>
          </p:cNvPr>
          <p:cNvSpPr txBox="1"/>
          <p:nvPr/>
        </p:nvSpPr>
        <p:spPr>
          <a:xfrm>
            <a:off x="681792" y="772966"/>
            <a:ext cx="1947545" cy="8876789"/>
          </a:xfrm>
          <a:prstGeom prst="rect">
            <a:avLst/>
          </a:prstGeom>
        </p:spPr>
        <p:txBody>
          <a:bodyPr vert="horz" wrap="square" lIns="0" tIns="12700" rIns="0" bIns="0" rtlCol="0">
            <a:spAutoFit/>
          </a:bodyPr>
          <a:lstStyle/>
          <a:p>
            <a:pPr algn="just"/>
            <a:r>
              <a:rPr lang="tr-TR" sz="1200" b="0" spc="-10" dirty="0">
                <a:solidFill>
                  <a:srgbClr val="231F20"/>
                </a:solidFill>
                <a:latin typeface="Times New Roman"/>
                <a:cs typeface="Times New Roman"/>
              </a:rPr>
              <a:t>2 enerjisinde kişi, endişe frekansını aktive ettiğinde ve dişil enerjisini negatifte kullandığında kendini korumayı bırakır ve sürekli veren konumuna geçer. Bu durum, kimliğimizde kırmamız gereken bir “tanrısal </a:t>
            </a:r>
            <a:r>
              <a:rPr lang="tr-TR" sz="1200" b="0" spc="-10" dirty="0" err="1">
                <a:solidFill>
                  <a:srgbClr val="231F20"/>
                </a:solidFill>
                <a:latin typeface="Times New Roman"/>
                <a:cs typeface="Times New Roman"/>
              </a:rPr>
              <a:t>ego”ya</a:t>
            </a:r>
            <a:r>
              <a:rPr lang="tr-TR" sz="1200" b="0" spc="-10" dirty="0">
                <a:solidFill>
                  <a:srgbClr val="231F20"/>
                </a:solidFill>
                <a:latin typeface="Times New Roman"/>
                <a:cs typeface="Times New Roman"/>
              </a:rPr>
              <a:t> işaret eder. Çünkü almadan vermek, yüce </a:t>
            </a:r>
            <a:r>
              <a:rPr lang="tr-TR" sz="1200" b="0" spc="-10" dirty="0" err="1">
                <a:solidFill>
                  <a:srgbClr val="231F20"/>
                </a:solidFill>
                <a:latin typeface="Times New Roman"/>
                <a:cs typeface="Times New Roman"/>
              </a:rPr>
              <a:t>yaradana</a:t>
            </a:r>
            <a:r>
              <a:rPr lang="tr-TR" sz="1200" b="0" spc="-10" dirty="0">
                <a:solidFill>
                  <a:srgbClr val="231F20"/>
                </a:solidFill>
                <a:latin typeface="Times New Roman"/>
                <a:cs typeface="Times New Roman"/>
              </a:rPr>
              <a:t> ait bir özelliktir; insan tabiatı böyle çalışmaz. Karşılıksız verme hâli uzun süre devam ettiğinde dişil enerji blokaja girer ve iç denge kaybolur.</a:t>
            </a:r>
          </a:p>
          <a:p>
            <a:pPr algn="just"/>
            <a:r>
              <a:rPr lang="tr-TR" sz="1200" b="0" spc="-10" dirty="0">
                <a:solidFill>
                  <a:srgbClr val="231F20"/>
                </a:solidFill>
                <a:latin typeface="Times New Roman"/>
                <a:cs typeface="Times New Roman"/>
              </a:rPr>
              <a:t>Bu yüzden Ocak ayında özellikle alma–verme dengesini bilinçli şekilde korumak önemlidir. Kendimizden fazlaca verdiğimiz ama karşılığını alamadığımız her alan, ilerleyen dönemlerde sistem tarafından sınanmaya açık hâle gelir. Bu durum enerji düşüklüğü, motivasyon kaybı, duygusal tükenme ve bedensel hassasiyetler olarak geri dönebilir. Vermek erdemdir, almak ise dengeyi sağlar. Denge bozulduğunda enerji susar.</a:t>
            </a:r>
          </a:p>
          <a:p>
            <a:pPr algn="just"/>
            <a:r>
              <a:rPr lang="tr-TR" sz="1200" b="0" spc="-10" dirty="0">
                <a:solidFill>
                  <a:srgbClr val="231F20"/>
                </a:solidFill>
                <a:latin typeface="Times New Roman"/>
                <a:cs typeface="Times New Roman"/>
              </a:rPr>
              <a:t>Dengeyi kurabilmek için, tanrısal ego alanına girmeden yapılan her karşılıksız eylemin bizde bir enerji açıklığı yaratabileceğini idrak etmek gerekir. Bu nedenle yardım ederken net bir sınır koymak önemlidir; talep edilmesini beklemek gerekir. </a:t>
            </a:r>
          </a:p>
          <a:p>
            <a:pPr algn="just"/>
            <a:r>
              <a:rPr lang="tr-TR" sz="1200" b="0" spc="-10" dirty="0">
                <a:solidFill>
                  <a:srgbClr val="231F20"/>
                </a:solidFill>
                <a:latin typeface="Times New Roman"/>
                <a:cs typeface="Times New Roman"/>
              </a:rPr>
              <a:t>Talep edilmeden yapılan her yardım, karşı tarafta farkında olmadan bir borç hissi yaratabilir ve bu da blokaj olarak geri dönebilir. Bu yaklaşım, alma–verme denge-sini doğal şekilde korumaya yardımcı olur.</a:t>
            </a:r>
          </a:p>
          <a:p>
            <a:pPr algn="just"/>
            <a:endParaRPr lang="tr-TR" sz="1200" b="0" spc="-10" dirty="0">
              <a:solidFill>
                <a:srgbClr val="231F20"/>
              </a:solidFill>
              <a:latin typeface="Times New Roman"/>
              <a:cs typeface="Times New Roman"/>
            </a:endParaRPr>
          </a:p>
        </p:txBody>
      </p:sp>
      <p:sp>
        <p:nvSpPr>
          <p:cNvPr id="8" name="object 8">
            <a:extLst>
              <a:ext uri="{FF2B5EF4-FFF2-40B4-BE49-F238E27FC236}">
                <a16:creationId xmlns:a16="http://schemas.microsoft.com/office/drawing/2014/main" id="{6A80DF95-C770-F476-C27F-1C287778E007}"/>
              </a:ext>
            </a:extLst>
          </p:cNvPr>
          <p:cNvSpPr txBox="1"/>
          <p:nvPr/>
        </p:nvSpPr>
        <p:spPr>
          <a:xfrm>
            <a:off x="2875262" y="6771306"/>
            <a:ext cx="2051903" cy="2598147"/>
          </a:xfrm>
          <a:prstGeom prst="rect">
            <a:avLst/>
          </a:prstGeom>
        </p:spPr>
        <p:txBody>
          <a:bodyPr vert="horz" wrap="square" lIns="0" tIns="12700" rIns="0" bIns="0" rtlCol="0">
            <a:spAutoFit/>
          </a:bodyPr>
          <a:lstStyle/>
          <a:p>
            <a:pPr algn="just"/>
            <a:r>
              <a:rPr lang="tr-TR" sz="1200" b="0" spc="-10" dirty="0">
                <a:solidFill>
                  <a:srgbClr val="231F20"/>
                </a:solidFill>
                <a:latin typeface="Times New Roman"/>
                <a:cs typeface="Times New Roman"/>
              </a:rPr>
              <a:t>Enerjisel dengeyi desteklemek için dişil enerji çalışmaları, </a:t>
            </a:r>
            <a:r>
              <a:rPr lang="tr-TR" sz="1200" b="0" spc="-10" dirty="0" err="1">
                <a:solidFill>
                  <a:srgbClr val="231F20"/>
                </a:solidFill>
                <a:latin typeface="Times New Roman"/>
                <a:cs typeface="Times New Roman"/>
              </a:rPr>
              <a:t>sakral</a:t>
            </a:r>
            <a:r>
              <a:rPr lang="tr-TR" sz="1200" b="0" spc="-10" dirty="0">
                <a:solidFill>
                  <a:srgbClr val="231F20"/>
                </a:solidFill>
                <a:latin typeface="Times New Roman"/>
                <a:cs typeface="Times New Roman"/>
              </a:rPr>
              <a:t> çakra (2. çakra) meditasyonları, niyet çalışmaları ve beden farkındalığı oldukça faydalıdır. Ocak ayının rengi turuncudur. Turuncu; akış, yaratıcılık ve duygusal dengeyi destekler. Kıyafetlerde, aksesuarlarda veya yaşam alanlarında kullanılabilir.</a:t>
            </a:r>
          </a:p>
          <a:p>
            <a:pPr algn="just"/>
            <a:r>
              <a:rPr lang="tr-TR" sz="1200" b="0" spc="-10" dirty="0">
                <a:solidFill>
                  <a:srgbClr val="231F20"/>
                </a:solidFill>
                <a:latin typeface="Times New Roman"/>
                <a:cs typeface="Times New Roman"/>
              </a:rPr>
              <a:t>İkinci çakra için destekleyici doğal taşlar arasında turuncu kalsit (duygusal denge ve enerji akışı), </a:t>
            </a:r>
          </a:p>
        </p:txBody>
      </p:sp>
      <p:sp>
        <p:nvSpPr>
          <p:cNvPr id="17" name="object 17">
            <a:extLst>
              <a:ext uri="{FF2B5EF4-FFF2-40B4-BE49-F238E27FC236}">
                <a16:creationId xmlns:a16="http://schemas.microsoft.com/office/drawing/2014/main" id="{D79BECD5-C900-EED2-32F7-316D8F6527E6}"/>
              </a:ext>
            </a:extLst>
          </p:cNvPr>
          <p:cNvSpPr txBox="1"/>
          <p:nvPr/>
        </p:nvSpPr>
        <p:spPr>
          <a:xfrm>
            <a:off x="349250" y="10209376"/>
            <a:ext cx="107950" cy="182101"/>
          </a:xfrm>
          <a:prstGeom prst="rect">
            <a:avLst/>
          </a:prstGeom>
        </p:spPr>
        <p:txBody>
          <a:bodyPr vert="horz" wrap="square" lIns="0" tIns="12700" rIns="0" bIns="0" rtlCol="0">
            <a:spAutoFit/>
          </a:bodyPr>
          <a:lstStyle/>
          <a:p>
            <a:pPr marL="12700">
              <a:lnSpc>
                <a:spcPct val="100000"/>
              </a:lnSpc>
              <a:spcBef>
                <a:spcPts val="100"/>
              </a:spcBef>
            </a:pPr>
            <a:r>
              <a:rPr lang="tr-TR" sz="1100" spc="-50" dirty="0">
                <a:solidFill>
                  <a:srgbClr val="231F20"/>
                </a:solidFill>
                <a:latin typeface="Arial"/>
                <a:cs typeface="Arial"/>
              </a:rPr>
              <a:t>6</a:t>
            </a:r>
            <a:endParaRPr sz="1100" dirty="0">
              <a:latin typeface="Arial"/>
              <a:cs typeface="Arial"/>
            </a:endParaRPr>
          </a:p>
        </p:txBody>
      </p:sp>
      <p:sp>
        <p:nvSpPr>
          <p:cNvPr id="18" name="object 18">
            <a:extLst>
              <a:ext uri="{FF2B5EF4-FFF2-40B4-BE49-F238E27FC236}">
                <a16:creationId xmlns:a16="http://schemas.microsoft.com/office/drawing/2014/main" id="{5F0F25CF-79F1-D45A-37A9-6C940504C736}"/>
              </a:ext>
            </a:extLst>
          </p:cNvPr>
          <p:cNvSpPr txBox="1"/>
          <p:nvPr/>
        </p:nvSpPr>
        <p:spPr>
          <a:xfrm>
            <a:off x="718622" y="10208837"/>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140425"/>
                </a:solidFill>
                <a:latin typeface="Arial"/>
                <a:cs typeface="Arial"/>
              </a:rPr>
              <a:t>www.newspirit.com.tr</a:t>
            </a:r>
            <a:endParaRPr sz="1100" dirty="0">
              <a:solidFill>
                <a:srgbClr val="140425"/>
              </a:solidFill>
              <a:latin typeface="Arial"/>
              <a:cs typeface="Arial"/>
            </a:endParaRPr>
          </a:p>
        </p:txBody>
      </p:sp>
      <p:pic>
        <p:nvPicPr>
          <p:cNvPr id="19" name="object 19">
            <a:extLst>
              <a:ext uri="{FF2B5EF4-FFF2-40B4-BE49-F238E27FC236}">
                <a16:creationId xmlns:a16="http://schemas.microsoft.com/office/drawing/2014/main" id="{E44B9D29-7820-DE40-5C2A-562D9F108416}"/>
              </a:ext>
            </a:extLst>
          </p:cNvPr>
          <p:cNvPicPr/>
          <p:nvPr/>
        </p:nvPicPr>
        <p:blipFill>
          <a:blip r:embed="rId3" cstate="print"/>
          <a:stretch>
            <a:fillRect/>
          </a:stretch>
        </p:blipFill>
        <p:spPr>
          <a:xfrm>
            <a:off x="133020" y="165100"/>
            <a:ext cx="540410" cy="543153"/>
          </a:xfrm>
          <a:prstGeom prst="rect">
            <a:avLst/>
          </a:prstGeom>
        </p:spPr>
      </p:pic>
      <p:pic>
        <p:nvPicPr>
          <p:cNvPr id="10" name="Resim 9">
            <a:extLst>
              <a:ext uri="{FF2B5EF4-FFF2-40B4-BE49-F238E27FC236}">
                <a16:creationId xmlns:a16="http://schemas.microsoft.com/office/drawing/2014/main" id="{8560FA96-5F5C-106C-B61F-26726B2556B3}"/>
              </a:ext>
            </a:extLst>
          </p:cNvPr>
          <p:cNvPicPr>
            <a:picLocks noChangeAspect="1"/>
          </p:cNvPicPr>
          <p:nvPr/>
        </p:nvPicPr>
        <p:blipFill>
          <a:blip r:embed="rId4">
            <a:alphaModFix amt="83000"/>
            <a:extLst>
              <a:ext uri="{28A0092B-C50C-407E-A947-70E740481C1C}">
                <a14:useLocalDpi xmlns:a14="http://schemas.microsoft.com/office/drawing/2010/main" val="0"/>
              </a:ext>
            </a:extLst>
          </a:blip>
          <a:stretch>
            <a:fillRect/>
          </a:stretch>
        </p:blipFill>
        <p:spPr>
          <a:xfrm>
            <a:off x="2787649" y="850900"/>
            <a:ext cx="4502715" cy="5715000"/>
          </a:xfrm>
          <a:prstGeom prst="rect">
            <a:avLst/>
          </a:prstGeom>
          <a:effectLst>
            <a:softEdge rad="88900"/>
          </a:effectLst>
        </p:spPr>
      </p:pic>
      <p:pic>
        <p:nvPicPr>
          <p:cNvPr id="14" name="Resim 13">
            <a:extLst>
              <a:ext uri="{FF2B5EF4-FFF2-40B4-BE49-F238E27FC236}">
                <a16:creationId xmlns:a16="http://schemas.microsoft.com/office/drawing/2014/main" id="{36AEAC3E-3892-D115-8A60-72E93FC41E36}"/>
              </a:ext>
            </a:extLst>
          </p:cNvPr>
          <p:cNvPicPr>
            <a:picLocks noChangeAspect="1"/>
          </p:cNvPicPr>
          <p:nvPr/>
        </p:nvPicPr>
        <p:blipFill>
          <a:blip r:embed="rId5"/>
          <a:stretch>
            <a:fillRect/>
          </a:stretch>
        </p:blipFill>
        <p:spPr>
          <a:xfrm>
            <a:off x="5156580" y="6771306"/>
            <a:ext cx="2133785" cy="2523963"/>
          </a:xfrm>
          <a:prstGeom prst="rect">
            <a:avLst/>
          </a:prstGeom>
        </p:spPr>
      </p:pic>
    </p:spTree>
    <p:extLst>
      <p:ext uri="{BB962C8B-B14F-4D97-AF65-F5344CB8AC3E}">
        <p14:creationId xmlns:p14="http://schemas.microsoft.com/office/powerpoint/2010/main" val="201034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856D927-8BFA-E237-C016-7B87BC2824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27940"/>
            <a:ext cx="7622258" cy="10693400"/>
          </a:xfrm>
          <a:prstGeom prst="rect">
            <a:avLst/>
          </a:prstGeom>
          <a:effectLst>
            <a:softEdge rad="165100"/>
          </a:effectLst>
        </p:spPr>
      </p:pic>
      <p:sp>
        <p:nvSpPr>
          <p:cNvPr id="4" name="Metin kutusu 3">
            <a:extLst>
              <a:ext uri="{FF2B5EF4-FFF2-40B4-BE49-F238E27FC236}">
                <a16:creationId xmlns:a16="http://schemas.microsoft.com/office/drawing/2014/main" id="{E4847779-703F-4157-5ECD-D4B4B537AD59}"/>
              </a:ext>
            </a:extLst>
          </p:cNvPr>
          <p:cNvSpPr txBox="1"/>
          <p:nvPr/>
        </p:nvSpPr>
        <p:spPr>
          <a:xfrm>
            <a:off x="958850" y="317499"/>
            <a:ext cx="4876800" cy="261610"/>
          </a:xfrm>
          <a:prstGeom prst="rect">
            <a:avLst/>
          </a:prstGeom>
          <a:noFill/>
        </p:spPr>
        <p:txBody>
          <a:bodyPr wrap="square" rtlCol="0">
            <a:spAutoFit/>
          </a:bodyPr>
          <a:lstStyle/>
          <a:p>
            <a:r>
              <a:rPr lang="tr-TR" sz="1100" dirty="0">
                <a:solidFill>
                  <a:schemeClr val="bg1"/>
                </a:solidFill>
                <a:latin typeface="Arial" panose="020B0604020202020204" pitchFamily="34" charset="0"/>
                <a:cs typeface="Arial" panose="020B0604020202020204" pitchFamily="34" charset="0"/>
              </a:rPr>
              <a:t> SİNEM KAYA KARMA VE EZOTERİK ASTROLOG VE EĞİTMEN </a:t>
            </a:r>
          </a:p>
        </p:txBody>
      </p:sp>
      <p:pic>
        <p:nvPicPr>
          <p:cNvPr id="5" name="object 12">
            <a:extLst>
              <a:ext uri="{FF2B5EF4-FFF2-40B4-BE49-F238E27FC236}">
                <a16:creationId xmlns:a16="http://schemas.microsoft.com/office/drawing/2014/main" id="{4B760AA4-1A34-DE4D-A09E-967632AAA16B}"/>
              </a:ext>
            </a:extLst>
          </p:cNvPr>
          <p:cNvPicPr/>
          <p:nvPr/>
        </p:nvPicPr>
        <p:blipFill>
          <a:blip r:embed="rId3" cstate="print"/>
          <a:stretch>
            <a:fillRect/>
          </a:stretch>
        </p:blipFill>
        <p:spPr>
          <a:xfrm>
            <a:off x="137770" y="176728"/>
            <a:ext cx="540410" cy="543153"/>
          </a:xfrm>
          <a:prstGeom prst="rect">
            <a:avLst/>
          </a:prstGeom>
        </p:spPr>
      </p:pic>
      <p:sp>
        <p:nvSpPr>
          <p:cNvPr id="7" name="Metin kutusu 6">
            <a:extLst>
              <a:ext uri="{FF2B5EF4-FFF2-40B4-BE49-F238E27FC236}">
                <a16:creationId xmlns:a16="http://schemas.microsoft.com/office/drawing/2014/main" id="{61D02B46-70EC-B5F2-7D74-288ED68B4F0E}"/>
              </a:ext>
            </a:extLst>
          </p:cNvPr>
          <p:cNvSpPr txBox="1"/>
          <p:nvPr/>
        </p:nvSpPr>
        <p:spPr>
          <a:xfrm>
            <a:off x="385871" y="10271620"/>
            <a:ext cx="2696981" cy="261610"/>
          </a:xfrm>
          <a:prstGeom prst="rect">
            <a:avLst/>
          </a:prstGeom>
          <a:noFill/>
        </p:spPr>
        <p:txBody>
          <a:bodyPr wrap="square">
            <a:spAutoFit/>
          </a:bodyPr>
          <a:lstStyle/>
          <a:p>
            <a:pPr marL="12700">
              <a:lnSpc>
                <a:spcPct val="100000"/>
              </a:lnSpc>
              <a:spcBef>
                <a:spcPts val="100"/>
              </a:spcBef>
            </a:pPr>
            <a:r>
              <a:rPr lang="tr-TR" sz="1100" spc="-10" dirty="0">
                <a:solidFill>
                  <a:schemeClr val="bg1"/>
                </a:solidFill>
                <a:latin typeface="Arial"/>
                <a:cs typeface="Arial"/>
              </a:rPr>
              <a:t>www.newspirit.com.tr</a:t>
            </a:r>
            <a:endParaRPr lang="tr-TR" sz="1100" dirty="0">
              <a:solidFill>
                <a:schemeClr val="bg1"/>
              </a:solidFill>
              <a:latin typeface="Arial"/>
              <a:cs typeface="Arial"/>
            </a:endParaRPr>
          </a:p>
        </p:txBody>
      </p:sp>
      <p:sp>
        <p:nvSpPr>
          <p:cNvPr id="8" name="object 5" descr="$PPTXTitle">
            <a:extLst>
              <a:ext uri="{FF2B5EF4-FFF2-40B4-BE49-F238E27FC236}">
                <a16:creationId xmlns:a16="http://schemas.microsoft.com/office/drawing/2014/main" id="{7A874040-1867-E624-48D0-1EF32545A1E9}"/>
              </a:ext>
            </a:extLst>
          </p:cNvPr>
          <p:cNvSpPr txBox="1">
            <a:spLocks/>
          </p:cNvSpPr>
          <p:nvPr/>
        </p:nvSpPr>
        <p:spPr>
          <a:xfrm>
            <a:off x="137770" y="5575300"/>
            <a:ext cx="5368008" cy="847668"/>
          </a:xfrm>
          <a:prstGeom prst="rect">
            <a:avLst/>
          </a:prstGeom>
          <a:effectLst>
            <a:glow rad="254000">
              <a:schemeClr val="accent1">
                <a:alpha val="40000"/>
              </a:schemeClr>
            </a:glow>
            <a:outerShdw blurRad="50800" dist="50800" dir="5400000" algn="ctr" rotWithShape="0">
              <a:schemeClr val="bg2">
                <a:lumMod val="90000"/>
              </a:schemeClr>
            </a:outerShdw>
          </a:effectLst>
        </p:spPr>
        <p:txBody>
          <a:bodyPr vert="wordArtVert" wrap="square" lIns="0" tIns="16510" rIns="0" bIns="0" rtlCol="0">
            <a:spAutoFit/>
          </a:bodyPr>
          <a:lstStyle>
            <a:lvl1pPr>
              <a:defRPr sz="8750" b="1" i="0">
                <a:solidFill>
                  <a:srgbClr val="FFF200"/>
                </a:solidFill>
                <a:latin typeface="Trebuchet MS"/>
                <a:ea typeface="+mj-ea"/>
                <a:cs typeface="Trebuchet MS"/>
              </a:defRPr>
            </a:lvl1pPr>
          </a:lstStyle>
          <a:p>
            <a:pPr algn="l"/>
            <a:r>
              <a:rPr lang="tr-TR" sz="5400" b="0" dirty="0">
                <a:ln w="0"/>
                <a:solidFill>
                  <a:schemeClr val="bg2"/>
                </a:solidFill>
                <a:effectLst>
                  <a:glow>
                    <a:schemeClr val="accent1">
                      <a:alpha val="89000"/>
                    </a:schemeClr>
                  </a:glow>
                  <a:reflection blurRad="6350" stA="99000" dist="63500" dir="5400000" sy="-100000" algn="bl" rotWithShape="0"/>
                </a:effectLst>
                <a:latin typeface="Times New Roman" panose="02020603050405020304" pitchFamily="18" charset="0"/>
                <a:cs typeface="Times New Roman" panose="02020603050405020304" pitchFamily="18" charset="0"/>
              </a:rPr>
              <a:t>İLİŞKİ</a:t>
            </a:r>
            <a:r>
              <a:rPr lang="tr-TR" sz="5400" b="0" dirty="0">
                <a:ln w="0"/>
                <a:solidFill>
                  <a:schemeClr val="bg2"/>
                </a:solidFill>
                <a:effectLst>
                  <a:glow rad="101600">
                    <a:schemeClr val="accent1">
                      <a:alpha val="67000"/>
                    </a:schemeClr>
                  </a:glow>
                </a:effectLst>
                <a:latin typeface="Times New Roman" panose="02020603050405020304" pitchFamily="18" charset="0"/>
                <a:cs typeface="Times New Roman" panose="02020603050405020304" pitchFamily="18" charset="0"/>
              </a:rPr>
              <a:t> </a:t>
            </a:r>
          </a:p>
        </p:txBody>
      </p:sp>
      <p:sp>
        <p:nvSpPr>
          <p:cNvPr id="9" name="object 5" descr="$PPTXTitle">
            <a:extLst>
              <a:ext uri="{FF2B5EF4-FFF2-40B4-BE49-F238E27FC236}">
                <a16:creationId xmlns:a16="http://schemas.microsoft.com/office/drawing/2014/main" id="{483B6CFB-0CC2-E2CC-C046-6B288DD10721}"/>
              </a:ext>
            </a:extLst>
          </p:cNvPr>
          <p:cNvSpPr txBox="1">
            <a:spLocks/>
          </p:cNvSpPr>
          <p:nvPr/>
        </p:nvSpPr>
        <p:spPr>
          <a:xfrm>
            <a:off x="2254250" y="7175500"/>
            <a:ext cx="5368008" cy="847668"/>
          </a:xfrm>
          <a:prstGeom prst="rect">
            <a:avLst/>
          </a:prstGeom>
          <a:effectLst>
            <a:outerShdw blurRad="50800" dist="50800" dir="5400000" algn="ctr" rotWithShape="0">
              <a:schemeClr val="bg2">
                <a:lumMod val="90000"/>
              </a:schemeClr>
            </a:outerShdw>
          </a:effectLst>
        </p:spPr>
        <p:txBody>
          <a:bodyPr vert="wordArtVert" wrap="square" lIns="0" tIns="16510" rIns="0" bIns="0" rtlCol="0">
            <a:spAutoFit/>
          </a:bodyPr>
          <a:lstStyle>
            <a:lvl1pPr>
              <a:defRPr sz="8750" b="1" i="0">
                <a:solidFill>
                  <a:srgbClr val="FFF200"/>
                </a:solidFill>
                <a:latin typeface="Trebuchet MS"/>
                <a:ea typeface="+mj-ea"/>
                <a:cs typeface="Trebuchet MS"/>
              </a:defRPr>
            </a:lvl1pPr>
          </a:lstStyle>
          <a:p>
            <a:pPr algn="l"/>
            <a:r>
              <a:rPr lang="tr-TR" sz="5400" b="0" dirty="0">
                <a:ln w="0"/>
                <a:solidFill>
                  <a:schemeClr val="bg2"/>
                </a:solidFill>
                <a:effectLst>
                  <a:glow>
                    <a:schemeClr val="accent1">
                      <a:alpha val="89000"/>
                    </a:schemeClr>
                  </a:glow>
                  <a:reflection blurRad="6350" stA="99000" dist="63500" dir="5400000" sy="-100000" algn="bl" rotWithShape="0"/>
                </a:effectLst>
                <a:latin typeface="Times New Roman" panose="02020603050405020304" pitchFamily="18" charset="0"/>
                <a:cs typeface="Times New Roman" panose="02020603050405020304" pitchFamily="18" charset="0"/>
              </a:rPr>
              <a:t>KEMERİ </a:t>
            </a:r>
            <a:r>
              <a:rPr lang="tr-TR" sz="5400" b="0" dirty="0">
                <a:ln w="0"/>
                <a:solidFill>
                  <a:schemeClr val="bg2"/>
                </a:solidFill>
                <a:effectLst>
                  <a:glow rad="101600">
                    <a:schemeClr val="accent1">
                      <a:alpha val="67000"/>
                    </a:schemeClr>
                  </a:glow>
                </a:effectLst>
                <a:latin typeface="Times New Roman" panose="02020603050405020304" pitchFamily="18" charset="0"/>
                <a:cs typeface="Times New Roman" panose="02020603050405020304" pitchFamily="18" charset="0"/>
              </a:rPr>
              <a:t> </a:t>
            </a:r>
          </a:p>
        </p:txBody>
      </p:sp>
      <p:pic>
        <p:nvPicPr>
          <p:cNvPr id="10" name="Resim 9">
            <a:extLst>
              <a:ext uri="{FF2B5EF4-FFF2-40B4-BE49-F238E27FC236}">
                <a16:creationId xmlns:a16="http://schemas.microsoft.com/office/drawing/2014/main" id="{F3B59E20-5CAC-D2E7-F297-7F995EBA5B7D}"/>
              </a:ext>
            </a:extLst>
          </p:cNvPr>
          <p:cNvPicPr>
            <a:picLocks noChangeAspect="1"/>
          </p:cNvPicPr>
          <p:nvPr/>
        </p:nvPicPr>
        <p:blipFill>
          <a:blip r:embed="rId4"/>
          <a:stretch>
            <a:fillRect/>
          </a:stretch>
        </p:blipFill>
        <p:spPr>
          <a:xfrm>
            <a:off x="707299" y="367599"/>
            <a:ext cx="176799" cy="176799"/>
          </a:xfrm>
          <a:prstGeom prst="rect">
            <a:avLst/>
          </a:prstGeom>
        </p:spPr>
      </p:pic>
    </p:spTree>
    <p:extLst>
      <p:ext uri="{BB962C8B-B14F-4D97-AF65-F5344CB8AC3E}">
        <p14:creationId xmlns:p14="http://schemas.microsoft.com/office/powerpoint/2010/main" val="2309050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0E05F6-9672-8068-80A5-F587E3D17BEF}"/>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B313D4DF-8F1C-DC94-E5D8-72631019F448}"/>
              </a:ext>
            </a:extLst>
          </p:cNvPr>
          <p:cNvPicPr/>
          <p:nvPr/>
        </p:nvPicPr>
        <p:blipFill>
          <a:blip r:embed="rId2">
            <a:alphaModFix amt="33000"/>
            <a:extLst>
              <a:ext uri="{BEBA8EAE-BF5A-486C-A8C5-ECC9F3942E4B}">
                <a14:imgProps xmlns:a14="http://schemas.microsoft.com/office/drawing/2010/main">
                  <a14:imgLayer r:embed="rId3">
                    <a14:imgEffect>
                      <a14:colorTemperature colorTemp="6200"/>
                    </a14:imgEffect>
                    <a14:imgEffect>
                      <a14:brightnessContrast bright="1000"/>
                    </a14:imgEffect>
                  </a14:imgLayer>
                </a14:imgProps>
              </a:ext>
              <a:ext uri="{28A0092B-C50C-407E-A947-70E740481C1C}">
                <a14:useLocalDpi xmlns:a14="http://schemas.microsoft.com/office/drawing/2010/main" val="0"/>
              </a:ext>
            </a:extLst>
          </a:blip>
          <a:srcRect/>
          <a:stretch/>
        </p:blipFill>
        <p:spPr>
          <a:xfrm>
            <a:off x="0" y="-66039"/>
            <a:ext cx="7556500" cy="10756899"/>
          </a:xfrm>
          <a:prstGeom prst="rect">
            <a:avLst/>
          </a:prstGeom>
          <a:solidFill>
            <a:schemeClr val="bg1"/>
          </a:solidFill>
        </p:spPr>
      </p:pic>
      <p:sp>
        <p:nvSpPr>
          <p:cNvPr id="3" name="object 3">
            <a:extLst>
              <a:ext uri="{FF2B5EF4-FFF2-40B4-BE49-F238E27FC236}">
                <a16:creationId xmlns:a16="http://schemas.microsoft.com/office/drawing/2014/main" id="{7C481421-8B7C-9AE6-6DFC-323631E5C9A2}"/>
              </a:ext>
            </a:extLst>
          </p:cNvPr>
          <p:cNvSpPr txBox="1"/>
          <p:nvPr/>
        </p:nvSpPr>
        <p:spPr>
          <a:xfrm>
            <a:off x="425450" y="393700"/>
            <a:ext cx="2106492" cy="9430787"/>
          </a:xfrm>
          <a:prstGeom prst="rect">
            <a:avLst/>
          </a:prstGeom>
        </p:spPr>
        <p:txBody>
          <a:bodyPr vert="horz" wrap="square" lIns="0" tIns="12700" rIns="0" bIns="0" rtlCol="0">
            <a:spAutoFit/>
          </a:bodyPr>
          <a:lstStyle/>
          <a:p>
            <a:pPr algn="just"/>
            <a:r>
              <a:rPr lang="tr-TR" sz="1200" b="1" dirty="0">
                <a:latin typeface="Times New Roman" panose="02020603050405020304" pitchFamily="18" charset="0"/>
                <a:cs typeface="Times New Roman" panose="02020603050405020304" pitchFamily="18" charset="0"/>
              </a:rPr>
              <a:t>KEMERLERİ ÇÖZÜN, AŞKA DÜŞÜYORUZ</a:t>
            </a:r>
          </a:p>
          <a:p>
            <a:pPr algn="just"/>
            <a:endParaRPr lang="tr-TR" sz="1200" b="1" u="sng"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“İçinizdeki Gökyüzü”, “Gökyüzü Ortaklıkları: Sevgi, Cinsellik ve Yakınlaşmanın Astrolojisi” ve “Değişen Gökyüzü” gibi </a:t>
            </a:r>
            <a:r>
              <a:rPr lang="tr-TR" sz="1200" dirty="0" err="1">
                <a:latin typeface="Times New Roman" panose="02020603050405020304" pitchFamily="18" charset="0"/>
                <a:cs typeface="Times New Roman" panose="02020603050405020304" pitchFamily="18" charset="0"/>
              </a:rPr>
              <a:t>birbirin</a:t>
            </a:r>
            <a:r>
              <a:rPr lang="tr-TR" sz="1200" dirty="0">
                <a:latin typeface="Times New Roman" panose="02020603050405020304" pitchFamily="18" charset="0"/>
                <a:cs typeface="Times New Roman" panose="02020603050405020304" pitchFamily="18" charset="0"/>
              </a:rPr>
              <a:t>-den kıymetli kitapların yazarı Astrolog Steven </a:t>
            </a:r>
            <a:r>
              <a:rPr lang="tr-TR" sz="1200" dirty="0" err="1">
                <a:latin typeface="Times New Roman" panose="02020603050405020304" pitchFamily="18" charset="0"/>
                <a:cs typeface="Times New Roman" panose="02020603050405020304" pitchFamily="18" charset="0"/>
              </a:rPr>
              <a:t>Forrest’ın</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astro-lojiye</a:t>
            </a:r>
            <a:r>
              <a:rPr lang="tr-TR" sz="1200" dirty="0">
                <a:latin typeface="Times New Roman" panose="02020603050405020304" pitchFamily="18" charset="0"/>
                <a:cs typeface="Times New Roman" panose="02020603050405020304" pitchFamily="18" charset="0"/>
              </a:rPr>
              <a:t> yaklaşımı ile henüz tanış-</a:t>
            </a:r>
            <a:r>
              <a:rPr lang="tr-TR" sz="1200" dirty="0" err="1">
                <a:latin typeface="Times New Roman" panose="02020603050405020304" pitchFamily="18" charset="0"/>
                <a:cs typeface="Times New Roman" panose="02020603050405020304" pitchFamily="18" charset="0"/>
              </a:rPr>
              <a:t>madı</a:t>
            </a:r>
            <a:r>
              <a:rPr lang="tr-TR" sz="1200" dirty="0">
                <a:latin typeface="Times New Roman" panose="02020603050405020304" pitchFamily="18" charset="0"/>
                <a:cs typeface="Times New Roman" panose="02020603050405020304" pitchFamily="18" charset="0"/>
              </a:rPr>
              <a:t> iseniz çok şey kaybediyor-</a:t>
            </a:r>
            <a:r>
              <a:rPr lang="tr-TR" sz="1200" dirty="0" err="1">
                <a:latin typeface="Times New Roman" panose="02020603050405020304" pitchFamily="18" charset="0"/>
                <a:cs typeface="Times New Roman" panose="02020603050405020304" pitchFamily="18" charset="0"/>
              </a:rPr>
              <a:t>sunuz</a:t>
            </a:r>
            <a:r>
              <a:rPr lang="tr-TR" sz="1200" dirty="0">
                <a:latin typeface="Times New Roman" panose="02020603050405020304" pitchFamily="18" charset="0"/>
                <a:cs typeface="Times New Roman" panose="02020603050405020304" pitchFamily="18" charset="0"/>
              </a:rPr>
              <a:t>. İlk fırsatta sizi çeken bir kitabı ile başlayın derim. Bu ayki yazıma kendisinin eşi </a:t>
            </a:r>
            <a:r>
              <a:rPr lang="tr-TR" sz="1200" dirty="0" err="1">
                <a:latin typeface="Times New Roman" panose="02020603050405020304" pitchFamily="18" charset="0"/>
                <a:cs typeface="Times New Roman" panose="02020603050405020304" pitchFamily="18" charset="0"/>
              </a:rPr>
              <a:t>Jodie</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For</a:t>
            </a:r>
            <a:r>
              <a:rPr lang="tr-TR" sz="1200" dirty="0">
                <a:latin typeface="Times New Roman" panose="02020603050405020304" pitchFamily="18" charset="0"/>
                <a:cs typeface="Times New Roman" panose="02020603050405020304" pitchFamily="18" charset="0"/>
              </a:rPr>
              <a:t>-rest ile kaleme aldığı “Gökyüzü Ortaklıkları” kitabı ilham oldu.</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Karı koca iki astroloğun elinden çıkan bir ilişki astrolojisi kitabı! Bundan daha iyi nasıl olur? Astrolojinin karmaşık görünen çok katmanlı yapısını S. </a:t>
            </a:r>
            <a:r>
              <a:rPr lang="tr-TR" sz="1200" dirty="0" err="1">
                <a:latin typeface="Times New Roman" panose="02020603050405020304" pitchFamily="18" charset="0"/>
                <a:cs typeface="Times New Roman" panose="02020603050405020304" pitchFamily="18" charset="0"/>
              </a:rPr>
              <a:t>Forrest</a:t>
            </a:r>
            <a:r>
              <a:rPr lang="tr-TR" sz="1200" dirty="0">
                <a:latin typeface="Times New Roman" panose="02020603050405020304" pitchFamily="18" charset="0"/>
                <a:cs typeface="Times New Roman" panose="02020603050405020304" pitchFamily="18" charset="0"/>
              </a:rPr>
              <a:t> olabildiğince sade ve anlaşılır kılar kitaplarında. Bana sorarsanız bu çok katmanlı yapı bir yerde astrolojinin ilmini ve ondan istifade edenleri korumak içindir. Her bilgi her düzeyde, herkesle paylaşılamaz. Emek gerektiği gibi hem astroloğun hem de danışanın hazır olması da gerekir. </a:t>
            </a:r>
          </a:p>
          <a:p>
            <a:pPr algn="just"/>
            <a:r>
              <a:rPr lang="tr-TR" sz="1200" dirty="0">
                <a:latin typeface="Times New Roman" panose="02020603050405020304" pitchFamily="18" charset="0"/>
                <a:cs typeface="Times New Roman" panose="02020603050405020304" pitchFamily="18" charset="0"/>
              </a:rPr>
              <a:t>Yine bu bakış açısıyla her şey olması gerektiği zamanda olur. Doğum haritalarının karmaşık görünen yapısında burçlar, gezegenler ve evler ilk etapta dikkati çeker. Ders 101; gezegenler “ne” sorusu ile olayın kendisini, burçlar “nasıl” sorusu ile olayın yapılageliş tarzını ve eylemin doğasını anlatırken evler ise “nerede” sorusu ile olayların sahnesini, geçtiği yeri verir.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Bu yazıya ilham olan içerik bunların bir bileşkesi olsa da odağı itibariyle evleri konu alan </a:t>
            </a:r>
            <a:r>
              <a:rPr lang="tr-TR" sz="1200" dirty="0" err="1">
                <a:latin typeface="Times New Roman" panose="02020603050405020304" pitchFamily="18" charset="0"/>
                <a:cs typeface="Times New Roman" panose="02020603050405020304" pitchFamily="18" charset="0"/>
              </a:rPr>
              <a:t>Forrest’ın</a:t>
            </a:r>
            <a:r>
              <a:rPr lang="tr-TR" sz="1200" dirty="0">
                <a:latin typeface="Times New Roman" panose="02020603050405020304" pitchFamily="18" charset="0"/>
                <a:cs typeface="Times New Roman" panose="02020603050405020304" pitchFamily="18" charset="0"/>
              </a:rPr>
              <a:t> </a:t>
            </a:r>
            <a:r>
              <a:rPr lang="tr-TR" sz="1200" b="1" u="sng" dirty="0">
                <a:latin typeface="Times New Roman" panose="02020603050405020304" pitchFamily="18" charset="0"/>
                <a:cs typeface="Times New Roman" panose="02020603050405020304" pitchFamily="18" charset="0"/>
              </a:rPr>
              <a:t>“İlişki Kemeri” </a:t>
            </a:r>
            <a:r>
              <a:rPr lang="tr-TR" sz="1200" dirty="0">
                <a:latin typeface="Times New Roman" panose="02020603050405020304" pitchFamily="18" charset="0"/>
                <a:cs typeface="Times New Roman" panose="02020603050405020304" pitchFamily="18" charset="0"/>
              </a:rPr>
              <a:t>kavramıdır. Burada kasıt 5, 6, 7 ve 8. evlerin hayat içindeki yeri ve ilişkilere yansımasıdır. </a:t>
            </a:r>
          </a:p>
        </p:txBody>
      </p:sp>
      <p:sp>
        <p:nvSpPr>
          <p:cNvPr id="10" name="object 10">
            <a:extLst>
              <a:ext uri="{FF2B5EF4-FFF2-40B4-BE49-F238E27FC236}">
                <a16:creationId xmlns:a16="http://schemas.microsoft.com/office/drawing/2014/main" id="{F33DA384-1C65-9ACE-AC76-2EA7C5141CD4}"/>
              </a:ext>
            </a:extLst>
          </p:cNvPr>
          <p:cNvSpPr txBox="1"/>
          <p:nvPr/>
        </p:nvSpPr>
        <p:spPr>
          <a:xfrm>
            <a:off x="6780113" y="10224235"/>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dirty="0">
                <a:latin typeface="Arial"/>
                <a:cs typeface="Arial"/>
              </a:rPr>
              <a:t>61</a:t>
            </a:r>
            <a:endParaRPr sz="1100" dirty="0">
              <a:latin typeface="Arial"/>
              <a:cs typeface="Arial"/>
            </a:endParaRPr>
          </a:p>
        </p:txBody>
      </p:sp>
      <p:sp>
        <p:nvSpPr>
          <p:cNvPr id="11" name="object 11">
            <a:extLst>
              <a:ext uri="{FF2B5EF4-FFF2-40B4-BE49-F238E27FC236}">
                <a16:creationId xmlns:a16="http://schemas.microsoft.com/office/drawing/2014/main" id="{99053B9E-ADC4-2391-92E5-696989A54579}"/>
              </a:ext>
            </a:extLst>
          </p:cNvPr>
          <p:cNvSpPr txBox="1"/>
          <p:nvPr/>
        </p:nvSpPr>
        <p:spPr>
          <a:xfrm>
            <a:off x="5309075" y="10224234"/>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321743A7-90DC-CC3F-B14D-47BF17E2E55E}"/>
              </a:ext>
            </a:extLst>
          </p:cNvPr>
          <p:cNvPicPr/>
          <p:nvPr/>
        </p:nvPicPr>
        <p:blipFill>
          <a:blip r:embed="rId4" cstate="print"/>
          <a:stretch>
            <a:fillRect/>
          </a:stretch>
        </p:blipFill>
        <p:spPr>
          <a:xfrm>
            <a:off x="6911999" y="144003"/>
            <a:ext cx="540410" cy="543153"/>
          </a:xfrm>
          <a:prstGeom prst="rect">
            <a:avLst/>
          </a:prstGeom>
        </p:spPr>
      </p:pic>
      <p:sp>
        <p:nvSpPr>
          <p:cNvPr id="13" name="object 3">
            <a:extLst>
              <a:ext uri="{FF2B5EF4-FFF2-40B4-BE49-F238E27FC236}">
                <a16:creationId xmlns:a16="http://schemas.microsoft.com/office/drawing/2014/main" id="{F4E0EAA9-6993-7806-F29F-2BD476323AC9}"/>
              </a:ext>
            </a:extLst>
          </p:cNvPr>
          <p:cNvSpPr txBox="1"/>
          <p:nvPr/>
        </p:nvSpPr>
        <p:spPr>
          <a:xfrm>
            <a:off x="2663596" y="403627"/>
            <a:ext cx="2004151" cy="9430787"/>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Bir doğum haritasındaki on iki evin konularına bakılırsa, duy-</a:t>
            </a:r>
            <a:r>
              <a:rPr lang="tr-TR" sz="1200" dirty="0" err="1">
                <a:latin typeface="Times New Roman" panose="02020603050405020304" pitchFamily="18" charset="0"/>
                <a:cs typeface="Times New Roman" panose="02020603050405020304" pitchFamily="18" charset="0"/>
              </a:rPr>
              <a:t>gusal</a:t>
            </a:r>
            <a:r>
              <a:rPr lang="tr-TR" sz="1200" dirty="0">
                <a:latin typeface="Times New Roman" panose="02020603050405020304" pitchFamily="18" charset="0"/>
                <a:cs typeface="Times New Roman" panose="02020603050405020304" pitchFamily="18" charset="0"/>
              </a:rPr>
              <a:t> ilişkilerle direkt ilgili olanları bu dört evdir. Her zaman aynı sırayla olmasa da bir ilişkinin olağan seyrine dair bir film çekilse senaryonun gelişimi yine bu ilişki kemerini takiben yazılır.</a:t>
            </a:r>
          </a:p>
          <a:p>
            <a:pPr algn="just"/>
            <a:r>
              <a:rPr lang="tr-TR" sz="1200" dirty="0">
                <a:latin typeface="Times New Roman" panose="02020603050405020304" pitchFamily="18" charset="0"/>
                <a:cs typeface="Times New Roman" panose="02020603050405020304" pitchFamily="18" charset="0"/>
              </a:rPr>
              <a:t>Beşinci ev, o ilk bakış. Bilinçdışının karşı tarafa bende merak uyandırdın ve seni tanımak istiyorum deme halleri. İlk görüşte aşk, bu sefer Venüs’ün üst oktavı Neptün’ün yıldırımları ile geliyor. </a:t>
            </a:r>
          </a:p>
          <a:p>
            <a:pPr algn="just"/>
            <a:r>
              <a:rPr lang="tr-TR" sz="1200" dirty="0">
                <a:latin typeface="Times New Roman" panose="02020603050405020304" pitchFamily="18" charset="0"/>
                <a:cs typeface="Times New Roman" panose="02020603050405020304" pitchFamily="18" charset="0"/>
              </a:rPr>
              <a:t>İlahi bir şeyler oluyor. Adını koyamamak bir yana zaten ne öyle bir zamanın var ne de bunun peşindesin. Sen o çilek kokusunun peşinden gidiyorsun.  Aslan’ın evi, geleneksel kaynak-</a:t>
            </a:r>
            <a:r>
              <a:rPr lang="tr-TR" sz="1200" dirty="0" err="1">
                <a:latin typeface="Times New Roman" panose="02020603050405020304" pitchFamily="18" charset="0"/>
                <a:cs typeface="Times New Roman" panose="02020603050405020304" pitchFamily="18" charset="0"/>
              </a:rPr>
              <a:t>larda</a:t>
            </a:r>
            <a:r>
              <a:rPr lang="tr-TR" sz="1200" dirty="0">
                <a:latin typeface="Times New Roman" panose="02020603050405020304" pitchFamily="18" charset="0"/>
                <a:cs typeface="Times New Roman" panose="02020603050405020304" pitchFamily="18" charset="0"/>
              </a:rPr>
              <a:t> çocuk evi olarak geçse de aşk doğası gereği 5.evi ele geçirir. </a:t>
            </a:r>
            <a:r>
              <a:rPr lang="tr-TR" sz="1200" dirty="0" err="1">
                <a:latin typeface="Times New Roman" panose="02020603050405020304" pitchFamily="18" charset="0"/>
                <a:cs typeface="Times New Roman" panose="02020603050405020304" pitchFamily="18" charset="0"/>
              </a:rPr>
              <a:t>Forrest’a</a:t>
            </a:r>
            <a:r>
              <a:rPr lang="tr-TR" sz="1200" dirty="0">
                <a:latin typeface="Times New Roman" panose="02020603050405020304" pitchFamily="18" charset="0"/>
                <a:cs typeface="Times New Roman" panose="02020603050405020304" pitchFamily="18" charset="0"/>
              </a:rPr>
              <a:t> göre 5.evin </a:t>
            </a:r>
            <a:r>
              <a:rPr lang="tr-TR" sz="1200" dirty="0" err="1">
                <a:latin typeface="Times New Roman" panose="02020603050405020304" pitchFamily="18" charset="0"/>
                <a:cs typeface="Times New Roman" panose="02020603050405020304" pitchFamily="18" charset="0"/>
              </a:rPr>
              <a:t>ba-şarılı</a:t>
            </a:r>
            <a:r>
              <a:rPr lang="tr-TR" sz="1200" dirty="0">
                <a:latin typeface="Times New Roman" panose="02020603050405020304" pitchFamily="18" charset="0"/>
                <a:cs typeface="Times New Roman" panose="02020603050405020304" pitchFamily="18" charset="0"/>
              </a:rPr>
              <a:t> uygulamasında insanın kendi mazisini ilginç bir yaban-</a:t>
            </a:r>
            <a:r>
              <a:rPr lang="tr-TR" sz="1200" dirty="0" err="1">
                <a:latin typeface="Times New Roman" panose="02020603050405020304" pitchFamily="18" charset="0"/>
                <a:cs typeface="Times New Roman" panose="02020603050405020304" pitchFamily="18" charset="0"/>
              </a:rPr>
              <a:t>cıyla</a:t>
            </a:r>
            <a:r>
              <a:rPr lang="tr-TR" sz="1200" dirty="0">
                <a:latin typeface="Times New Roman" panose="02020603050405020304" pitchFamily="18" charset="0"/>
                <a:cs typeface="Times New Roman" panose="02020603050405020304" pitchFamily="18" charset="0"/>
              </a:rPr>
              <a:t> paylaşması, içinden geldi-</a:t>
            </a:r>
            <a:r>
              <a:rPr lang="tr-TR" sz="1200" dirty="0" err="1">
                <a:latin typeface="Times New Roman" panose="02020603050405020304" pitchFamily="18" charset="0"/>
                <a:cs typeface="Times New Roman" panose="02020603050405020304" pitchFamily="18" charset="0"/>
              </a:rPr>
              <a:t>ği</a:t>
            </a:r>
            <a:r>
              <a:rPr lang="tr-TR" sz="1200" dirty="0">
                <a:latin typeface="Times New Roman" panose="02020603050405020304" pitchFamily="18" charset="0"/>
                <a:cs typeface="Times New Roman" panose="02020603050405020304" pitchFamily="18" charset="0"/>
              </a:rPr>
              <a:t> gibi davranmaktan, zevkten ve rahatlıktan hoşlanmak, bir başkası tarafından büyülenmeye hazır olmak, âşık olmaya açık olmak, ilişkinin sürekli keşfi ve yaratılması yer alır. </a:t>
            </a:r>
          </a:p>
          <a:p>
            <a:pPr algn="just"/>
            <a:r>
              <a:rPr lang="tr-TR" sz="1200" dirty="0">
                <a:latin typeface="Times New Roman" panose="02020603050405020304" pitchFamily="18" charset="0"/>
                <a:cs typeface="Times New Roman" panose="02020603050405020304" pitchFamily="18" charset="0"/>
              </a:rPr>
              <a:t>Başarısız uygulamasında ise insanlarla ilişkiye başlayama-</a:t>
            </a:r>
            <a:r>
              <a:rPr lang="tr-TR" sz="1200" dirty="0" err="1">
                <a:latin typeface="Times New Roman" panose="02020603050405020304" pitchFamily="18" charset="0"/>
                <a:cs typeface="Times New Roman" panose="02020603050405020304" pitchFamily="18" charset="0"/>
              </a:rPr>
              <a:t>mak</a:t>
            </a:r>
            <a:r>
              <a:rPr lang="tr-TR" sz="1200" dirty="0">
                <a:latin typeface="Times New Roman" panose="02020603050405020304" pitchFamily="18" charset="0"/>
                <a:cs typeface="Times New Roman" panose="02020603050405020304" pitchFamily="18" charset="0"/>
              </a:rPr>
              <a:t> veya karşılık verememek, katılık, kontrol, ciddiyet, soğuk-</a:t>
            </a:r>
            <a:r>
              <a:rPr lang="tr-TR" sz="1200" dirty="0" err="1">
                <a:latin typeface="Times New Roman" panose="02020603050405020304" pitchFamily="18" charset="0"/>
                <a:cs typeface="Times New Roman" panose="02020603050405020304" pitchFamily="18" charset="0"/>
              </a:rPr>
              <a:t>luk</a:t>
            </a:r>
            <a:r>
              <a:rPr lang="tr-TR" sz="1200" dirty="0">
                <a:latin typeface="Times New Roman" panose="02020603050405020304" pitchFamily="18" charset="0"/>
                <a:cs typeface="Times New Roman" panose="02020603050405020304" pitchFamily="18" charset="0"/>
              </a:rPr>
              <a:t>, oyun oynayamamak, yenili-</a:t>
            </a:r>
            <a:r>
              <a:rPr lang="tr-TR" sz="1200" dirty="0" err="1">
                <a:latin typeface="Times New Roman" panose="02020603050405020304" pitchFamily="18" charset="0"/>
                <a:cs typeface="Times New Roman" panose="02020603050405020304" pitchFamily="18" charset="0"/>
              </a:rPr>
              <a:t>ğe</a:t>
            </a:r>
            <a:r>
              <a:rPr lang="tr-TR" sz="1200" dirty="0">
                <a:latin typeface="Times New Roman" panose="02020603050405020304" pitchFamily="18" charset="0"/>
                <a:cs typeface="Times New Roman" panose="02020603050405020304" pitchFamily="18" charset="0"/>
              </a:rPr>
              <a:t> ve ilişkilerde heyecana </a:t>
            </a:r>
            <a:r>
              <a:rPr lang="tr-TR" sz="1200" dirty="0" err="1">
                <a:latin typeface="Times New Roman" panose="02020603050405020304" pitchFamily="18" charset="0"/>
                <a:cs typeface="Times New Roman" panose="02020603050405020304" pitchFamily="18" charset="0"/>
              </a:rPr>
              <a:t>ba-ğımlılık</a:t>
            </a:r>
            <a:r>
              <a:rPr lang="tr-TR" sz="1200" dirty="0">
                <a:latin typeface="Times New Roman" panose="02020603050405020304" pitchFamily="18" charset="0"/>
                <a:cs typeface="Times New Roman" panose="02020603050405020304" pitchFamily="18" charset="0"/>
              </a:rPr>
              <a:t>, günlük kalıpları ve sıkıcılığı reddetme, sadece bugünü yaşamak konusunda ısrar vardır. </a:t>
            </a:r>
          </a:p>
          <a:p>
            <a:pPr algn="just"/>
            <a:r>
              <a:rPr lang="tr-TR" sz="1200" dirty="0">
                <a:latin typeface="Times New Roman" panose="02020603050405020304" pitchFamily="18" charset="0"/>
                <a:cs typeface="Times New Roman" panose="02020603050405020304" pitchFamily="18" charset="0"/>
              </a:rPr>
              <a:t>Bana kalırsa tüm bu özenli ve iç gıcıklayan tabirlerin altında büyük harflerle yazılan bir </a:t>
            </a:r>
            <a:r>
              <a:rPr lang="tr-TR" sz="1200" b="1" u="sng" dirty="0">
                <a:latin typeface="Times New Roman" panose="02020603050405020304" pitchFamily="18" charset="0"/>
                <a:cs typeface="Times New Roman" panose="02020603050405020304" pitchFamily="18" charset="0"/>
              </a:rPr>
              <a:t>CESARET</a:t>
            </a:r>
            <a:r>
              <a:rPr lang="tr-TR" sz="1200" dirty="0">
                <a:latin typeface="Times New Roman" panose="02020603050405020304" pitchFamily="18" charset="0"/>
                <a:cs typeface="Times New Roman" panose="02020603050405020304" pitchFamily="18" charset="0"/>
              </a:rPr>
              <a:t> kelimesi yer alır. Sevmeye cesaret, kendini olduğun halinle açman gerektiğini bilip buna bir gün</a:t>
            </a:r>
          </a:p>
        </p:txBody>
      </p:sp>
      <p:sp>
        <p:nvSpPr>
          <p:cNvPr id="14" name="object 3">
            <a:extLst>
              <a:ext uri="{FF2B5EF4-FFF2-40B4-BE49-F238E27FC236}">
                <a16:creationId xmlns:a16="http://schemas.microsoft.com/office/drawing/2014/main" id="{A5B33671-9C0B-4220-B4DA-E0B98605710B}"/>
              </a:ext>
            </a:extLst>
          </p:cNvPr>
          <p:cNvSpPr txBox="1"/>
          <p:nvPr/>
        </p:nvSpPr>
        <p:spPr>
          <a:xfrm>
            <a:off x="4817181" y="415579"/>
            <a:ext cx="2058182" cy="9430787"/>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izin vermeye cesaret, zamanında acımış kalbini belki yeniden acıtabilmeye cesaret, karşın-</a:t>
            </a:r>
            <a:r>
              <a:rPr lang="tr-TR" sz="1200" dirty="0" err="1">
                <a:latin typeface="Times New Roman" panose="02020603050405020304" pitchFamily="18" charset="0"/>
                <a:cs typeface="Times New Roman" panose="02020603050405020304" pitchFamily="18" charset="0"/>
              </a:rPr>
              <a:t>dakine</a:t>
            </a:r>
            <a:r>
              <a:rPr lang="tr-TR" sz="1200" dirty="0">
                <a:latin typeface="Times New Roman" panose="02020603050405020304" pitchFamily="18" charset="0"/>
                <a:cs typeface="Times New Roman" panose="02020603050405020304" pitchFamily="18" charset="0"/>
              </a:rPr>
              <a:t> bakıp kendini görebil-meye cesaret! En başta da 5.ev bilinmeyene cesaret etmekten bahseder. Boşuna Aslan burcuna </a:t>
            </a:r>
            <a:r>
              <a:rPr lang="tr-TR" sz="1200" b="1" dirty="0">
                <a:latin typeface="Times New Roman" panose="02020603050405020304" pitchFamily="18" charset="0"/>
                <a:cs typeface="Times New Roman" panose="02020603050405020304" pitchFamily="18" charset="0"/>
              </a:rPr>
              <a:t>“komutanın cesur kalbi” </a:t>
            </a:r>
            <a:r>
              <a:rPr lang="tr-TR" sz="1200" dirty="0">
                <a:latin typeface="Times New Roman" panose="02020603050405020304" pitchFamily="18" charset="0"/>
                <a:cs typeface="Times New Roman" panose="02020603050405020304" pitchFamily="18" charset="0"/>
              </a:rPr>
              <a:t>den-</a:t>
            </a:r>
            <a:r>
              <a:rPr lang="tr-TR" sz="1200" dirty="0" err="1">
                <a:latin typeface="Times New Roman" panose="02020603050405020304" pitchFamily="18" charset="0"/>
                <a:cs typeface="Times New Roman" panose="02020603050405020304" pitchFamily="18" charset="0"/>
              </a:rPr>
              <a:t>miyor</a:t>
            </a:r>
            <a:r>
              <a:rPr lang="tr-TR" sz="1200" dirty="0">
                <a:latin typeface="Times New Roman" panose="02020603050405020304" pitchFamily="18" charset="0"/>
                <a:cs typeface="Times New Roman" panose="02020603050405020304" pitchFamily="18" charset="0"/>
              </a:rPr>
              <a:t>. Bu cesareti gösterip aşka düşenleri zaman bir süre sonra 6.eve davet eder. Hayatın kendisi gibi, doğum haritası da bisikletin pedallarını sürekli çevirmeye benzer. </a:t>
            </a:r>
          </a:p>
          <a:p>
            <a:pPr algn="just"/>
            <a:r>
              <a:rPr lang="tr-TR" sz="1200" dirty="0">
                <a:latin typeface="Times New Roman" panose="02020603050405020304" pitchFamily="18" charset="0"/>
                <a:cs typeface="Times New Roman" panose="02020603050405020304" pitchFamily="18" charset="0"/>
              </a:rPr>
              <a:t>Durursan düşersin. Beşinci evin enerjisi doldu ise 6. Eve geçme-</a:t>
            </a:r>
            <a:r>
              <a:rPr lang="tr-TR" sz="1200" dirty="0" err="1">
                <a:latin typeface="Times New Roman" panose="02020603050405020304" pitchFamily="18" charset="0"/>
                <a:cs typeface="Times New Roman" panose="02020603050405020304" pitchFamily="18" charset="0"/>
              </a:rPr>
              <a:t>lisin.Altıncı</a:t>
            </a:r>
            <a:r>
              <a:rPr lang="tr-TR" sz="1200" dirty="0">
                <a:latin typeface="Times New Roman" panose="02020603050405020304" pitchFamily="18" charset="0"/>
                <a:cs typeface="Times New Roman" panose="02020603050405020304" pitchFamily="18" charset="0"/>
              </a:rPr>
              <a:t> ev, nam-ı diğer </a:t>
            </a:r>
            <a:r>
              <a:rPr lang="tr-TR" sz="1200" dirty="0" err="1">
                <a:latin typeface="Times New Roman" panose="02020603050405020304" pitchFamily="18" charset="0"/>
                <a:cs typeface="Times New Roman" panose="02020603050405020304" pitchFamily="18" charset="0"/>
              </a:rPr>
              <a:t>hiz-metkarlar</a:t>
            </a:r>
            <a:r>
              <a:rPr lang="tr-TR" sz="1200" dirty="0">
                <a:latin typeface="Times New Roman" panose="02020603050405020304" pitchFamily="18" charset="0"/>
                <a:cs typeface="Times New Roman" panose="02020603050405020304" pitchFamily="18" charset="0"/>
              </a:rPr>
              <a:t> evi, Başak burcu ve Merkür yönetiminde. Hani işle-yen demirin pas tutmayacağı, harekette bereket olan yer. </a:t>
            </a:r>
            <a:r>
              <a:rPr lang="tr-TR" sz="1200" dirty="0" err="1">
                <a:latin typeface="Times New Roman" panose="02020603050405020304" pitchFamily="18" charset="0"/>
                <a:cs typeface="Times New Roman" panose="02020603050405020304" pitchFamily="18" charset="0"/>
              </a:rPr>
              <a:t>Forrest</a:t>
            </a:r>
            <a:r>
              <a:rPr lang="tr-TR" sz="1200" dirty="0">
                <a:latin typeface="Times New Roman" panose="02020603050405020304" pitchFamily="18" charset="0"/>
                <a:cs typeface="Times New Roman" panose="02020603050405020304" pitchFamily="18" charset="0"/>
              </a:rPr>
              <a:t> bu evin başarılı uygula-</a:t>
            </a:r>
            <a:r>
              <a:rPr lang="tr-TR" sz="1200" dirty="0" err="1">
                <a:latin typeface="Times New Roman" panose="02020603050405020304" pitchFamily="18" charset="0"/>
                <a:cs typeface="Times New Roman" panose="02020603050405020304" pitchFamily="18" charset="0"/>
              </a:rPr>
              <a:t>masında</a:t>
            </a:r>
            <a:r>
              <a:rPr lang="tr-TR" sz="1200" dirty="0">
                <a:latin typeface="Times New Roman" panose="02020603050405020304" pitchFamily="18" charset="0"/>
                <a:cs typeface="Times New Roman" panose="02020603050405020304" pitchFamily="18" charset="0"/>
              </a:rPr>
              <a:t> ilişki için eşit sorum-</a:t>
            </a:r>
            <a:r>
              <a:rPr lang="tr-TR" sz="1200" dirty="0" err="1">
                <a:latin typeface="Times New Roman" panose="02020603050405020304" pitchFamily="18" charset="0"/>
                <a:cs typeface="Times New Roman" panose="02020603050405020304" pitchFamily="18" charset="0"/>
              </a:rPr>
              <a:t>luluk</a:t>
            </a:r>
            <a:r>
              <a:rPr lang="tr-TR" sz="1200" dirty="0">
                <a:latin typeface="Times New Roman" panose="02020603050405020304" pitchFamily="18" charset="0"/>
                <a:cs typeface="Times New Roman" panose="02020603050405020304" pitchFamily="18" charset="0"/>
              </a:rPr>
              <a:t> üstlenme, yakınlığın pratik detaylarını çözümleme gönüllü-</a:t>
            </a:r>
            <a:r>
              <a:rPr lang="tr-TR" sz="1200" dirty="0" err="1">
                <a:latin typeface="Times New Roman" panose="02020603050405020304" pitchFamily="18" charset="0"/>
                <a:cs typeface="Times New Roman" panose="02020603050405020304" pitchFamily="18" charset="0"/>
              </a:rPr>
              <a:t>lüğü</a:t>
            </a:r>
            <a:r>
              <a:rPr lang="tr-TR" sz="1200" dirty="0">
                <a:latin typeface="Times New Roman" panose="02020603050405020304" pitchFamily="18" charset="0"/>
                <a:cs typeface="Times New Roman" panose="02020603050405020304" pitchFamily="18" charset="0"/>
              </a:rPr>
              <a:t>, kimsenin kusursuz olmadı-</a:t>
            </a:r>
            <a:r>
              <a:rPr lang="tr-TR" sz="1200" dirty="0" err="1">
                <a:latin typeface="Times New Roman" panose="02020603050405020304" pitchFamily="18" charset="0"/>
                <a:cs typeface="Times New Roman" panose="02020603050405020304" pitchFamily="18" charset="0"/>
              </a:rPr>
              <a:t>ğının</a:t>
            </a:r>
            <a:r>
              <a:rPr lang="tr-TR" sz="1200" dirty="0">
                <a:latin typeface="Times New Roman" panose="02020603050405020304" pitchFamily="18" charset="0"/>
                <a:cs typeface="Times New Roman" panose="02020603050405020304" pitchFamily="18" charset="0"/>
              </a:rPr>
              <a:t> bilinci, birbirinin hatalarına anlayış gösterme, bağ kurma becerilerinin gelişmesini sayar.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Başarısız Uygulamasında ise eşit olmayan roller, baskın-bağımlı düzeni; eşlerden birinin diğerin-den fazla katkıda bulunması, sorumluluk almayı veya taviz vermeyi reddetmek, sürekli </a:t>
            </a:r>
            <a:r>
              <a:rPr lang="tr-TR" sz="1200" dirty="0" err="1">
                <a:latin typeface="Times New Roman" panose="02020603050405020304" pitchFamily="18" charset="0"/>
                <a:cs typeface="Times New Roman" panose="02020603050405020304" pitchFamily="18" charset="0"/>
              </a:rPr>
              <a:t>eleş-tiri</a:t>
            </a:r>
            <a:r>
              <a:rPr lang="tr-TR" sz="1200" dirty="0">
                <a:latin typeface="Times New Roman" panose="02020603050405020304" pitchFamily="18" charset="0"/>
                <a:cs typeface="Times New Roman" panose="02020603050405020304" pitchFamily="18" charset="0"/>
              </a:rPr>
              <a:t>, aşağılama veya birbirini sabote etmek, bağ kurma beceri-sinin eksikliğine yer verir.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Benim gözüme görünenler ise </a:t>
            </a:r>
            <a:r>
              <a:rPr lang="tr-TR" sz="1200" dirty="0" err="1">
                <a:latin typeface="Times New Roman" panose="02020603050405020304" pitchFamily="18" charset="0"/>
                <a:cs typeface="Times New Roman" panose="02020603050405020304" pitchFamily="18" charset="0"/>
              </a:rPr>
              <a:t>yi</a:t>
            </a:r>
            <a:r>
              <a:rPr lang="tr-TR" sz="1200" dirty="0">
                <a:latin typeface="Times New Roman" panose="02020603050405020304" pitchFamily="18" charset="0"/>
                <a:cs typeface="Times New Roman" panose="02020603050405020304" pitchFamily="18" charset="0"/>
              </a:rPr>
              <a:t>-ne büyük harflerle yazılı “GÖNÜLLÜLÜK” hali. Gönül zaten ne güzel bir kelimedir. İçinde kendiliğinden yapıla gelen halleri içerir. </a:t>
            </a:r>
          </a:p>
          <a:p>
            <a:pPr algn="just"/>
            <a:r>
              <a:rPr lang="tr-TR" sz="1200" dirty="0">
                <a:latin typeface="Times New Roman" panose="02020603050405020304" pitchFamily="18" charset="0"/>
                <a:cs typeface="Times New Roman" panose="02020603050405020304" pitchFamily="18" charset="0"/>
              </a:rPr>
              <a:t>Kendiliğinden eşini üzmekten kaçınmak, kendiliğin-den onu mutlu etmeye açık olmak, kendiliğinden gönülden hayatın yükünü paylaşmak. </a:t>
            </a:r>
          </a:p>
        </p:txBody>
      </p:sp>
    </p:spTree>
    <p:extLst>
      <p:ext uri="{BB962C8B-B14F-4D97-AF65-F5344CB8AC3E}">
        <p14:creationId xmlns:p14="http://schemas.microsoft.com/office/powerpoint/2010/main" val="3192908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451C36-5033-97ED-6BBA-BEDB39E5F8E3}"/>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BE187871-50E6-3152-8910-352246EA9400}"/>
              </a:ext>
            </a:extLst>
          </p:cNvPr>
          <p:cNvPicPr/>
          <p:nvPr/>
        </p:nvPicPr>
        <p:blipFill>
          <a:blip r:embed="rId3">
            <a:alphaModFix amt="33000"/>
            <a:extLst>
              <a:ext uri="{BEBA8EAE-BF5A-486C-A8C5-ECC9F3942E4B}">
                <a14:imgProps xmlns:a14="http://schemas.microsoft.com/office/drawing/2010/main">
                  <a14:imgLayer r:embed="rId4">
                    <a14:imgEffect>
                      <a14:colorTemperature colorTemp="6200"/>
                    </a14:imgEffect>
                    <a14:imgEffect>
                      <a14:brightnessContrast bright="1000"/>
                    </a14:imgEffect>
                  </a14:imgLayer>
                </a14:imgProps>
              </a:ext>
              <a:ext uri="{28A0092B-C50C-407E-A947-70E740481C1C}">
                <a14:useLocalDpi xmlns:a14="http://schemas.microsoft.com/office/drawing/2010/main" val="0"/>
              </a:ext>
            </a:extLst>
          </a:blip>
          <a:srcRect/>
          <a:stretch/>
        </p:blipFill>
        <p:spPr>
          <a:xfrm>
            <a:off x="0" y="-31750"/>
            <a:ext cx="7556500" cy="10756899"/>
          </a:xfrm>
          <a:prstGeom prst="rect">
            <a:avLst/>
          </a:prstGeom>
          <a:solidFill>
            <a:schemeClr val="bg1"/>
          </a:solidFill>
        </p:spPr>
      </p:pic>
      <p:sp>
        <p:nvSpPr>
          <p:cNvPr id="3" name="object 3">
            <a:extLst>
              <a:ext uri="{FF2B5EF4-FFF2-40B4-BE49-F238E27FC236}">
                <a16:creationId xmlns:a16="http://schemas.microsoft.com/office/drawing/2014/main" id="{EFD5737B-BAC1-E46E-4535-DA0DD36138F9}"/>
              </a:ext>
            </a:extLst>
          </p:cNvPr>
          <p:cNvSpPr txBox="1"/>
          <p:nvPr/>
        </p:nvSpPr>
        <p:spPr>
          <a:xfrm>
            <a:off x="531809" y="393700"/>
            <a:ext cx="2004151" cy="9800119"/>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Başak burcunun simyacı tarafını da göz ardı etmemek lazım burada. Bazı şeylerin de iyi niyetle, karşılıklı içsel cevheri açığa çıkarmak için olduğuna eşler güvenmeli.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Başak’ın analizci tarafı evin içindeki bu sinerjiyi dağıtabilir. Eşleri yorabilir. Bu tarz, evde ve ilişkilerde enerjiler sıkıştığında tarafların birbirlerini aşarak aslında olanın, daha ilahi bir mesaj verdiğine odaklanabil-</a:t>
            </a:r>
            <a:r>
              <a:rPr lang="tr-TR" sz="1200" dirty="0" err="1">
                <a:latin typeface="Times New Roman" panose="02020603050405020304" pitchFamily="18" charset="0"/>
                <a:cs typeface="Times New Roman" panose="02020603050405020304" pitchFamily="18" charset="0"/>
              </a:rPr>
              <a:t>mesi</a:t>
            </a:r>
            <a:r>
              <a:rPr lang="tr-TR" sz="1200" dirty="0">
                <a:latin typeface="Times New Roman" panose="02020603050405020304" pitchFamily="18" charset="0"/>
                <a:cs typeface="Times New Roman" panose="02020603050405020304" pitchFamily="18" charset="0"/>
              </a:rPr>
              <a:t> alanı rahatlatır. Sonuçta eşler birbirinin aynasında </a:t>
            </a:r>
            <a:r>
              <a:rPr lang="tr-TR" sz="1200" dirty="0" err="1">
                <a:latin typeface="Times New Roman" panose="02020603050405020304" pitchFamily="18" charset="0"/>
                <a:cs typeface="Times New Roman" panose="02020603050405020304" pitchFamily="18" charset="0"/>
              </a:rPr>
              <a:t>ken</a:t>
            </a:r>
            <a:r>
              <a:rPr lang="tr-TR" sz="1200" dirty="0">
                <a:latin typeface="Times New Roman" panose="02020603050405020304" pitchFamily="18" charset="0"/>
                <a:cs typeface="Times New Roman" panose="02020603050405020304" pitchFamily="18" charset="0"/>
              </a:rPr>
              <a:t>-dini görünce birçok anlaş-</a:t>
            </a:r>
            <a:r>
              <a:rPr lang="tr-TR" sz="1200" dirty="0" err="1">
                <a:latin typeface="Times New Roman" panose="02020603050405020304" pitchFamily="18" charset="0"/>
                <a:cs typeface="Times New Roman" panose="02020603050405020304" pitchFamily="18" charset="0"/>
              </a:rPr>
              <a:t>mazlık</a:t>
            </a:r>
            <a:r>
              <a:rPr lang="tr-TR" sz="1200" dirty="0">
                <a:latin typeface="Times New Roman" panose="02020603050405020304" pitchFamily="18" charset="0"/>
                <a:cs typeface="Times New Roman" panose="02020603050405020304" pitchFamily="18" charset="0"/>
              </a:rPr>
              <a:t> suyu yüzüne çıkar. İliş-kilerin simyası tekâmül odaklı olduğundan ilişki içine girme-den en azından aynı eve girmeden kişilerin kendileri ile ilgilenmesi, yalnız kalabilmeyi ve hatta sevmeyi ve kendi alanlarını korumayı öğrenmeli-</a:t>
            </a:r>
            <a:r>
              <a:rPr lang="tr-TR" sz="1200" dirty="0" err="1">
                <a:latin typeface="Times New Roman" panose="02020603050405020304" pitchFamily="18" charset="0"/>
                <a:cs typeface="Times New Roman" panose="02020603050405020304" pitchFamily="18" charset="0"/>
              </a:rPr>
              <a:t>ler</a:t>
            </a:r>
            <a:r>
              <a:rPr lang="tr-TR" sz="1200" dirty="0">
                <a:latin typeface="Times New Roman" panose="02020603050405020304" pitchFamily="18" charset="0"/>
                <a:cs typeface="Times New Roman" panose="02020603050405020304" pitchFamily="18" charset="0"/>
              </a:rPr>
              <a:t>. Kendi alanlarını sağlıklı bir şekilde korumayı bilmeyen </a:t>
            </a:r>
            <a:r>
              <a:rPr lang="tr-TR" sz="1200" dirty="0" err="1">
                <a:latin typeface="Times New Roman" panose="02020603050405020304" pitchFamily="18" charset="0"/>
                <a:cs typeface="Times New Roman" panose="02020603050405020304" pitchFamily="18" charset="0"/>
              </a:rPr>
              <a:t>bi</a:t>
            </a:r>
            <a:r>
              <a:rPr lang="tr-TR" sz="1200" dirty="0">
                <a:latin typeface="Times New Roman" panose="02020603050405020304" pitchFamily="18" charset="0"/>
                <a:cs typeface="Times New Roman" panose="02020603050405020304" pitchFamily="18" charset="0"/>
              </a:rPr>
              <a:t>-reyler 7.evin sularında sınanma-ya hazır olmalıdır.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Yedinci ev, evlilik evi olarak geçer. </a:t>
            </a:r>
            <a:r>
              <a:rPr lang="tr-TR" sz="1200" dirty="0" err="1">
                <a:latin typeface="Times New Roman" panose="02020603050405020304" pitchFamily="18" charset="0"/>
                <a:cs typeface="Times New Roman" panose="02020603050405020304" pitchFamily="18" charset="0"/>
              </a:rPr>
              <a:t>Forrest</a:t>
            </a:r>
            <a:r>
              <a:rPr lang="tr-TR" sz="1200" dirty="0">
                <a:latin typeface="Times New Roman" panose="02020603050405020304" pitchFamily="18" charset="0"/>
                <a:cs typeface="Times New Roman" panose="02020603050405020304" pitchFamily="18" charset="0"/>
              </a:rPr>
              <a:t> başarılı uygula-</a:t>
            </a:r>
            <a:r>
              <a:rPr lang="tr-TR" sz="1200" dirty="0" err="1">
                <a:latin typeface="Times New Roman" panose="02020603050405020304" pitchFamily="18" charset="0"/>
                <a:cs typeface="Times New Roman" panose="02020603050405020304" pitchFamily="18" charset="0"/>
              </a:rPr>
              <a:t>masında</a:t>
            </a:r>
            <a:r>
              <a:rPr lang="tr-TR" sz="1200" dirty="0">
                <a:latin typeface="Times New Roman" panose="02020603050405020304" pitchFamily="18" charset="0"/>
                <a:cs typeface="Times New Roman" panose="02020603050405020304" pitchFamily="18" charset="0"/>
              </a:rPr>
              <a:t> şunların altını çizer: uzun süreli bağlılık gerektiren ilişkiler kurmak, ilişkinin görev ve zevklerini eşit olarak paylaşmak, ilişkiye ve karşımız-</a:t>
            </a:r>
            <a:r>
              <a:rPr lang="tr-TR" sz="1200" dirty="0" err="1">
                <a:latin typeface="Times New Roman" panose="02020603050405020304" pitchFamily="18" charset="0"/>
                <a:cs typeface="Times New Roman" panose="02020603050405020304" pitchFamily="18" charset="0"/>
              </a:rPr>
              <a:t>dakinin</a:t>
            </a:r>
            <a:r>
              <a:rPr lang="tr-TR" sz="1200" dirty="0">
                <a:latin typeface="Times New Roman" panose="02020603050405020304" pitchFamily="18" charset="0"/>
                <a:cs typeface="Times New Roman" panose="02020603050405020304" pitchFamily="18" charset="0"/>
              </a:rPr>
              <a:t> değişen ihtiyaçlarına günü gününe ilgi göstermek. Başarısız uygulamalarında ise eşlerden birinde veya her ikisinde de bağlılık eksikliği, güvensizlik, savunmaya geçme, yakınlık eksikliği, eşit paylaşıl-mayan sorumluluk ve menfaat-</a:t>
            </a:r>
            <a:r>
              <a:rPr lang="tr-TR" sz="1200" dirty="0" err="1">
                <a:latin typeface="Times New Roman" panose="02020603050405020304" pitchFamily="18" charset="0"/>
                <a:cs typeface="Times New Roman" panose="02020603050405020304" pitchFamily="18" charset="0"/>
              </a:rPr>
              <a:t>ler</a:t>
            </a:r>
            <a:r>
              <a:rPr lang="tr-TR" sz="1200" dirty="0">
                <a:latin typeface="Times New Roman" panose="02020603050405020304" pitchFamily="18" charset="0"/>
                <a:cs typeface="Times New Roman" panose="02020603050405020304" pitchFamily="18" charset="0"/>
              </a:rPr>
              <a:t>, katı rol dağılımı, bencillik, kendine kilitlenme, eşinde kişiliğini yitirme ve durağanlık. </a:t>
            </a:r>
          </a:p>
          <a:p>
            <a:pPr algn="just"/>
            <a:r>
              <a:rPr lang="tr-TR" sz="1200" dirty="0" err="1">
                <a:latin typeface="Times New Roman" panose="02020603050405020304" pitchFamily="18" charset="0"/>
                <a:cs typeface="Times New Roman" panose="02020603050405020304" pitchFamily="18" charset="0"/>
              </a:rPr>
              <a:t>Zodyağın</a:t>
            </a:r>
            <a:r>
              <a:rPr lang="tr-TR" sz="1200" dirty="0">
                <a:latin typeface="Times New Roman" panose="02020603050405020304" pitchFamily="18" charset="0"/>
                <a:cs typeface="Times New Roman" panose="02020603050405020304" pitchFamily="18" charset="0"/>
              </a:rPr>
              <a:t> doğal yerleşiminde 7.evde Terazi burcunun olması bizi otomatik olarak dengeye, adalete, diğerkâmlığa götürür. </a:t>
            </a:r>
          </a:p>
        </p:txBody>
      </p:sp>
      <p:sp>
        <p:nvSpPr>
          <p:cNvPr id="10" name="object 10">
            <a:extLst>
              <a:ext uri="{FF2B5EF4-FFF2-40B4-BE49-F238E27FC236}">
                <a16:creationId xmlns:a16="http://schemas.microsoft.com/office/drawing/2014/main" id="{2E5447D0-C2CF-7970-6A8C-2335BEC737B3}"/>
              </a:ext>
            </a:extLst>
          </p:cNvPr>
          <p:cNvSpPr txBox="1"/>
          <p:nvPr/>
        </p:nvSpPr>
        <p:spPr>
          <a:xfrm>
            <a:off x="417215" y="10205784"/>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62</a:t>
            </a:r>
            <a:endParaRPr sz="1100" dirty="0">
              <a:latin typeface="Arial"/>
              <a:cs typeface="Arial"/>
            </a:endParaRPr>
          </a:p>
        </p:txBody>
      </p:sp>
      <p:sp>
        <p:nvSpPr>
          <p:cNvPr id="11" name="object 11">
            <a:extLst>
              <a:ext uri="{FF2B5EF4-FFF2-40B4-BE49-F238E27FC236}">
                <a16:creationId xmlns:a16="http://schemas.microsoft.com/office/drawing/2014/main" id="{735ED917-E782-0B57-74D1-1EF351BC706D}"/>
              </a:ext>
            </a:extLst>
          </p:cNvPr>
          <p:cNvSpPr txBox="1"/>
          <p:nvPr/>
        </p:nvSpPr>
        <p:spPr>
          <a:xfrm>
            <a:off x="710292" y="10213491"/>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DC9BBD66-ACBF-8ECF-0EF9-EFA3F4D7FF4A}"/>
              </a:ext>
            </a:extLst>
          </p:cNvPr>
          <p:cNvPicPr/>
          <p:nvPr/>
        </p:nvPicPr>
        <p:blipFill>
          <a:blip r:embed="rId5" cstate="print"/>
          <a:stretch>
            <a:fillRect/>
          </a:stretch>
        </p:blipFill>
        <p:spPr>
          <a:xfrm>
            <a:off x="-31357" y="56436"/>
            <a:ext cx="540410" cy="543153"/>
          </a:xfrm>
          <a:prstGeom prst="rect">
            <a:avLst/>
          </a:prstGeom>
        </p:spPr>
      </p:pic>
      <p:sp>
        <p:nvSpPr>
          <p:cNvPr id="13" name="object 3">
            <a:extLst>
              <a:ext uri="{FF2B5EF4-FFF2-40B4-BE49-F238E27FC236}">
                <a16:creationId xmlns:a16="http://schemas.microsoft.com/office/drawing/2014/main" id="{6B337E86-9A0F-B3C9-466F-EDB28D94A2B7}"/>
              </a:ext>
            </a:extLst>
          </p:cNvPr>
          <p:cNvSpPr txBox="1"/>
          <p:nvPr/>
        </p:nvSpPr>
        <p:spPr>
          <a:xfrm>
            <a:off x="2710084" y="393700"/>
            <a:ext cx="2004151" cy="9984785"/>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Aynı evin içinde bir diğerini düşünme, önemseme pratikle-</a:t>
            </a:r>
            <a:r>
              <a:rPr lang="tr-TR" sz="1200" dirty="0" err="1">
                <a:latin typeface="Times New Roman" panose="02020603050405020304" pitchFamily="18" charset="0"/>
                <a:cs typeface="Times New Roman" panose="02020603050405020304" pitchFamily="18" charset="0"/>
              </a:rPr>
              <a:t>rinle</a:t>
            </a:r>
            <a:r>
              <a:rPr lang="tr-TR" sz="1200" dirty="0">
                <a:latin typeface="Times New Roman" panose="02020603050405020304" pitchFamily="18" charset="0"/>
                <a:cs typeface="Times New Roman" panose="02020603050405020304" pitchFamily="18" charset="0"/>
              </a:rPr>
              <a:t> aran ne kadar iyi? Bunu doğal halinde yapabilmek için daha derine, kendinle ilişkine gitmen gerekirse orada ne kadar yol aldın?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Travma ve korkularının ne kadar üzerine çıktın? Satürn Terazi’de yücelir, sadakati, kontratları ve dürüstlüğü onurlandırır. Eğer bu hasletlerle aran iyi değilse, Satürn’ün sınavları ilişkiler, ortaklık ve evlilik üzerinden işlemeye baş-</a:t>
            </a:r>
            <a:r>
              <a:rPr lang="tr-TR" sz="1200" dirty="0" err="1">
                <a:latin typeface="Times New Roman" panose="02020603050405020304" pitchFamily="18" charset="0"/>
                <a:cs typeface="Times New Roman" panose="02020603050405020304" pitchFamily="18" charset="0"/>
              </a:rPr>
              <a:t>lar</a:t>
            </a:r>
            <a:r>
              <a:rPr lang="tr-TR" sz="1200" dirty="0">
                <a:latin typeface="Times New Roman" panose="02020603050405020304" pitchFamily="18" charset="0"/>
                <a:cs typeface="Times New Roman" panose="02020603050405020304" pitchFamily="18" charset="0"/>
              </a:rPr>
              <a:t>. Malum Satürn sorumluluk almayı sever. Satürn’den kaçan, Plüton ile karşılaşabilir ki 7. Evdeki Plüton “yatağımdaki düşman” enerjisidir. Daha derin bir yerden bakacak olursak, kendi kendine düşmanlık ettiğin konuları şifalandırman iyi olabilir. Aynada her zaman başka bir yansıma görmek mümkün. Burada büyük harfler şunu yazar: </a:t>
            </a:r>
          </a:p>
          <a:p>
            <a:pPr algn="just"/>
            <a:r>
              <a:rPr lang="tr-TR" sz="1200" b="1" u="sng" dirty="0">
                <a:latin typeface="Times New Roman" panose="02020603050405020304" pitchFamily="18" charset="0"/>
                <a:cs typeface="Times New Roman" panose="02020603050405020304" pitchFamily="18" charset="0"/>
              </a:rPr>
              <a:t>BİZ için SORUMLULUK.</a:t>
            </a:r>
          </a:p>
          <a:p>
            <a:pPr algn="just"/>
            <a:r>
              <a:rPr lang="tr-TR" sz="1200" dirty="0">
                <a:latin typeface="Times New Roman" panose="02020603050405020304" pitchFamily="18" charset="0"/>
                <a:cs typeface="Times New Roman" panose="02020603050405020304" pitchFamily="18" charset="0"/>
              </a:rPr>
              <a:t>Sekizinci ev ise geleneksel ekolde ölüm evi olarak isimlendirilmiştir. Akrep burcunun doğal evinin başarılı uygulamasını </a:t>
            </a:r>
            <a:r>
              <a:rPr lang="tr-TR" sz="1200" dirty="0" err="1">
                <a:latin typeface="Times New Roman" panose="02020603050405020304" pitchFamily="18" charset="0"/>
                <a:cs typeface="Times New Roman" panose="02020603050405020304" pitchFamily="18" charset="0"/>
              </a:rPr>
              <a:t>Forrest</a:t>
            </a:r>
            <a:r>
              <a:rPr lang="tr-TR" sz="1200" dirty="0">
                <a:latin typeface="Times New Roman" panose="02020603050405020304" pitchFamily="18" charset="0"/>
                <a:cs typeface="Times New Roman" panose="02020603050405020304" pitchFamily="18" charset="0"/>
              </a:rPr>
              <a:t> bir başkasında cinsel, zihinsel ve duygusal açıdan iz bırakmak, bilincin içgüdüsel düzeylerinden yükselen duyguların kabulü, dürüstlük, psikolojik çıplaklık olarak yorumlar. </a:t>
            </a:r>
          </a:p>
          <a:p>
            <a:pPr algn="just"/>
            <a:r>
              <a:rPr lang="tr-TR" sz="1200" dirty="0">
                <a:latin typeface="Times New Roman" panose="02020603050405020304" pitchFamily="18" charset="0"/>
                <a:cs typeface="Times New Roman" panose="02020603050405020304" pitchFamily="18" charset="0"/>
              </a:rPr>
              <a:t>Başarısız uygulamasında ise cinsel fonksiyon bozukluğu, derinlik eksikliği, ilişkinin sevgililikten ziyade arkadaşlık düzeyinde olması, psikoloji yüklü konulardan kaçış olarak belirtir.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Sekizince ev aynı zamanda yeniden doğumun da evidir. Evlilik ve ilişkiler söz konusu olduğunda kişi her partnerle </a:t>
            </a:r>
          </a:p>
        </p:txBody>
      </p:sp>
      <p:sp>
        <p:nvSpPr>
          <p:cNvPr id="14" name="object 3">
            <a:extLst>
              <a:ext uri="{FF2B5EF4-FFF2-40B4-BE49-F238E27FC236}">
                <a16:creationId xmlns:a16="http://schemas.microsoft.com/office/drawing/2014/main" id="{24B2F403-0C18-8C26-363C-FF9C487B560B}"/>
              </a:ext>
            </a:extLst>
          </p:cNvPr>
          <p:cNvSpPr txBox="1"/>
          <p:nvPr/>
        </p:nvSpPr>
        <p:spPr>
          <a:xfrm>
            <a:off x="4921250" y="393700"/>
            <a:ext cx="2058182" cy="8692123"/>
          </a:xfrm>
          <a:prstGeom prst="rect">
            <a:avLst/>
          </a:prstGeom>
        </p:spPr>
        <p:txBody>
          <a:bodyPr vert="horz" wrap="square" lIns="0" tIns="12700" rIns="0" bIns="0" rtlCol="0">
            <a:spAutoFit/>
          </a:bodyPr>
          <a:lstStyle/>
          <a:p>
            <a:pPr algn="just"/>
            <a:r>
              <a:rPr lang="tr-TR" sz="1200" dirty="0">
                <a:latin typeface="Times New Roman" panose="02020603050405020304" pitchFamily="18" charset="0"/>
                <a:cs typeface="Times New Roman" panose="02020603050405020304" pitchFamily="18" charset="0"/>
              </a:rPr>
              <a:t>kendine başka bir pencereden bakmayı seçebilir ve aslında aynı bedende yeniden doğar, partneri ile. </a:t>
            </a:r>
          </a:p>
          <a:p>
            <a:pPr algn="just"/>
            <a:r>
              <a:rPr lang="tr-TR" sz="1200" dirty="0">
                <a:latin typeface="Times New Roman" panose="02020603050405020304" pitchFamily="18" charset="0"/>
                <a:cs typeface="Times New Roman" panose="02020603050405020304" pitchFamily="18" charset="0"/>
              </a:rPr>
              <a:t>Bir kabuk değişimi çok derin-</a:t>
            </a:r>
            <a:r>
              <a:rPr lang="tr-TR" sz="1200" dirty="0" err="1">
                <a:latin typeface="Times New Roman" panose="02020603050405020304" pitchFamily="18" charset="0"/>
                <a:cs typeface="Times New Roman" panose="02020603050405020304" pitchFamily="18" charset="0"/>
              </a:rPr>
              <a:t>lerden</a:t>
            </a:r>
            <a:r>
              <a:rPr lang="tr-TR" sz="1200" dirty="0">
                <a:latin typeface="Times New Roman" panose="02020603050405020304" pitchFamily="18" charset="0"/>
                <a:cs typeface="Times New Roman" panose="02020603050405020304" pitchFamily="18" charset="0"/>
              </a:rPr>
              <a:t> kendini gösterir. Birlikte ilerleyip gelişemeyen eşler için de burada ilişkinin ve cinselliğin ölümünden bahsedile-bilir.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Burası eşinin ruhuna sanki bir maddeymiş gibi dokunabilmek-ten geçer. Hem o kadar somut, gözle görülen bir temas hem de çok derin, varoluşsal bir kabulleniştir bu dokunuş. Ben seni dünya düzleminde, evin içinde ve aslında en derinde manevi boyutta görüyorum demektir.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Ez cümle, ilişki kemeri kavramına dair </a:t>
            </a:r>
            <a:r>
              <a:rPr lang="tr-TR" sz="1200" dirty="0" err="1">
                <a:latin typeface="Times New Roman" panose="02020603050405020304" pitchFamily="18" charset="0"/>
                <a:cs typeface="Times New Roman" panose="02020603050405020304" pitchFamily="18" charset="0"/>
              </a:rPr>
              <a:t>Forrest’ın</a:t>
            </a:r>
            <a:r>
              <a:rPr lang="tr-TR" sz="1200" dirty="0">
                <a:latin typeface="Times New Roman" panose="02020603050405020304" pitchFamily="18" charset="0"/>
                <a:cs typeface="Times New Roman" panose="02020603050405020304" pitchFamily="18" charset="0"/>
              </a:rPr>
              <a:t> girizgâhı ardından kendi bakış açımı sizlerle paylaşmak istedim. Bu dört ev, ilişkilerin ana eksenleri olmakla birlikte ilişkilerin neden bir varlığın bedenlenme sebebi olduğunu bize anlatır.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Benden bize, bizden bene yolculuk bir akordeon gibi tınılar </a:t>
            </a:r>
            <a:r>
              <a:rPr lang="tr-TR" sz="1200" dirty="0" err="1">
                <a:latin typeface="Times New Roman" panose="02020603050405020304" pitchFamily="18" charset="0"/>
                <a:cs typeface="Times New Roman" panose="02020603050405020304" pitchFamily="18" charset="0"/>
              </a:rPr>
              <a:t>çıkarır.Her</a:t>
            </a:r>
            <a:r>
              <a:rPr lang="tr-TR" sz="1200" dirty="0">
                <a:latin typeface="Times New Roman" panose="02020603050405020304" pitchFamily="18" charset="0"/>
                <a:cs typeface="Times New Roman" panose="02020603050405020304" pitchFamily="18" charset="0"/>
              </a:rPr>
              <a:t> esneme bizi Yara-</a:t>
            </a:r>
            <a:r>
              <a:rPr lang="tr-TR" sz="1200" dirty="0" err="1">
                <a:latin typeface="Times New Roman" panose="02020603050405020304" pitchFamily="18" charset="0"/>
                <a:cs typeface="Times New Roman" panose="02020603050405020304" pitchFamily="18" charset="0"/>
              </a:rPr>
              <a:t>dan’a</a:t>
            </a:r>
            <a:r>
              <a:rPr lang="tr-TR" sz="1200" dirty="0">
                <a:latin typeface="Times New Roman" panose="02020603050405020304" pitchFamily="18" charset="0"/>
                <a:cs typeface="Times New Roman" panose="02020603050405020304" pitchFamily="18" charset="0"/>
              </a:rPr>
              <a:t> ulaştırır. Bir diğerinde gör-düğün “kendilik aynandan” baş-kası değildir.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Ayna ile dövüşmeyi bırakıp kendi ışığımızı parlatmayı seçer-sek aynadaki görüntü de ışıldar.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Sevgiyle parlamak kısmet olsun dilerim. </a:t>
            </a:r>
          </a:p>
          <a:p>
            <a:pPr algn="just"/>
            <a:endParaRPr lang="tr-TR" sz="1200" dirty="0">
              <a:latin typeface="Times New Roman" panose="02020603050405020304" pitchFamily="18" charset="0"/>
              <a:cs typeface="Times New Roman" panose="02020603050405020304" pitchFamily="18" charset="0"/>
            </a:endParaRPr>
          </a:p>
          <a:p>
            <a:pPr algn="just"/>
            <a:endParaRPr lang="tr-T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257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029CF58-FD1B-E68E-384A-8A0EF0E3FC63}"/>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AC335683-5D02-C22F-667D-E69F78E5A0CD}"/>
              </a:ext>
            </a:extLst>
          </p:cNvPr>
          <p:cNvPicPr/>
          <p:nvPr/>
        </p:nvPicPr>
        <p:blipFill>
          <a:blip r:embed="rId2">
            <a:alphaModFix/>
            <a:extLst>
              <a:ext uri="{BEBA8EAE-BF5A-486C-A8C5-ECC9F3942E4B}">
                <a14:imgProps xmlns:a14="http://schemas.microsoft.com/office/drawing/2010/main">
                  <a14:imgLayer r:embed="rId3">
                    <a14:imgEffect>
                      <a14:colorTemperature colorTemp="6200"/>
                    </a14:imgEffect>
                    <a14:imgEffect>
                      <a14:brightnessContrast bright="1000"/>
                    </a14:imgEffect>
                  </a14:imgLayer>
                </a14:imgProps>
              </a:ext>
              <a:ext uri="{28A0092B-C50C-407E-A947-70E740481C1C}">
                <a14:useLocalDpi xmlns:a14="http://schemas.microsoft.com/office/drawing/2010/main" val="0"/>
              </a:ext>
            </a:extLst>
          </a:blip>
          <a:srcRect/>
          <a:stretch/>
        </p:blipFill>
        <p:spPr>
          <a:xfrm>
            <a:off x="0" y="-63500"/>
            <a:ext cx="7556500" cy="10756899"/>
          </a:xfrm>
          <a:prstGeom prst="rect">
            <a:avLst/>
          </a:prstGeom>
          <a:solidFill>
            <a:schemeClr val="bg1"/>
          </a:solidFill>
          <a:effectLst>
            <a:softEdge rad="152400"/>
          </a:effectLst>
        </p:spPr>
      </p:pic>
      <p:sp>
        <p:nvSpPr>
          <p:cNvPr id="10" name="object 10">
            <a:extLst>
              <a:ext uri="{FF2B5EF4-FFF2-40B4-BE49-F238E27FC236}">
                <a16:creationId xmlns:a16="http://schemas.microsoft.com/office/drawing/2014/main" id="{8C8AFD96-95A0-13F7-4D03-1AF32585F2E5}"/>
              </a:ext>
            </a:extLst>
          </p:cNvPr>
          <p:cNvSpPr txBox="1"/>
          <p:nvPr/>
        </p:nvSpPr>
        <p:spPr>
          <a:xfrm>
            <a:off x="6780113" y="10224235"/>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spc="-25" dirty="0">
                <a:solidFill>
                  <a:srgbClr val="231F20"/>
                </a:solidFill>
                <a:latin typeface="Arial"/>
                <a:cs typeface="Arial"/>
              </a:rPr>
              <a:t>63</a:t>
            </a:r>
            <a:endParaRPr sz="1100" dirty="0">
              <a:latin typeface="Arial"/>
              <a:cs typeface="Arial"/>
            </a:endParaRPr>
          </a:p>
        </p:txBody>
      </p:sp>
      <p:sp>
        <p:nvSpPr>
          <p:cNvPr id="11" name="object 11">
            <a:extLst>
              <a:ext uri="{FF2B5EF4-FFF2-40B4-BE49-F238E27FC236}">
                <a16:creationId xmlns:a16="http://schemas.microsoft.com/office/drawing/2014/main" id="{BD4C11C4-80C9-D5E7-D969-A444F4AFA219}"/>
              </a:ext>
            </a:extLst>
          </p:cNvPr>
          <p:cNvSpPr txBox="1"/>
          <p:nvPr/>
        </p:nvSpPr>
        <p:spPr>
          <a:xfrm>
            <a:off x="5345648" y="10224235"/>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12" name="object 12">
            <a:extLst>
              <a:ext uri="{FF2B5EF4-FFF2-40B4-BE49-F238E27FC236}">
                <a16:creationId xmlns:a16="http://schemas.microsoft.com/office/drawing/2014/main" id="{6BA99065-8866-F277-8FF5-BC2D8CB4201E}"/>
              </a:ext>
            </a:extLst>
          </p:cNvPr>
          <p:cNvPicPr/>
          <p:nvPr/>
        </p:nvPicPr>
        <p:blipFill>
          <a:blip r:embed="rId4" cstate="print"/>
          <a:stretch>
            <a:fillRect/>
          </a:stretch>
        </p:blipFill>
        <p:spPr>
          <a:xfrm>
            <a:off x="6911999" y="144003"/>
            <a:ext cx="540410" cy="543153"/>
          </a:xfrm>
          <a:prstGeom prst="rect">
            <a:avLst/>
          </a:prstGeom>
        </p:spPr>
      </p:pic>
      <p:sp>
        <p:nvSpPr>
          <p:cNvPr id="4" name="Metin kutusu 3">
            <a:extLst>
              <a:ext uri="{FF2B5EF4-FFF2-40B4-BE49-F238E27FC236}">
                <a16:creationId xmlns:a16="http://schemas.microsoft.com/office/drawing/2014/main" id="{2BBFD430-518E-2138-A8F5-B5B2F0A9373B}"/>
              </a:ext>
            </a:extLst>
          </p:cNvPr>
          <p:cNvSpPr txBox="1"/>
          <p:nvPr/>
        </p:nvSpPr>
        <p:spPr>
          <a:xfrm>
            <a:off x="273050" y="4889500"/>
            <a:ext cx="7010400" cy="2246769"/>
          </a:xfrm>
          <a:prstGeom prst="rect">
            <a:avLst/>
          </a:prstGeom>
          <a:solidFill>
            <a:srgbClr val="371959">
              <a:alpha val="69000"/>
            </a:srgbClr>
          </a:solidFill>
          <a:effectLst>
            <a:outerShdw blurRad="50800" dist="50800" dir="5400000" algn="ctr" rotWithShape="0">
              <a:srgbClr val="E1E1E7"/>
            </a:outerShdw>
            <a:reflection endPos="0" dir="5400000" sy="-100000" algn="bl" rotWithShape="0"/>
            <a:softEdge rad="114300"/>
          </a:effectLst>
          <a:scene3d>
            <a:camera prst="orthographicFront"/>
            <a:lightRig rig="threePt" dir="t"/>
          </a:scene3d>
          <a:sp3d contourW="25400">
            <a:bevelT w="317500" h="317500"/>
            <a:contourClr>
              <a:srgbClr val="E1E1E7"/>
            </a:contourClr>
          </a:sp3d>
        </p:spPr>
        <p:txBody>
          <a:bodyPr wrap="square" rtlCol="0">
            <a:spAutoFit/>
          </a:bodyPr>
          <a:lstStyle/>
          <a:p>
            <a:pPr algn="ctr"/>
            <a:endParaRPr lang="tr-TR" sz="2800" dirty="0">
              <a:solidFill>
                <a:srgbClr val="8890AE"/>
              </a:solidFill>
              <a:latin typeface="Times New Roman" panose="02020603050405020304" pitchFamily="18" charset="0"/>
              <a:cs typeface="Times New Roman" panose="02020603050405020304" pitchFamily="18" charset="0"/>
            </a:endParaRPr>
          </a:p>
          <a:p>
            <a:pPr algn="ctr"/>
            <a:r>
              <a:rPr lang="tr-TR" sz="2800" dirty="0">
                <a:solidFill>
                  <a:srgbClr val="FBEED7"/>
                </a:solidFill>
                <a:latin typeface="Times New Roman" panose="02020603050405020304" pitchFamily="18" charset="0"/>
                <a:cs typeface="Times New Roman" panose="02020603050405020304" pitchFamily="18" charset="0"/>
              </a:rPr>
              <a:t>“İlişkiler bize kaderi değil, bilinci öğretir; </a:t>
            </a:r>
          </a:p>
          <a:p>
            <a:pPr algn="ctr"/>
            <a:r>
              <a:rPr lang="tr-TR" sz="2800" dirty="0">
                <a:solidFill>
                  <a:srgbClr val="FBEED7"/>
                </a:solidFill>
                <a:latin typeface="Times New Roman" panose="02020603050405020304" pitchFamily="18" charset="0"/>
                <a:cs typeface="Times New Roman" panose="02020603050405020304" pitchFamily="18" charset="0"/>
              </a:rPr>
              <a:t>çünkü sevgi, kaçtığımız yerde değil, </a:t>
            </a:r>
          </a:p>
          <a:p>
            <a:pPr algn="ctr"/>
            <a:r>
              <a:rPr lang="tr-TR" sz="2800" dirty="0">
                <a:solidFill>
                  <a:srgbClr val="FBEED7"/>
                </a:solidFill>
                <a:latin typeface="Times New Roman" panose="02020603050405020304" pitchFamily="18" charset="0"/>
                <a:cs typeface="Times New Roman" panose="02020603050405020304" pitchFamily="18" charset="0"/>
              </a:rPr>
              <a:t>sorumluluk aldığımız yerde derinleşir.”</a:t>
            </a:r>
          </a:p>
          <a:p>
            <a:pPr algn="ctr"/>
            <a:endParaRPr lang="tr-TR" sz="2800" dirty="0">
              <a:solidFill>
                <a:srgbClr val="8890A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67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D66CA6E-E68F-C711-182A-205DC5B6DA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5400"/>
            <a:ext cx="7556500" cy="10693400"/>
          </a:xfrm>
          <a:prstGeom prst="rect">
            <a:avLst/>
          </a:prstGeom>
          <a:gradFill>
            <a:gsLst>
              <a:gs pos="31000">
                <a:srgbClr val="78ACB3"/>
              </a:gs>
              <a:gs pos="57000">
                <a:srgbClr val="FBEED7"/>
              </a:gs>
              <a:gs pos="85333">
                <a:schemeClr val="tx2">
                  <a:lumMod val="75000"/>
                </a:schemeClr>
              </a:gs>
              <a:gs pos="12000">
                <a:srgbClr val="000E40"/>
              </a:gs>
            </a:gsLst>
            <a:lin ang="5400000" scaled="1"/>
          </a:gradFill>
        </p:spPr>
      </p:pic>
      <p:sp>
        <p:nvSpPr>
          <p:cNvPr id="6" name="Metin kutusu 5">
            <a:extLst>
              <a:ext uri="{FF2B5EF4-FFF2-40B4-BE49-F238E27FC236}">
                <a16:creationId xmlns:a16="http://schemas.microsoft.com/office/drawing/2014/main" id="{8B3396BF-215A-85D9-9AC9-36CD87ED8074}"/>
              </a:ext>
            </a:extLst>
          </p:cNvPr>
          <p:cNvSpPr txBox="1"/>
          <p:nvPr/>
        </p:nvSpPr>
        <p:spPr>
          <a:xfrm>
            <a:off x="992700" y="258953"/>
            <a:ext cx="2971800" cy="261610"/>
          </a:xfrm>
          <a:prstGeom prst="rect">
            <a:avLst/>
          </a:prstGeom>
          <a:noFill/>
        </p:spPr>
        <p:txBody>
          <a:bodyPr wrap="square" rtlCol="0">
            <a:spAutoFit/>
          </a:bodyPr>
          <a:lstStyle/>
          <a:p>
            <a:r>
              <a:rPr lang="tr-TR" sz="1100" dirty="0">
                <a:solidFill>
                  <a:schemeClr val="accent5">
                    <a:lumMod val="20000"/>
                    <a:lumOff val="80000"/>
                  </a:schemeClr>
                </a:solidFill>
                <a:latin typeface="Arial" panose="020B0604020202020204" pitchFamily="34" charset="0"/>
                <a:cs typeface="Arial" panose="020B0604020202020204" pitchFamily="34" charset="0"/>
              </a:rPr>
              <a:t>FERAY COŞKUN DOĞALTAŞ UZMANI </a:t>
            </a:r>
          </a:p>
        </p:txBody>
      </p:sp>
      <p:pic>
        <p:nvPicPr>
          <p:cNvPr id="7" name="object 12">
            <a:extLst>
              <a:ext uri="{FF2B5EF4-FFF2-40B4-BE49-F238E27FC236}">
                <a16:creationId xmlns:a16="http://schemas.microsoft.com/office/drawing/2014/main" id="{BB9A7D0D-A719-906A-3B03-3C41A8B721CD}"/>
              </a:ext>
            </a:extLst>
          </p:cNvPr>
          <p:cNvPicPr/>
          <p:nvPr/>
        </p:nvPicPr>
        <p:blipFill>
          <a:blip r:embed="rId3" cstate="print"/>
          <a:stretch>
            <a:fillRect/>
          </a:stretch>
        </p:blipFill>
        <p:spPr>
          <a:xfrm>
            <a:off x="120650" y="100528"/>
            <a:ext cx="540410" cy="543153"/>
          </a:xfrm>
          <a:prstGeom prst="rect">
            <a:avLst/>
          </a:prstGeom>
        </p:spPr>
      </p:pic>
      <p:pic>
        <p:nvPicPr>
          <p:cNvPr id="4" name="Resim 3">
            <a:extLst>
              <a:ext uri="{FF2B5EF4-FFF2-40B4-BE49-F238E27FC236}">
                <a16:creationId xmlns:a16="http://schemas.microsoft.com/office/drawing/2014/main" id="{80C456A0-D60A-8E92-2840-84E143C2686E}"/>
              </a:ext>
            </a:extLst>
          </p:cNvPr>
          <p:cNvPicPr>
            <a:picLocks noChangeAspect="1"/>
          </p:cNvPicPr>
          <p:nvPr/>
        </p:nvPicPr>
        <p:blipFill>
          <a:blip r:embed="rId4"/>
          <a:stretch>
            <a:fillRect/>
          </a:stretch>
        </p:blipFill>
        <p:spPr>
          <a:xfrm>
            <a:off x="772820" y="315824"/>
            <a:ext cx="176799" cy="176799"/>
          </a:xfrm>
          <a:prstGeom prst="rect">
            <a:avLst/>
          </a:prstGeom>
        </p:spPr>
      </p:pic>
      <p:sp>
        <p:nvSpPr>
          <p:cNvPr id="5" name="Dikdörtgen 4">
            <a:extLst>
              <a:ext uri="{FF2B5EF4-FFF2-40B4-BE49-F238E27FC236}">
                <a16:creationId xmlns:a16="http://schemas.microsoft.com/office/drawing/2014/main" id="{56B2BE71-14AE-8DE3-BD64-8BD224A2E4E1}"/>
              </a:ext>
            </a:extLst>
          </p:cNvPr>
          <p:cNvSpPr/>
          <p:nvPr/>
        </p:nvSpPr>
        <p:spPr>
          <a:xfrm>
            <a:off x="448579" y="6794500"/>
            <a:ext cx="6301471" cy="2862322"/>
          </a:xfrm>
          <a:prstGeom prst="rect">
            <a:avLst/>
          </a:prstGeom>
          <a:gradFill flip="none" rotWithShape="0">
            <a:gsLst>
              <a:gs pos="31000">
                <a:srgbClr val="78ACB3">
                  <a:alpha val="33000"/>
                  <a:lumMod val="9000"/>
                </a:srgbClr>
              </a:gs>
              <a:gs pos="57000">
                <a:schemeClr val="accent6">
                  <a:lumMod val="40000"/>
                  <a:lumOff val="60000"/>
                </a:schemeClr>
              </a:gs>
              <a:gs pos="85333">
                <a:srgbClr val="235591"/>
              </a:gs>
              <a:gs pos="12000">
                <a:srgbClr val="000E40"/>
              </a:gs>
            </a:gsLst>
            <a:lin ang="3000000" scaled="0"/>
            <a:tileRect/>
          </a:gradFill>
          <a:effectLst>
            <a:glow rad="127000">
              <a:srgbClr val="00328C">
                <a:alpha val="49000"/>
              </a:srgbClr>
            </a:glow>
            <a:outerShdw blurRad="50800" dist="50800" dir="5400000" algn="ctr" rotWithShape="0">
              <a:srgbClr val="000000">
                <a:alpha val="24000"/>
              </a:srgbClr>
            </a:outerShdw>
            <a:reflection blurRad="1155700" stA="0" endPos="65000" dist="50800" dir="5400000" sy="-100000" algn="bl" rotWithShape="0"/>
            <a:softEdge rad="190500"/>
          </a:effectLst>
          <a:scene3d>
            <a:camera prst="orthographicFront"/>
            <a:lightRig rig="threePt" dir="t"/>
          </a:scene3d>
          <a:sp3d extrusionH="101600" contourW="95250">
            <a:bevelT w="317500" h="317500"/>
            <a:bevelB w="152400" h="152400"/>
            <a:contourClr>
              <a:srgbClr val="00328C"/>
            </a:contourClr>
          </a:sp3d>
        </p:spPr>
        <p:txBody>
          <a:bodyPr wrap="square" lIns="91440" tIns="45720" rIns="91440" bIns="45720">
            <a:spAutoFit/>
          </a:bodyPr>
          <a:lstStyle/>
          <a:p>
            <a:pPr algn="ctr"/>
            <a:r>
              <a:rPr lang="tr-TR" sz="6000" dirty="0">
                <a:ln w="0"/>
                <a:solidFill>
                  <a:schemeClr val="bg1"/>
                </a:solidFill>
                <a:latin typeface="Times New Roman" panose="02020603050405020304" pitchFamily="18" charset="0"/>
                <a:cs typeface="Times New Roman" panose="02020603050405020304" pitchFamily="18" charset="0"/>
              </a:rPr>
              <a:t>    </a:t>
            </a:r>
          </a:p>
          <a:p>
            <a:pPr algn="ctr"/>
            <a:r>
              <a:rPr lang="tr-TR" sz="6000" dirty="0">
                <a:ln w="0"/>
                <a:solidFill>
                  <a:schemeClr val="bg1"/>
                </a:solidFill>
                <a:latin typeface="Times New Roman" panose="02020603050405020304" pitchFamily="18" charset="0"/>
                <a:cs typeface="Times New Roman" panose="02020603050405020304" pitchFamily="18" charset="0"/>
              </a:rPr>
              <a:t>LAPİS LAZULİ</a:t>
            </a:r>
          </a:p>
          <a:p>
            <a:pPr algn="ctr"/>
            <a:r>
              <a:rPr lang="tr-TR" sz="6000" dirty="0">
                <a:ln w="0"/>
                <a:solidFill>
                  <a:schemeClr val="bg1"/>
                </a:solidFill>
                <a:latin typeface="Times New Roman" panose="02020603050405020304" pitchFamily="18" charset="0"/>
                <a:cs typeface="Times New Roman" panose="02020603050405020304" pitchFamily="18" charset="0"/>
              </a:rPr>
              <a:t>   </a:t>
            </a:r>
            <a:endParaRPr lang="tr-TR" sz="6000" b="0" cap="none" spc="0" dirty="0">
              <a:ln w="0"/>
              <a:solidFill>
                <a:schemeClr val="bg1"/>
              </a:solidFill>
              <a:effectLst/>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DF6D5B4C-73D4-A711-6FB0-DF80D1F3E9FB}"/>
              </a:ext>
            </a:extLst>
          </p:cNvPr>
          <p:cNvSpPr txBox="1"/>
          <p:nvPr/>
        </p:nvSpPr>
        <p:spPr>
          <a:xfrm>
            <a:off x="273050" y="10031606"/>
            <a:ext cx="1553981" cy="261610"/>
          </a:xfrm>
          <a:prstGeom prst="rect">
            <a:avLst/>
          </a:prstGeom>
          <a:noFill/>
        </p:spPr>
        <p:txBody>
          <a:bodyPr wrap="square">
            <a:spAutoFit/>
          </a:bodyPr>
          <a:lstStyle/>
          <a:p>
            <a:pPr marL="12700">
              <a:lnSpc>
                <a:spcPct val="100000"/>
              </a:lnSpc>
              <a:spcBef>
                <a:spcPts val="100"/>
              </a:spcBef>
            </a:pPr>
            <a:r>
              <a:rPr lang="tr-TR" sz="1100" spc="-10" dirty="0">
                <a:solidFill>
                  <a:schemeClr val="bg1"/>
                </a:solidFill>
                <a:latin typeface="Arial"/>
                <a:cs typeface="Arial"/>
                <a:hlinkClick r:id="rId5">
                  <a:extLst>
                    <a:ext uri="{A12FA001-AC4F-418D-AE19-62706E023703}">
                      <ahyp:hlinkClr xmlns:ahyp="http://schemas.microsoft.com/office/drawing/2018/hyperlinkcolor" val="tx"/>
                    </a:ext>
                  </a:extLst>
                </a:hlinkClick>
              </a:rPr>
              <a:t>www.newspirit.com.tr</a:t>
            </a:r>
            <a:endParaRPr lang="tr-TR" sz="1100" dirty="0">
              <a:solidFill>
                <a:schemeClr val="bg1"/>
              </a:solidFill>
              <a:latin typeface="Arial"/>
              <a:cs typeface="Arial"/>
            </a:endParaRPr>
          </a:p>
        </p:txBody>
      </p:sp>
    </p:spTree>
    <p:extLst>
      <p:ext uri="{BB962C8B-B14F-4D97-AF65-F5344CB8AC3E}">
        <p14:creationId xmlns:p14="http://schemas.microsoft.com/office/powerpoint/2010/main" val="3369405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78ACB3">
            <a:alpha val="52000"/>
          </a:srgbClr>
        </a:solidFill>
        <a:effectLst/>
      </p:bgPr>
    </p:bg>
    <p:spTree>
      <p:nvGrpSpPr>
        <p:cNvPr id="1" name=""/>
        <p:cNvGrpSpPr/>
        <p:nvPr/>
      </p:nvGrpSpPr>
      <p:grpSpPr>
        <a:xfrm>
          <a:off x="0" y="0"/>
          <a:ext cx="0" cy="0"/>
          <a:chOff x="0" y="0"/>
          <a:chExt cx="0" cy="0"/>
        </a:xfrm>
      </p:grpSpPr>
      <p:sp>
        <p:nvSpPr>
          <p:cNvPr id="2" name="object 2"/>
          <p:cNvSpPr/>
          <p:nvPr/>
        </p:nvSpPr>
        <p:spPr>
          <a:xfrm>
            <a:off x="0" y="0"/>
            <a:ext cx="7026697" cy="9708053"/>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78ACB3">
              <a:alpha val="12000"/>
            </a:srgbClr>
          </a:solidFill>
        </p:spPr>
        <p:txBody>
          <a:bodyPr wrap="square" lIns="0" tIns="0" rIns="0" bIns="0" rtlCol="0"/>
          <a:lstStyle/>
          <a:p>
            <a:endParaRPr dirty="0"/>
          </a:p>
        </p:txBody>
      </p:sp>
      <p:sp>
        <p:nvSpPr>
          <p:cNvPr id="7" name="object 7"/>
          <p:cNvSpPr txBox="1"/>
          <p:nvPr/>
        </p:nvSpPr>
        <p:spPr>
          <a:xfrm>
            <a:off x="707299" y="840571"/>
            <a:ext cx="1946275" cy="9069149"/>
          </a:xfrm>
          <a:prstGeom prst="rect">
            <a:avLst/>
          </a:prstGeom>
        </p:spPr>
        <p:txBody>
          <a:bodyPr vert="horz" wrap="square" lIns="0" tIns="20320" rIns="0" bIns="0" rtlCol="0">
            <a:spAutoFit/>
          </a:bodyPr>
          <a:lstStyle/>
          <a:p>
            <a:pPr algn="just"/>
            <a:r>
              <a:rPr lang="tr-TR" sz="1200" b="1" u="sng" dirty="0">
                <a:latin typeface="Times New Roman" panose="02020603050405020304" pitchFamily="18" charset="0"/>
                <a:cs typeface="Times New Roman" panose="02020603050405020304" pitchFamily="18" charset="0"/>
              </a:rPr>
              <a:t>Göğün Sırlarındaki Kadim Bilgelik Taşı</a:t>
            </a:r>
          </a:p>
          <a:p>
            <a:pPr algn="just"/>
            <a:endParaRPr lang="tr-TR" sz="1200" b="1" u="sng"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Tarihin en tozlu sayfalarını araladığımızda, </a:t>
            </a:r>
            <a:r>
              <a:rPr lang="tr-TR" sz="1200" dirty="0" err="1">
                <a:latin typeface="Times New Roman" panose="02020603050405020304" pitchFamily="18" charset="0"/>
                <a:cs typeface="Times New Roman" panose="02020603050405020304" pitchFamily="18" charset="0"/>
              </a:rPr>
              <a:t>Lapis</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Lazuli</a:t>
            </a:r>
            <a:r>
              <a:rPr lang="tr-TR" sz="1200" dirty="0">
                <a:latin typeface="Times New Roman" panose="02020603050405020304" pitchFamily="18" charset="0"/>
                <a:cs typeface="Times New Roman" panose="02020603050405020304" pitchFamily="18" charset="0"/>
              </a:rPr>
              <a:t>-’</a:t>
            </a:r>
            <a:r>
              <a:rPr lang="tr-TR" sz="1200" dirty="0" err="1">
                <a:latin typeface="Times New Roman" panose="02020603050405020304" pitchFamily="18" charset="0"/>
                <a:cs typeface="Times New Roman" panose="02020603050405020304" pitchFamily="18" charset="0"/>
              </a:rPr>
              <a:t>nin</a:t>
            </a:r>
            <a:r>
              <a:rPr lang="tr-TR" sz="1200" dirty="0">
                <a:latin typeface="Times New Roman" panose="02020603050405020304" pitchFamily="18" charset="0"/>
                <a:cs typeface="Times New Roman" panose="02020603050405020304" pitchFamily="18" charset="0"/>
              </a:rPr>
              <a:t> izleri MÖ 3300–3100 yıllarına, Mısır’ın kraliyet ön-</a:t>
            </a:r>
            <a:r>
              <a:rPr lang="tr-TR" sz="1200" dirty="0" err="1">
                <a:latin typeface="Times New Roman" panose="02020603050405020304" pitchFamily="18" charset="0"/>
                <a:cs typeface="Times New Roman" panose="02020603050405020304" pitchFamily="18" charset="0"/>
              </a:rPr>
              <a:t>cesi</a:t>
            </a:r>
            <a:r>
              <a:rPr lang="tr-TR" sz="1200" dirty="0">
                <a:latin typeface="Times New Roman" panose="02020603050405020304" pitchFamily="18" charset="0"/>
                <a:cs typeface="Times New Roman" panose="02020603050405020304" pitchFamily="18" charset="0"/>
              </a:rPr>
              <a:t> dönemine kadar uzanır. Arkeolojik bulgular, </a:t>
            </a:r>
            <a:r>
              <a:rPr lang="tr-TR" sz="1200" dirty="0" err="1">
                <a:latin typeface="Times New Roman" panose="02020603050405020304" pitchFamily="18" charset="0"/>
                <a:cs typeface="Times New Roman" panose="02020603050405020304" pitchFamily="18" charset="0"/>
              </a:rPr>
              <a:t>Lapis’in</a:t>
            </a:r>
            <a:r>
              <a:rPr lang="tr-TR" sz="1200" dirty="0">
                <a:latin typeface="Times New Roman" panose="02020603050405020304" pitchFamily="18" charset="0"/>
                <a:cs typeface="Times New Roman" panose="02020603050405020304" pitchFamily="18" charset="0"/>
              </a:rPr>
              <a:t> binlerce yıllık bir zenginlik ve güç sembolü olduğunu gösterir.</a:t>
            </a:r>
          </a:p>
          <a:p>
            <a:pPr algn="just"/>
            <a:r>
              <a:rPr lang="tr-TR" sz="1200" dirty="0">
                <a:latin typeface="Times New Roman" panose="02020603050405020304" pitchFamily="18" charset="0"/>
                <a:cs typeface="Times New Roman" panose="02020603050405020304" pitchFamily="18" charset="0"/>
              </a:rPr>
              <a:t>Antik Mısır uygarlığında </a:t>
            </a:r>
            <a:r>
              <a:rPr lang="tr-TR" sz="1200" dirty="0" err="1">
                <a:latin typeface="Times New Roman" panose="02020603050405020304" pitchFamily="18" charset="0"/>
                <a:cs typeface="Times New Roman" panose="02020603050405020304" pitchFamily="18" charset="0"/>
              </a:rPr>
              <a:t>Lapis</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Lazuli</a:t>
            </a:r>
            <a:r>
              <a:rPr lang="tr-TR" sz="1200" dirty="0">
                <a:latin typeface="Times New Roman" panose="02020603050405020304" pitchFamily="18" charset="0"/>
                <a:cs typeface="Times New Roman" panose="02020603050405020304" pitchFamily="18" charset="0"/>
              </a:rPr>
              <a:t>, hem koruyucu tılsım hem de kraliyet mücevheri olarak büyük değer görmüştür. Kadim Mısır’da ünlü </a:t>
            </a:r>
            <a:r>
              <a:rPr lang="tr-TR" sz="1200" dirty="0" err="1">
                <a:latin typeface="Times New Roman" panose="02020603050405020304" pitchFamily="18" charset="0"/>
                <a:cs typeface="Times New Roman" panose="02020603050405020304" pitchFamily="18" charset="0"/>
              </a:rPr>
              <a:t>Khepri</a:t>
            </a:r>
            <a:r>
              <a:rPr lang="tr-TR" sz="1200" dirty="0">
                <a:latin typeface="Times New Roman" panose="02020603050405020304" pitchFamily="18" charset="0"/>
                <a:cs typeface="Times New Roman" panose="02020603050405020304" pitchFamily="18" charset="0"/>
              </a:rPr>
              <a:t> sembolüyle birlikte nazarlık olarak kullanılırdı. Mısır Ölüler Kitabı’nda, altından göz şeklindeki bir muhafaza içine yerleştirilen </a:t>
            </a:r>
            <a:r>
              <a:rPr lang="tr-TR" sz="1200" dirty="0" err="1">
                <a:latin typeface="Times New Roman" panose="02020603050405020304" pitchFamily="18" charset="0"/>
                <a:cs typeface="Times New Roman" panose="02020603050405020304" pitchFamily="18" charset="0"/>
              </a:rPr>
              <a:t>Lapis</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Lazuli</a:t>
            </a:r>
            <a:r>
              <a:rPr lang="tr-TR" sz="1200" dirty="0">
                <a:latin typeface="Times New Roman" panose="02020603050405020304" pitchFamily="18" charset="0"/>
                <a:cs typeface="Times New Roman" panose="02020603050405020304" pitchFamily="18" charset="0"/>
              </a:rPr>
              <a:t> güçlü bir tılsım sayılırdı.</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Ur Kraliyet Mezarlarında </a:t>
            </a:r>
            <a:r>
              <a:rPr lang="tr-TR" sz="1200" dirty="0" err="1">
                <a:latin typeface="Times New Roman" panose="02020603050405020304" pitchFamily="18" charset="0"/>
                <a:cs typeface="Times New Roman" panose="02020603050405020304" pitchFamily="18" charset="0"/>
              </a:rPr>
              <a:t>Lapis</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Lazuli’den</a:t>
            </a:r>
            <a:r>
              <a:rPr lang="tr-TR" sz="1200" dirty="0">
                <a:latin typeface="Times New Roman" panose="02020603050405020304" pitchFamily="18" charset="0"/>
                <a:cs typeface="Times New Roman" panose="02020603050405020304" pitchFamily="18" charset="0"/>
              </a:rPr>
              <a:t> yapılmış binlerce figür, boncuk ve mühür bulun-maktadır. Bu </a:t>
            </a:r>
            <a:r>
              <a:rPr lang="tr-TR" sz="1200" dirty="0" err="1">
                <a:latin typeface="Times New Roman" panose="02020603050405020304" pitchFamily="18" charset="0"/>
                <a:cs typeface="Times New Roman" panose="02020603050405020304" pitchFamily="18" charset="0"/>
              </a:rPr>
              <a:t>lapislerin</a:t>
            </a:r>
            <a:r>
              <a:rPr lang="tr-TR" sz="1200" dirty="0">
                <a:latin typeface="Times New Roman" panose="02020603050405020304" pitchFamily="18" charset="0"/>
                <a:cs typeface="Times New Roman" panose="02020603050405020304" pitchFamily="18" charset="0"/>
              </a:rPr>
              <a:t> çoğu Afganistan – </a:t>
            </a:r>
            <a:r>
              <a:rPr lang="tr-TR" sz="1200" dirty="0" err="1">
                <a:latin typeface="Times New Roman" panose="02020603050405020304" pitchFamily="18" charset="0"/>
                <a:cs typeface="Times New Roman" panose="02020603050405020304" pitchFamily="18" charset="0"/>
              </a:rPr>
              <a:t>Bedahşan</a:t>
            </a:r>
            <a:r>
              <a:rPr lang="tr-TR" sz="1200" dirty="0">
                <a:latin typeface="Times New Roman" panose="02020603050405020304" pitchFamily="18" charset="0"/>
                <a:cs typeface="Times New Roman" panose="02020603050405020304" pitchFamily="18" charset="0"/>
              </a:rPr>
              <a:t> maden-</a:t>
            </a:r>
            <a:r>
              <a:rPr lang="tr-TR" sz="1200" dirty="0" err="1">
                <a:latin typeface="Times New Roman" panose="02020603050405020304" pitchFamily="18" charset="0"/>
                <a:cs typeface="Times New Roman" panose="02020603050405020304" pitchFamily="18" charset="0"/>
              </a:rPr>
              <a:t>lerinden</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çıkarılmıştır.Lapis</a:t>
            </a:r>
            <a:r>
              <a:rPr lang="tr-TR" sz="1200" dirty="0">
                <a:latin typeface="Times New Roman" panose="02020603050405020304" pitchFamily="18" charset="0"/>
                <a:cs typeface="Times New Roman" panose="02020603050405020304" pitchFamily="18" charset="0"/>
              </a:rPr>
              <a:t> La-</a:t>
            </a:r>
            <a:r>
              <a:rPr lang="tr-TR" sz="1200" dirty="0" err="1">
                <a:latin typeface="Times New Roman" panose="02020603050405020304" pitchFamily="18" charset="0"/>
                <a:cs typeface="Times New Roman" panose="02020603050405020304" pitchFamily="18" charset="0"/>
              </a:rPr>
              <a:t>zuli</a:t>
            </a:r>
            <a:r>
              <a:rPr lang="tr-TR" sz="1200" dirty="0">
                <a:latin typeface="Times New Roman" panose="02020603050405020304" pitchFamily="18" charset="0"/>
                <a:cs typeface="Times New Roman" panose="02020603050405020304" pitchFamily="18" charset="0"/>
              </a:rPr>
              <a:t> adı; Farsça “</a:t>
            </a:r>
            <a:r>
              <a:rPr lang="tr-TR" sz="1200" dirty="0" err="1">
                <a:latin typeface="Times New Roman" panose="02020603050405020304" pitchFamily="18" charset="0"/>
                <a:cs typeface="Times New Roman" panose="02020603050405020304" pitchFamily="18" charset="0"/>
              </a:rPr>
              <a:t>laciverd</a:t>
            </a:r>
            <a:r>
              <a:rPr lang="tr-TR" sz="1200" dirty="0">
                <a:latin typeface="Times New Roman" panose="02020603050405020304" pitchFamily="18" charset="0"/>
                <a:cs typeface="Times New Roman" panose="02020603050405020304" pitchFamily="18" charset="0"/>
              </a:rPr>
              <a:t>”, Arapça “</a:t>
            </a:r>
            <a:r>
              <a:rPr lang="tr-TR" sz="1200" dirty="0" err="1">
                <a:latin typeface="Times New Roman" panose="02020603050405020304" pitchFamily="18" charset="0"/>
                <a:cs typeface="Times New Roman" panose="02020603050405020304" pitchFamily="18" charset="0"/>
              </a:rPr>
              <a:t>lazaward</a:t>
            </a:r>
            <a:r>
              <a:rPr lang="tr-TR" sz="1200" dirty="0">
                <a:latin typeface="Times New Roman" panose="02020603050405020304" pitchFamily="18" charset="0"/>
                <a:cs typeface="Times New Roman" panose="02020603050405020304" pitchFamily="18" charset="0"/>
              </a:rPr>
              <a:t>” ve Latince “</a:t>
            </a:r>
            <a:r>
              <a:rPr lang="tr-TR" sz="1200" dirty="0" err="1">
                <a:latin typeface="Times New Roman" panose="02020603050405020304" pitchFamily="18" charset="0"/>
                <a:cs typeface="Times New Roman" panose="02020603050405020304" pitchFamily="18" charset="0"/>
              </a:rPr>
              <a:t>lazulum</a:t>
            </a:r>
            <a:r>
              <a:rPr lang="tr-TR" sz="1200" dirty="0">
                <a:latin typeface="Times New Roman" panose="02020603050405020304" pitchFamily="18" charset="0"/>
                <a:cs typeface="Times New Roman" panose="02020603050405020304" pitchFamily="18" charset="0"/>
              </a:rPr>
              <a:t>” kelimelerinden türe-</a:t>
            </a:r>
            <a:r>
              <a:rPr lang="tr-TR" sz="1200" dirty="0" err="1">
                <a:latin typeface="Times New Roman" panose="02020603050405020304" pitchFamily="18" charset="0"/>
                <a:cs typeface="Times New Roman" panose="02020603050405020304" pitchFamily="18" charset="0"/>
              </a:rPr>
              <a:t>miş</a:t>
            </a:r>
            <a:r>
              <a:rPr lang="tr-TR" sz="1200" dirty="0">
                <a:latin typeface="Times New Roman" panose="02020603050405020304" pitchFamily="18" charset="0"/>
                <a:cs typeface="Times New Roman" panose="02020603050405020304" pitchFamily="18" charset="0"/>
              </a:rPr>
              <a:t> olup “gök mavisi taş” anlamındadır.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err="1">
                <a:latin typeface="Times New Roman" panose="02020603050405020304" pitchFamily="18" charset="0"/>
                <a:cs typeface="Times New Roman" panose="02020603050405020304" pitchFamily="18" charset="0"/>
              </a:rPr>
              <a:t>Lapis</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Lazuli</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lazurit</a:t>
            </a:r>
            <a:r>
              <a:rPr lang="tr-TR" sz="1200" dirty="0">
                <a:latin typeface="Times New Roman" panose="02020603050405020304" pitchFamily="18" charset="0"/>
                <a:cs typeface="Times New Roman" panose="02020603050405020304" pitchFamily="18" charset="0"/>
              </a:rPr>
              <a:t> (lacivert), pirit (altın damarlar) ve kalsit (beyaz damarlar) birleşiminden oluşan bir kaya türüdür. Sertlik derecesi 5,5–6’dır ve uzun süre suda kaldığında matlaşabilir.</a:t>
            </a:r>
          </a:p>
          <a:p>
            <a:pPr algn="just"/>
            <a:r>
              <a:rPr lang="tr-TR" sz="1200" dirty="0">
                <a:latin typeface="Times New Roman" panose="02020603050405020304" pitchFamily="18" charset="0"/>
                <a:cs typeface="Times New Roman" panose="02020603050405020304" pitchFamily="18" charset="0"/>
              </a:rPr>
              <a:t>İletişimi ve ifade gücünü artırır. Kemikleri ve iskeleti güçlendirir. Tansiyonu denge-</a:t>
            </a:r>
            <a:r>
              <a:rPr lang="tr-TR" sz="1200" dirty="0" err="1">
                <a:latin typeface="Times New Roman" panose="02020603050405020304" pitchFamily="18" charset="0"/>
                <a:cs typeface="Times New Roman" panose="02020603050405020304" pitchFamily="18" charset="0"/>
              </a:rPr>
              <a:t>lemeye</a:t>
            </a:r>
            <a:r>
              <a:rPr lang="tr-TR" sz="1200" dirty="0">
                <a:latin typeface="Times New Roman" panose="02020603050405020304" pitchFamily="18" charset="0"/>
                <a:cs typeface="Times New Roman" panose="02020603050405020304" pitchFamily="18" charset="0"/>
              </a:rPr>
              <a:t> yardımcı olur. </a:t>
            </a:r>
            <a:r>
              <a:rPr lang="tr-TR" sz="1200" dirty="0" err="1">
                <a:latin typeface="Times New Roman" panose="02020603050405020304" pitchFamily="18" charset="0"/>
                <a:cs typeface="Times New Roman" panose="02020603050405020304" pitchFamily="18" charset="0"/>
              </a:rPr>
              <a:t>Tiroid</a:t>
            </a:r>
            <a:r>
              <a:rPr lang="tr-TR" sz="1200" dirty="0">
                <a:latin typeface="Times New Roman" panose="02020603050405020304" pitchFamily="18" charset="0"/>
                <a:cs typeface="Times New Roman" panose="02020603050405020304" pitchFamily="18" charset="0"/>
              </a:rPr>
              <a:t> bezlerini aktive eder.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Altıncı çakra üzerinde etkilidir. Düşünceleri berraklaştırır, </a:t>
            </a:r>
          </a:p>
        </p:txBody>
      </p:sp>
      <p:sp>
        <p:nvSpPr>
          <p:cNvPr id="10" name="object 10"/>
          <p:cNvSpPr txBox="1"/>
          <p:nvPr/>
        </p:nvSpPr>
        <p:spPr>
          <a:xfrm>
            <a:off x="2822575" y="927100"/>
            <a:ext cx="1946275" cy="9069149"/>
          </a:xfrm>
          <a:prstGeom prst="rect">
            <a:avLst/>
          </a:prstGeom>
        </p:spPr>
        <p:txBody>
          <a:bodyPr vert="horz" wrap="square" lIns="0" tIns="20320" rIns="0" bIns="0" rtlCol="0">
            <a:spAutoFit/>
          </a:bodyPr>
          <a:lstStyle/>
          <a:p>
            <a:pPr algn="just"/>
            <a:r>
              <a:rPr lang="tr-TR" sz="1200" dirty="0">
                <a:latin typeface="Times New Roman" panose="02020603050405020304" pitchFamily="18" charset="0"/>
                <a:cs typeface="Times New Roman" panose="02020603050405020304" pitchFamily="18" charset="0"/>
              </a:rPr>
              <a:t>kararsızlığı azaltır, </a:t>
            </a:r>
            <a:r>
              <a:rPr lang="tr-TR" sz="1200" dirty="0" err="1">
                <a:latin typeface="Times New Roman" panose="02020603050405020304" pitchFamily="18" charset="0"/>
                <a:cs typeface="Times New Roman" panose="02020603050405020304" pitchFamily="18" charset="0"/>
              </a:rPr>
              <a:t>durugörü</a:t>
            </a:r>
            <a:r>
              <a:rPr lang="tr-TR" sz="1200" dirty="0">
                <a:latin typeface="Times New Roman" panose="02020603050405020304" pitchFamily="18" charset="0"/>
                <a:cs typeface="Times New Roman" panose="02020603050405020304" pitchFamily="18" charset="0"/>
              </a:rPr>
              <a:t> ve öğrenmeyi destekler. Psişik saldırılara karşı koruma sağlar. İlk kullanımda hassas kişilerde baş dönmesi yapabileceğinden kısa süreli kullanım önerilir.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Meditasyonda altıncı çakraya yerleştirilerek </a:t>
            </a:r>
            <a:r>
              <a:rPr lang="tr-TR" sz="1200" dirty="0" err="1">
                <a:latin typeface="Times New Roman" panose="02020603050405020304" pitchFamily="18" charset="0"/>
                <a:cs typeface="Times New Roman" panose="02020603050405020304" pitchFamily="18" charset="0"/>
              </a:rPr>
              <a:t>durugörü</a:t>
            </a:r>
            <a:r>
              <a:rPr lang="tr-TR" sz="1200" dirty="0">
                <a:latin typeface="Times New Roman" panose="02020603050405020304" pitchFamily="18" charset="0"/>
                <a:cs typeface="Times New Roman" panose="02020603050405020304" pitchFamily="18" charset="0"/>
              </a:rPr>
              <a:t> çalışı-</a:t>
            </a:r>
            <a:r>
              <a:rPr lang="tr-TR" sz="1200" dirty="0" err="1">
                <a:latin typeface="Times New Roman" panose="02020603050405020304" pitchFamily="18" charset="0"/>
                <a:cs typeface="Times New Roman" panose="02020603050405020304" pitchFamily="18" charset="0"/>
              </a:rPr>
              <a:t>labilir</a:t>
            </a:r>
            <a:r>
              <a:rPr lang="tr-TR" sz="1200" dirty="0">
                <a:latin typeface="Times New Roman" panose="02020603050405020304" pitchFamily="18" charset="0"/>
                <a:cs typeface="Times New Roman" panose="02020603050405020304" pitchFamily="18" charset="0"/>
              </a:rPr>
              <a:t>. Öğrenmeyi desteklemek amacıyla niyet edilerek yastık altına konabilir. Negatif enerji-</a:t>
            </a:r>
            <a:r>
              <a:rPr lang="tr-TR" sz="1200" dirty="0" err="1">
                <a:latin typeface="Times New Roman" panose="02020603050405020304" pitchFamily="18" charset="0"/>
                <a:cs typeface="Times New Roman" panose="02020603050405020304" pitchFamily="18" charset="0"/>
              </a:rPr>
              <a:t>lere</a:t>
            </a:r>
            <a:r>
              <a:rPr lang="tr-TR" sz="1200" dirty="0">
                <a:latin typeface="Times New Roman" panose="02020603050405020304" pitchFamily="18" charset="0"/>
                <a:cs typeface="Times New Roman" panose="02020603050405020304" pitchFamily="18" charset="0"/>
              </a:rPr>
              <a:t> karşı bedene yakın taşı-</a:t>
            </a:r>
            <a:r>
              <a:rPr lang="tr-TR" sz="1200" dirty="0" err="1">
                <a:latin typeface="Times New Roman" panose="02020603050405020304" pitchFamily="18" charset="0"/>
                <a:cs typeface="Times New Roman" panose="02020603050405020304" pitchFamily="18" charset="0"/>
              </a:rPr>
              <a:t>nabilir</a:t>
            </a:r>
            <a:r>
              <a:rPr lang="tr-TR" sz="1200" dirty="0">
                <a:latin typeface="Times New Roman" panose="02020603050405020304" pitchFamily="18" charset="0"/>
                <a:cs typeface="Times New Roman" panose="02020603050405020304" pitchFamily="18" charset="0"/>
              </a:rPr>
              <a:t>.</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Sessiz bir ortam seçilmelidir. </a:t>
            </a:r>
            <a:r>
              <a:rPr lang="tr-TR" sz="1200" dirty="0" err="1">
                <a:latin typeface="Times New Roman" panose="02020603050405020304" pitchFamily="18" charset="0"/>
                <a:cs typeface="Times New Roman" panose="02020603050405020304" pitchFamily="18" charset="0"/>
              </a:rPr>
              <a:t>Lapis</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Lazuli</a:t>
            </a:r>
            <a:r>
              <a:rPr lang="tr-TR" sz="1200" dirty="0">
                <a:latin typeface="Times New Roman" panose="02020603050405020304" pitchFamily="18" charset="0"/>
                <a:cs typeface="Times New Roman" panose="02020603050405020304" pitchFamily="18" charset="0"/>
              </a:rPr>
              <a:t> ilk kez kulla-</a:t>
            </a:r>
            <a:r>
              <a:rPr lang="tr-TR" sz="1200" dirty="0" err="1">
                <a:latin typeface="Times New Roman" panose="02020603050405020304" pitchFamily="18" charset="0"/>
                <a:cs typeface="Times New Roman" panose="02020603050405020304" pitchFamily="18" charset="0"/>
              </a:rPr>
              <a:t>nılıyorsa</a:t>
            </a:r>
            <a:r>
              <a:rPr lang="tr-TR" sz="1200" dirty="0">
                <a:latin typeface="Times New Roman" panose="02020603050405020304" pitchFamily="18" charset="0"/>
                <a:cs typeface="Times New Roman" panose="02020603050405020304" pitchFamily="18" charset="0"/>
              </a:rPr>
              <a:t> tütsü ile enerjisel arındırma yapılmalı, </a:t>
            </a:r>
            <a:r>
              <a:rPr lang="tr-TR" sz="1200" dirty="0" err="1">
                <a:latin typeface="Times New Roman" panose="02020603050405020304" pitchFamily="18" charset="0"/>
                <a:cs typeface="Times New Roman" panose="02020603050405020304" pitchFamily="18" charset="0"/>
              </a:rPr>
              <a:t>meditas</a:t>
            </a:r>
            <a:r>
              <a:rPr lang="tr-TR" sz="1200" dirty="0">
                <a:latin typeface="Times New Roman" panose="02020603050405020304" pitchFamily="18" charset="0"/>
                <a:cs typeface="Times New Roman" panose="02020603050405020304" pitchFamily="18" charset="0"/>
              </a:rPr>
              <a:t>-yon öncesi kısa bir niyetle elde tutularak frekans uyumlaması sağlanmalıdır. Oturur </a:t>
            </a:r>
            <a:r>
              <a:rPr lang="tr-TR" sz="1200" dirty="0" err="1">
                <a:latin typeface="Times New Roman" panose="02020603050405020304" pitchFamily="18" charset="0"/>
                <a:cs typeface="Times New Roman" panose="02020603050405020304" pitchFamily="18" charset="0"/>
              </a:rPr>
              <a:t>pozis-yonda</a:t>
            </a:r>
            <a:r>
              <a:rPr lang="tr-TR" sz="1200" dirty="0">
                <a:latin typeface="Times New Roman" panose="02020603050405020304" pitchFamily="18" charset="0"/>
                <a:cs typeface="Times New Roman" panose="02020603050405020304" pitchFamily="18" charset="0"/>
              </a:rPr>
              <a:t> ya da sırtüstü uzanarak çalışılabilir.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Nefes ve topraklanma aşama-</a:t>
            </a:r>
            <a:r>
              <a:rPr lang="tr-TR" sz="1200" dirty="0" err="1">
                <a:latin typeface="Times New Roman" panose="02020603050405020304" pitchFamily="18" charset="0"/>
                <a:cs typeface="Times New Roman" panose="02020603050405020304" pitchFamily="18" charset="0"/>
              </a:rPr>
              <a:t>sında</a:t>
            </a:r>
            <a:r>
              <a:rPr lang="tr-TR" sz="1200" dirty="0">
                <a:latin typeface="Times New Roman" panose="02020603050405020304" pitchFamily="18" charset="0"/>
                <a:cs typeface="Times New Roman" panose="02020603050405020304" pitchFamily="18" charset="0"/>
              </a:rPr>
              <a:t> burundan derin nefes alınıp ağızdan verilir. Bu üç kez tekrar edilir. Ayak tabanlarından Dünya’ya doğru kökler uzandığı hayal edilir.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Taş, ya iki kaşın arasına ya da avuç içine yerleştirilir. İlk kullanımlarda </a:t>
            </a:r>
            <a:r>
              <a:rPr lang="tr-TR" sz="1200" dirty="0" err="1">
                <a:latin typeface="Times New Roman" panose="02020603050405020304" pitchFamily="18" charset="0"/>
                <a:cs typeface="Times New Roman" panose="02020603050405020304" pitchFamily="18" charset="0"/>
              </a:rPr>
              <a:t>alna</a:t>
            </a:r>
            <a:r>
              <a:rPr lang="tr-TR" sz="1200" dirty="0">
                <a:latin typeface="Times New Roman" panose="02020603050405020304" pitchFamily="18" charset="0"/>
                <a:cs typeface="Times New Roman" panose="02020603050405020304" pitchFamily="18" charset="0"/>
              </a:rPr>
              <a:t> koymak yerine elde tutmak daha </a:t>
            </a:r>
            <a:r>
              <a:rPr lang="tr-TR" sz="1200" dirty="0" err="1">
                <a:latin typeface="Times New Roman" panose="02020603050405020304" pitchFamily="18" charset="0"/>
                <a:cs typeface="Times New Roman" panose="02020603050405020304" pitchFamily="18" charset="0"/>
              </a:rPr>
              <a:t>yumu</a:t>
            </a:r>
            <a:r>
              <a:rPr lang="tr-TR" sz="1200" dirty="0">
                <a:latin typeface="Times New Roman" panose="02020603050405020304" pitchFamily="18" charset="0"/>
                <a:cs typeface="Times New Roman" panose="02020603050405020304" pitchFamily="18" charset="0"/>
              </a:rPr>
              <a:t>-şak </a:t>
            </a:r>
            <a:r>
              <a:rPr lang="tr-TR" sz="1200" dirty="0" err="1">
                <a:latin typeface="Times New Roman" panose="02020603050405020304" pitchFamily="18" charset="0"/>
                <a:cs typeface="Times New Roman" panose="02020603050405020304" pitchFamily="18" charset="0"/>
              </a:rPr>
              <a:t>çalışır.Niyet</a:t>
            </a:r>
            <a:r>
              <a:rPr lang="tr-TR" sz="1200" dirty="0">
                <a:latin typeface="Times New Roman" panose="02020603050405020304" pitchFamily="18" charset="0"/>
                <a:cs typeface="Times New Roman" panose="02020603050405020304" pitchFamily="18" charset="0"/>
              </a:rPr>
              <a:t> aşamasında içten ya da sesli şekilde “Zihnimi ilahi bilgelikle hiza-</a:t>
            </a:r>
            <a:r>
              <a:rPr lang="tr-TR" sz="1200" dirty="0" err="1">
                <a:latin typeface="Times New Roman" panose="02020603050405020304" pitchFamily="18" charset="0"/>
                <a:cs typeface="Times New Roman" panose="02020603050405020304" pitchFamily="18" charset="0"/>
              </a:rPr>
              <a:t>lıyorum</a:t>
            </a:r>
            <a:r>
              <a:rPr lang="tr-TR" sz="1200" dirty="0">
                <a:latin typeface="Times New Roman" panose="02020603050405020304" pitchFamily="18" charset="0"/>
                <a:cs typeface="Times New Roman" panose="02020603050405020304" pitchFamily="18" charset="0"/>
              </a:rPr>
              <a:t>. Gerçeği sevgiyle görmeye ve anlamaya niyet ediyorum.” denir.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Görselleştirme sırasında alnın ortasında derin lacivert bir ışık canlandırılır. Bu ışık her nefesle genişler, zihni sakin-</a:t>
            </a:r>
            <a:r>
              <a:rPr lang="tr-TR" sz="1200" dirty="0" err="1">
                <a:latin typeface="Times New Roman" panose="02020603050405020304" pitchFamily="18" charset="0"/>
                <a:cs typeface="Times New Roman" panose="02020603050405020304" pitchFamily="18" charset="0"/>
              </a:rPr>
              <a:t>leştirir</a:t>
            </a:r>
            <a:r>
              <a:rPr lang="tr-TR" sz="1200" dirty="0">
                <a:latin typeface="Times New Roman" panose="02020603050405020304" pitchFamily="18" charset="0"/>
                <a:cs typeface="Times New Roman" panose="02020603050405020304" pitchFamily="18" charset="0"/>
              </a:rPr>
              <a:t>. Düşünceler azalır, net-</a:t>
            </a:r>
            <a:r>
              <a:rPr lang="tr-TR" sz="1200" dirty="0" err="1">
                <a:latin typeface="Times New Roman" panose="02020603050405020304" pitchFamily="18" charset="0"/>
                <a:cs typeface="Times New Roman" panose="02020603050405020304" pitchFamily="18" charset="0"/>
              </a:rPr>
              <a:t>lik</a:t>
            </a:r>
            <a:r>
              <a:rPr lang="tr-TR" sz="1200" dirty="0">
                <a:latin typeface="Times New Roman" panose="02020603050405020304" pitchFamily="18" charset="0"/>
                <a:cs typeface="Times New Roman" panose="02020603050405020304" pitchFamily="18" charset="0"/>
              </a:rPr>
              <a:t> artar. Gelen imgeler ve</a:t>
            </a:r>
            <a:endParaRPr sz="1200" dirty="0">
              <a:latin typeface="Times New Roman" panose="02020603050405020304" pitchFamily="18" charset="0"/>
              <a:cs typeface="Times New Roman" panose="02020603050405020304" pitchFamily="18" charset="0"/>
            </a:endParaRPr>
          </a:p>
        </p:txBody>
      </p:sp>
      <p:sp>
        <p:nvSpPr>
          <p:cNvPr id="14" name="object 14"/>
          <p:cNvSpPr txBox="1"/>
          <p:nvPr/>
        </p:nvSpPr>
        <p:spPr>
          <a:xfrm>
            <a:off x="4903562" y="928403"/>
            <a:ext cx="1945639" cy="7039106"/>
          </a:xfrm>
          <a:prstGeom prst="rect">
            <a:avLst/>
          </a:prstGeom>
        </p:spPr>
        <p:txBody>
          <a:bodyPr vert="horz" wrap="square" lIns="0" tIns="21590" rIns="0" bIns="0" rtlCol="0">
            <a:spAutoFit/>
          </a:bodyPr>
          <a:lstStyle/>
          <a:p>
            <a:pPr algn="just"/>
            <a:r>
              <a:rPr lang="tr-TR" sz="1200" dirty="0">
                <a:latin typeface="Times New Roman" panose="02020603050405020304" pitchFamily="18" charset="0"/>
                <a:cs typeface="Times New Roman" panose="02020603050405020304" pitchFamily="18" charset="0"/>
              </a:rPr>
              <a:t>düşünceler yargılanmadan izle-</a:t>
            </a:r>
            <a:r>
              <a:rPr lang="tr-TR" sz="1200" dirty="0" err="1">
                <a:latin typeface="Times New Roman" panose="02020603050405020304" pitchFamily="18" charset="0"/>
                <a:cs typeface="Times New Roman" panose="02020603050405020304" pitchFamily="18" charset="0"/>
              </a:rPr>
              <a:t>nir</a:t>
            </a:r>
            <a:r>
              <a:rPr lang="tr-TR" sz="1200" dirty="0">
                <a:latin typeface="Times New Roman" panose="02020603050405020304" pitchFamily="18" charset="0"/>
                <a:cs typeface="Times New Roman" panose="02020603050405020304" pitchFamily="18" charset="0"/>
              </a:rPr>
              <a:t>.</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Kapanışta son nefeste lacivert ışığın etrafında altın bir halka oluştuğu hayal edilir. Bu halka, kişiyi psişik ve enerjisel</a:t>
            </a:r>
          </a:p>
          <a:p>
            <a:pPr algn="just"/>
            <a:r>
              <a:rPr lang="tr-TR" sz="1200" dirty="0">
                <a:latin typeface="Times New Roman" panose="02020603050405020304" pitchFamily="18" charset="0"/>
                <a:cs typeface="Times New Roman" panose="02020603050405020304" pitchFamily="18" charset="0"/>
              </a:rPr>
              <a:t>etkilerden korur.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Meditasyon sonunda taş kalp-ten teşekkür edilerek ele alınır ve bir bardak su içilir. İlk günlerde on ila on beş dakikayı geçmemek önerilir.</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err="1">
                <a:latin typeface="Times New Roman" panose="02020603050405020304" pitchFamily="18" charset="0"/>
                <a:cs typeface="Times New Roman" panose="02020603050405020304" pitchFamily="18" charset="0"/>
              </a:rPr>
              <a:t>Lapis</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Lazuli</a:t>
            </a:r>
            <a:r>
              <a:rPr lang="tr-TR" sz="1200" dirty="0">
                <a:latin typeface="Times New Roman" panose="02020603050405020304" pitchFamily="18" charset="0"/>
                <a:cs typeface="Times New Roman" panose="02020603050405020304" pitchFamily="18" charset="0"/>
              </a:rPr>
              <a:t> çok güçlü bir taştır. Baş dönmesi veya sersemlik hissi oluşursa meditasyon sonlandırılmalıdır. Günlük kullanım yerine haftada iki ya da üç kez idealdir. Uyku öncesi alında kullanımı hassas kişiler için önerilmez.</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Öğrenme ve çalışma sırasında ders çalışırken masada, kitap ya da defterin yanında tutulabilir. </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err="1">
                <a:latin typeface="Times New Roman" panose="02020603050405020304" pitchFamily="18" charset="0"/>
                <a:cs typeface="Times New Roman" panose="02020603050405020304" pitchFamily="18" charset="0"/>
              </a:rPr>
              <a:t>Durugörü</a:t>
            </a:r>
            <a:r>
              <a:rPr lang="tr-TR" sz="1200" dirty="0">
                <a:latin typeface="Times New Roman" panose="02020603050405020304" pitchFamily="18" charset="0"/>
                <a:cs typeface="Times New Roman" panose="02020603050405020304" pitchFamily="18" charset="0"/>
              </a:rPr>
              <a:t> çalışmaları için dolunay veya sezgisel çalışma-</a:t>
            </a:r>
            <a:r>
              <a:rPr lang="tr-TR" sz="1200" dirty="0" err="1">
                <a:latin typeface="Times New Roman" panose="02020603050405020304" pitchFamily="18" charset="0"/>
                <a:cs typeface="Times New Roman" panose="02020603050405020304" pitchFamily="18" charset="0"/>
              </a:rPr>
              <a:t>lar</a:t>
            </a:r>
            <a:r>
              <a:rPr lang="tr-TR" sz="1200" dirty="0">
                <a:latin typeface="Times New Roman" panose="02020603050405020304" pitchFamily="18" charset="0"/>
                <a:cs typeface="Times New Roman" panose="02020603050405020304" pitchFamily="18" charset="0"/>
              </a:rPr>
              <a:t> öncesinde meditasyonla ak-</a:t>
            </a:r>
            <a:r>
              <a:rPr lang="tr-TR" sz="1200" dirty="0" err="1">
                <a:latin typeface="Times New Roman" panose="02020603050405020304" pitchFamily="18" charset="0"/>
                <a:cs typeface="Times New Roman" panose="02020603050405020304" pitchFamily="18" charset="0"/>
              </a:rPr>
              <a:t>tive</a:t>
            </a:r>
            <a:r>
              <a:rPr lang="tr-TR" sz="1200" dirty="0">
                <a:latin typeface="Times New Roman" panose="02020603050405020304" pitchFamily="18" charset="0"/>
                <a:cs typeface="Times New Roman" panose="02020603050405020304" pitchFamily="18" charset="0"/>
              </a:rPr>
              <a:t> edilebilir.</a:t>
            </a:r>
          </a:p>
          <a:p>
            <a:pPr algn="just"/>
            <a:endParaRPr lang="tr-TR" sz="1200" dirty="0">
              <a:latin typeface="Times New Roman" panose="02020603050405020304" pitchFamily="18" charset="0"/>
              <a:cs typeface="Times New Roman" panose="02020603050405020304" pitchFamily="18" charset="0"/>
            </a:endParaRPr>
          </a:p>
          <a:p>
            <a:pPr algn="just"/>
            <a:endParaRPr lang="tr-TR" sz="1200" dirty="0">
              <a:latin typeface="Times New Roman" panose="02020603050405020304" pitchFamily="18" charset="0"/>
              <a:cs typeface="Times New Roman" panose="02020603050405020304" pitchFamily="18" charset="0"/>
            </a:endParaRPr>
          </a:p>
          <a:p>
            <a:pPr algn="just"/>
            <a:endParaRPr lang="tr-TR" sz="1200" dirty="0">
              <a:latin typeface="Times New Roman" panose="02020603050405020304" pitchFamily="18" charset="0"/>
              <a:cs typeface="Times New Roman" panose="02020603050405020304" pitchFamily="18" charset="0"/>
            </a:endParaRPr>
          </a:p>
          <a:p>
            <a:pPr algn="just"/>
            <a:endParaRPr lang="tr-TR" sz="1200" dirty="0">
              <a:latin typeface="Times New Roman" panose="02020603050405020304" pitchFamily="18" charset="0"/>
              <a:cs typeface="Times New Roman" panose="02020603050405020304" pitchFamily="18" charset="0"/>
            </a:endParaRPr>
          </a:p>
        </p:txBody>
      </p:sp>
      <p:sp>
        <p:nvSpPr>
          <p:cNvPr id="23" name="object 23"/>
          <p:cNvSpPr txBox="1"/>
          <p:nvPr/>
        </p:nvSpPr>
        <p:spPr>
          <a:xfrm>
            <a:off x="6721499" y="10232125"/>
            <a:ext cx="190500" cy="182101"/>
          </a:xfrm>
          <a:prstGeom prst="rect">
            <a:avLst/>
          </a:prstGeom>
        </p:spPr>
        <p:txBody>
          <a:bodyPr vert="horz" wrap="square" lIns="0" tIns="12700" rIns="0" bIns="0" rtlCol="0">
            <a:spAutoFit/>
          </a:bodyPr>
          <a:lstStyle/>
          <a:p>
            <a:pPr marL="12700">
              <a:lnSpc>
                <a:spcPct val="100000"/>
              </a:lnSpc>
              <a:spcBef>
                <a:spcPts val="100"/>
              </a:spcBef>
            </a:pPr>
            <a:r>
              <a:rPr lang="tr-TR" sz="1100" dirty="0">
                <a:latin typeface="Arial"/>
                <a:cs typeface="Arial"/>
              </a:rPr>
              <a:t>65</a:t>
            </a:r>
            <a:endParaRPr sz="1100" dirty="0">
              <a:latin typeface="Arial"/>
              <a:cs typeface="Arial"/>
            </a:endParaRPr>
          </a:p>
        </p:txBody>
      </p:sp>
      <p:sp>
        <p:nvSpPr>
          <p:cNvPr id="24" name="object 24"/>
          <p:cNvSpPr txBox="1"/>
          <p:nvPr/>
        </p:nvSpPr>
        <p:spPr>
          <a:xfrm>
            <a:off x="5287034" y="10215485"/>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231F20"/>
                </a:solidFill>
                <a:latin typeface="Arial"/>
                <a:cs typeface="Arial"/>
              </a:rPr>
              <a:t>www.newspirit.com.tr</a:t>
            </a:r>
            <a:endParaRPr sz="1100" dirty="0">
              <a:latin typeface="Arial"/>
              <a:cs typeface="Arial"/>
            </a:endParaRPr>
          </a:p>
        </p:txBody>
      </p:sp>
      <p:pic>
        <p:nvPicPr>
          <p:cNvPr id="25" name="object 25"/>
          <p:cNvPicPr/>
          <p:nvPr/>
        </p:nvPicPr>
        <p:blipFill>
          <a:blip r:embed="rId2" cstate="print"/>
          <a:stretch>
            <a:fillRect/>
          </a:stretch>
        </p:blipFill>
        <p:spPr>
          <a:xfrm>
            <a:off x="6911999" y="144003"/>
            <a:ext cx="540410" cy="543153"/>
          </a:xfrm>
          <a:prstGeom prst="rect">
            <a:avLst/>
          </a:prstGeom>
        </p:spPr>
      </p:pic>
      <p:pic>
        <p:nvPicPr>
          <p:cNvPr id="29" name="Resim 28">
            <a:extLst>
              <a:ext uri="{FF2B5EF4-FFF2-40B4-BE49-F238E27FC236}">
                <a16:creationId xmlns:a16="http://schemas.microsoft.com/office/drawing/2014/main" id="{9ED59A31-3C00-D3C3-4E16-CDD262D2B9D2}"/>
              </a:ext>
            </a:extLst>
          </p:cNvPr>
          <p:cNvPicPr>
            <a:picLocks noChangeAspect="1"/>
          </p:cNvPicPr>
          <p:nvPr/>
        </p:nvPicPr>
        <p:blipFill>
          <a:blip r:embed="rId3">
            <a:alphaModFix amt="33000"/>
            <a:extLst>
              <a:ext uri="{BEBA8EAE-BF5A-486C-A8C5-ECC9F3942E4B}">
                <a14:imgProps xmlns:a14="http://schemas.microsoft.com/office/drawing/2010/main">
                  <a14:imgLayer r:embed="rId4">
                    <a14:imgEffect>
                      <a14:sharpenSoften amount="22000"/>
                    </a14:imgEffect>
                    <a14:imgEffect>
                      <a14:colorTemperature colorTemp="3000"/>
                    </a14:imgEffect>
                  </a14:imgLayer>
                </a14:imgProps>
              </a:ext>
              <a:ext uri="{28A0092B-C50C-407E-A947-70E740481C1C}">
                <a14:useLocalDpi xmlns:a14="http://schemas.microsoft.com/office/drawing/2010/main" val="0"/>
              </a:ext>
            </a:extLst>
          </a:blip>
          <a:srcRect/>
          <a:stretch/>
        </p:blipFill>
        <p:spPr>
          <a:xfrm>
            <a:off x="807892" y="1117215"/>
            <a:ext cx="5887953" cy="8771848"/>
          </a:xfrm>
          <a:prstGeom prst="rect">
            <a:avLst/>
          </a:prstGeom>
          <a:effectLst>
            <a:softEdge rad="5588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18A716-28C7-9575-27B7-731F9E2DA0B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01ED2C3-901C-9C2E-F8ED-6AB560A0E1B8}"/>
              </a:ext>
            </a:extLst>
          </p:cNvPr>
          <p:cNvSpPr/>
          <p:nvPr/>
        </p:nvSpPr>
        <p:spPr>
          <a:xfrm>
            <a:off x="1" y="26481"/>
            <a:ext cx="7556499" cy="10666919"/>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alpha val="50000"/>
            </a:schemeClr>
          </a:solidFill>
        </p:spPr>
        <p:txBody>
          <a:bodyPr wrap="square" lIns="0" tIns="0" rIns="0" bIns="0" rtlCol="0"/>
          <a:lstStyle/>
          <a:p>
            <a:endParaRPr/>
          </a:p>
        </p:txBody>
      </p:sp>
      <p:pic>
        <p:nvPicPr>
          <p:cNvPr id="3" name="object 3">
            <a:extLst>
              <a:ext uri="{FF2B5EF4-FFF2-40B4-BE49-F238E27FC236}">
                <a16:creationId xmlns:a16="http://schemas.microsoft.com/office/drawing/2014/main" id="{D785F2BB-1720-F1E6-EF41-4511416F4C3A}"/>
              </a:ext>
            </a:extLst>
          </p:cNvPr>
          <p:cNvPicPr/>
          <p:nvPr/>
        </p:nvPicPr>
        <p:blipFill>
          <a:blip r:embed="rId2">
            <a:alphaModFix amt="93000"/>
            <a:extLst>
              <a:ext uri="{28A0092B-C50C-407E-A947-70E740481C1C}">
                <a14:useLocalDpi xmlns:a14="http://schemas.microsoft.com/office/drawing/2010/main" val="0"/>
              </a:ext>
            </a:extLst>
          </a:blip>
          <a:srcRect t="1535" b="1329"/>
          <a:stretch>
            <a:fillRect/>
          </a:stretch>
        </p:blipFill>
        <p:spPr>
          <a:xfrm>
            <a:off x="0" y="-139700"/>
            <a:ext cx="7664450" cy="10833100"/>
          </a:xfrm>
          <a:prstGeom prst="rect">
            <a:avLst/>
          </a:prstGeom>
          <a:effectLst>
            <a:glow rad="127000">
              <a:srgbClr val="C00000"/>
            </a:glow>
            <a:softEdge rad="292100"/>
          </a:effectLst>
        </p:spPr>
      </p:pic>
      <p:sp>
        <p:nvSpPr>
          <p:cNvPr id="17" name="object 17">
            <a:extLst>
              <a:ext uri="{FF2B5EF4-FFF2-40B4-BE49-F238E27FC236}">
                <a16:creationId xmlns:a16="http://schemas.microsoft.com/office/drawing/2014/main" id="{40A584BA-0E88-658B-CBD8-7AAF1F51A12F}"/>
              </a:ext>
            </a:extLst>
          </p:cNvPr>
          <p:cNvSpPr txBox="1"/>
          <p:nvPr/>
        </p:nvSpPr>
        <p:spPr>
          <a:xfrm>
            <a:off x="7000875" y="10165508"/>
            <a:ext cx="107950" cy="182101"/>
          </a:xfrm>
          <a:prstGeom prst="rect">
            <a:avLst/>
          </a:prstGeom>
        </p:spPr>
        <p:txBody>
          <a:bodyPr vert="horz" wrap="square" lIns="0" tIns="12700" rIns="0" bIns="0" rtlCol="0">
            <a:spAutoFit/>
          </a:bodyPr>
          <a:lstStyle/>
          <a:p>
            <a:pPr marL="12700">
              <a:lnSpc>
                <a:spcPct val="100000"/>
              </a:lnSpc>
              <a:spcBef>
                <a:spcPts val="100"/>
              </a:spcBef>
            </a:pPr>
            <a:r>
              <a:rPr lang="tr-TR" sz="1100" spc="-50" dirty="0">
                <a:solidFill>
                  <a:srgbClr val="231F20"/>
                </a:solidFill>
                <a:latin typeface="Arial"/>
                <a:cs typeface="Arial"/>
              </a:rPr>
              <a:t>7</a:t>
            </a:r>
            <a:endParaRPr sz="1100" dirty="0">
              <a:latin typeface="Arial"/>
              <a:cs typeface="Arial"/>
            </a:endParaRPr>
          </a:p>
        </p:txBody>
      </p:sp>
      <p:sp>
        <p:nvSpPr>
          <p:cNvPr id="18" name="object 18">
            <a:extLst>
              <a:ext uri="{FF2B5EF4-FFF2-40B4-BE49-F238E27FC236}">
                <a16:creationId xmlns:a16="http://schemas.microsoft.com/office/drawing/2014/main" id="{3CE325C2-0E32-C089-4491-C53CF7C69525}"/>
              </a:ext>
            </a:extLst>
          </p:cNvPr>
          <p:cNvSpPr txBox="1"/>
          <p:nvPr/>
        </p:nvSpPr>
        <p:spPr>
          <a:xfrm>
            <a:off x="5765181" y="10367296"/>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rgbClr val="140425"/>
                </a:solidFill>
                <a:latin typeface="Arial"/>
                <a:cs typeface="Arial"/>
              </a:rPr>
              <a:t>www.newspirit.com.tr</a:t>
            </a:r>
            <a:endParaRPr sz="1100" dirty="0">
              <a:solidFill>
                <a:srgbClr val="140425"/>
              </a:solidFill>
              <a:latin typeface="Arial"/>
              <a:cs typeface="Arial"/>
            </a:endParaRPr>
          </a:p>
        </p:txBody>
      </p:sp>
      <p:pic>
        <p:nvPicPr>
          <p:cNvPr id="19" name="object 19">
            <a:extLst>
              <a:ext uri="{FF2B5EF4-FFF2-40B4-BE49-F238E27FC236}">
                <a16:creationId xmlns:a16="http://schemas.microsoft.com/office/drawing/2014/main" id="{6D5FBFD2-05AB-9A70-66C8-6272CC487254}"/>
              </a:ext>
            </a:extLst>
          </p:cNvPr>
          <p:cNvPicPr/>
          <p:nvPr/>
        </p:nvPicPr>
        <p:blipFill>
          <a:blip r:embed="rId3" cstate="print"/>
          <a:stretch>
            <a:fillRect/>
          </a:stretch>
        </p:blipFill>
        <p:spPr>
          <a:xfrm>
            <a:off x="6911999" y="144003"/>
            <a:ext cx="540410" cy="543153"/>
          </a:xfrm>
          <a:prstGeom prst="rect">
            <a:avLst/>
          </a:prstGeom>
        </p:spPr>
      </p:pic>
      <p:pic>
        <p:nvPicPr>
          <p:cNvPr id="9" name="Resim 8">
            <a:extLst>
              <a:ext uri="{FF2B5EF4-FFF2-40B4-BE49-F238E27FC236}">
                <a16:creationId xmlns:a16="http://schemas.microsoft.com/office/drawing/2014/main" id="{2B36BFF6-1DC3-C1FB-2E44-DAF67DF493EC}"/>
              </a:ext>
            </a:extLst>
          </p:cNvPr>
          <p:cNvPicPr>
            <a:picLocks noChangeAspect="1"/>
          </p:cNvPicPr>
          <p:nvPr/>
        </p:nvPicPr>
        <p:blipFill>
          <a:blip r:embed="rId4">
            <a:alphaModFix amt="61000"/>
            <a:extLst>
              <a:ext uri="{BEBA8EAE-BF5A-486C-A8C5-ECC9F3942E4B}">
                <a14:imgProps xmlns:a14="http://schemas.microsoft.com/office/drawing/2010/main">
                  <a14:imgLayer r:embed="rId5">
                    <a14:imgEffect>
                      <a14:sharpenSoften amount="100000"/>
                    </a14:imgEffect>
                    <a14:imgEffect>
                      <a14:colorTemperature colorTemp="11500"/>
                    </a14:imgEffect>
                    <a14:imgEffect>
                      <a14:brightnessContrast bright="14000" contrast="-2000"/>
                    </a14:imgEffect>
                  </a14:imgLayer>
                </a14:imgProps>
              </a:ext>
            </a:extLst>
          </a:blip>
          <a:stretch>
            <a:fillRect/>
          </a:stretch>
        </p:blipFill>
        <p:spPr>
          <a:xfrm>
            <a:off x="1849120" y="8089900"/>
            <a:ext cx="4267200" cy="1595839"/>
          </a:xfrm>
          <a:prstGeom prst="roundRect">
            <a:avLst>
              <a:gd name="adj" fmla="val 8594"/>
            </a:avLst>
          </a:prstGeom>
          <a:solidFill>
            <a:srgbClr val="FF0000"/>
          </a:solidFill>
          <a:ln>
            <a:noFill/>
          </a:ln>
          <a:effectLst>
            <a:glow rad="419100">
              <a:srgbClr val="FCF6E4">
                <a:alpha val="10000"/>
              </a:srgbClr>
            </a:glow>
            <a:reflection blurRad="12700" stA="38000" endPos="28000" dist="5000" dir="5400000" sy="-100000" algn="bl" rotWithShape="0"/>
            <a:softEdge rad="88900"/>
          </a:effectLst>
          <a:scene3d>
            <a:camera prst="orthographicFront"/>
            <a:lightRig rig="threePt" dir="t"/>
          </a:scene3d>
          <a:sp3d>
            <a:bevelT w="190500" h="190500"/>
          </a:sp3d>
        </p:spPr>
      </p:pic>
      <p:sp>
        <p:nvSpPr>
          <p:cNvPr id="12" name="Metin kutusu 11">
            <a:extLst>
              <a:ext uri="{FF2B5EF4-FFF2-40B4-BE49-F238E27FC236}">
                <a16:creationId xmlns:a16="http://schemas.microsoft.com/office/drawing/2014/main" id="{669B2EA7-B7B0-A3B2-02D0-8BD73D146E80}"/>
              </a:ext>
            </a:extLst>
          </p:cNvPr>
          <p:cNvSpPr txBox="1"/>
          <p:nvPr/>
        </p:nvSpPr>
        <p:spPr>
          <a:xfrm>
            <a:off x="2025650" y="8318500"/>
            <a:ext cx="3962400" cy="923330"/>
          </a:xfrm>
          <a:prstGeom prst="rect">
            <a:avLst/>
          </a:prstGeom>
          <a:noFill/>
        </p:spPr>
        <p:txBody>
          <a:bodyPr wrap="square">
            <a:spAutoFit/>
          </a:bodyPr>
          <a:lstStyle/>
          <a:p>
            <a:r>
              <a:rPr lang="tr-TR" sz="1800" b="0" dirty="0">
                <a:ln w="0"/>
                <a:solidFill>
                  <a:srgbClr val="FCF6E4"/>
                </a:solidFill>
                <a:latin typeface="Times New Roman" panose="02020603050405020304" pitchFamily="18" charset="0"/>
                <a:cs typeface="Times New Roman" panose="02020603050405020304" pitchFamily="18" charset="0"/>
              </a:rPr>
              <a:t>‘ Bu yıl mesele yeni bir şey başlatmak değil; kiminle, nerede ve ne kadar yumuşayabildiğini fark etmek </a:t>
            </a:r>
            <a:r>
              <a:rPr lang="tr-TR" sz="1800" b="0" dirty="0">
                <a:ln w="0"/>
                <a:gradFill>
                  <a:gsLst>
                    <a:gs pos="21000">
                      <a:srgbClr val="53575C"/>
                    </a:gs>
                    <a:gs pos="88000">
                      <a:srgbClr val="C5C7CA"/>
                    </a:gs>
                  </a:gsLst>
                  <a:lin ang="5400000"/>
                </a:gradFill>
                <a:latin typeface="Times New Roman" panose="02020603050405020304" pitchFamily="18" charset="0"/>
                <a:cs typeface="Times New Roman" panose="02020603050405020304" pitchFamily="18" charset="0"/>
              </a:rPr>
              <a:t>’</a:t>
            </a:r>
            <a:endParaRPr lang="tr-TR" dirty="0"/>
          </a:p>
        </p:txBody>
      </p:sp>
    </p:spTree>
    <p:extLst>
      <p:ext uri="{BB962C8B-B14F-4D97-AF65-F5344CB8AC3E}">
        <p14:creationId xmlns:p14="http://schemas.microsoft.com/office/powerpoint/2010/main" val="4106252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556500" cy="10693400"/>
            <a:chOff x="866549" y="0"/>
            <a:chExt cx="5826902" cy="10692003"/>
          </a:xfrm>
          <a:effectLst>
            <a:glow>
              <a:schemeClr val="accent1">
                <a:alpha val="17000"/>
              </a:schemeClr>
            </a:glow>
            <a:outerShdw dist="50800" dir="5400000" algn="ctr" rotWithShape="0">
              <a:srgbClr val="000000">
                <a:alpha val="2000"/>
              </a:srgbClr>
            </a:outerShdw>
            <a:reflection endPos="0" dist="50800" dir="5400000" sy="-100000" algn="bl" rotWithShape="0"/>
          </a:effectLst>
        </p:grpSpPr>
        <p:pic>
          <p:nvPicPr>
            <p:cNvPr id="3" name="object 3"/>
            <p:cNvPicPr/>
            <p:nvPr/>
          </p:nvPicPr>
          <p:blipFill>
            <a:blip r:embed="rId2">
              <a:alphaModFix/>
              <a:extLst>
                <a:ext uri="{BEBA8EAE-BF5A-486C-A8C5-ECC9F3942E4B}">
                  <a14:imgProps xmlns:a14="http://schemas.microsoft.com/office/drawing/2010/main">
                    <a14:imgLayer r:embed="rId3">
                      <a14:imgEffect>
                        <a14:sharpenSoften amount="15000"/>
                      </a14:imgEffect>
                      <a14:imgEffect>
                        <a14:brightnessContrast bright="4000" contrast="12000"/>
                      </a14:imgEffect>
                    </a14:imgLayer>
                  </a14:imgProps>
                </a:ext>
                <a:ext uri="{28A0092B-C50C-407E-A947-70E740481C1C}">
                  <a14:useLocalDpi xmlns:a14="http://schemas.microsoft.com/office/drawing/2010/main" val="0"/>
                </a:ext>
              </a:extLst>
            </a:blip>
            <a:srcRect/>
            <a:stretch/>
          </p:blipFill>
          <p:spPr>
            <a:xfrm>
              <a:off x="866549" y="0"/>
              <a:ext cx="5826902" cy="10692003"/>
            </a:xfrm>
            <a:prstGeom prst="rect">
              <a:avLst/>
            </a:prstGeom>
          </p:spPr>
        </p:pic>
        <p:sp>
          <p:nvSpPr>
            <p:cNvPr id="4" name="object 4"/>
            <p:cNvSpPr/>
            <p:nvPr/>
          </p:nvSpPr>
          <p:spPr>
            <a:xfrm>
              <a:off x="2280102" y="7907338"/>
              <a:ext cx="4320540" cy="1861185"/>
            </a:xfrm>
            <a:custGeom>
              <a:avLst/>
              <a:gdLst/>
              <a:ahLst/>
              <a:cxnLst/>
              <a:rect l="l" t="t" r="r" b="b"/>
              <a:pathLst>
                <a:path w="4320540" h="1861185">
                  <a:moveTo>
                    <a:pt x="4320540" y="0"/>
                  </a:moveTo>
                  <a:lnTo>
                    <a:pt x="0" y="0"/>
                  </a:lnTo>
                  <a:lnTo>
                    <a:pt x="0" y="1860803"/>
                  </a:lnTo>
                  <a:lnTo>
                    <a:pt x="4320540" y="1860803"/>
                  </a:lnTo>
                  <a:lnTo>
                    <a:pt x="4320540" y="0"/>
                  </a:lnTo>
                  <a:close/>
                </a:path>
              </a:pathLst>
            </a:custGeom>
            <a:solidFill>
              <a:srgbClr val="231F20">
                <a:alpha val="75000"/>
              </a:srgbClr>
            </a:solidFill>
            <a:effectLst>
              <a:glow rad="1600200">
                <a:schemeClr val="accent1">
                  <a:alpha val="67000"/>
                </a:schemeClr>
              </a:glow>
            </a:effectLst>
            <a:scene3d>
              <a:camera prst="orthographicFront"/>
              <a:lightRig rig="threePt" dir="t"/>
            </a:scene3d>
            <a:sp3d extrusionH="101600" contourW="38100">
              <a:bevelT w="381000" h="381000"/>
              <a:bevelB w="152400" h="152400"/>
              <a:contourClr>
                <a:srgbClr val="ECDAD4"/>
              </a:contourClr>
            </a:sp3d>
          </p:spPr>
          <p:txBody>
            <a:bodyPr wrap="square" lIns="0" tIns="0" rIns="0" bIns="0" rtlCol="0"/>
            <a:lstStyle/>
            <a:p>
              <a:endParaRPr dirty="0">
                <a:solidFill>
                  <a:sysClr val="windowText" lastClr="000000">
                    <a:alpha val="14000"/>
                  </a:sysClr>
                </a:solidFill>
                <a:effectLst>
                  <a:glow rad="127000">
                    <a:schemeClr val="accent1"/>
                  </a:glow>
                  <a:outerShdw blurRad="50800" dist="50800" dir="5400000" algn="ctr" rotWithShape="0">
                    <a:srgbClr val="000000"/>
                  </a:outerShdw>
                  <a:reflection stA="45000" endPos="65000" dist="63500" dir="5400000" sy="-100000" algn="bl" rotWithShape="0"/>
                </a:effectLst>
              </a:endParaRPr>
            </a:p>
          </p:txBody>
        </p:sp>
      </p:grpSp>
      <p:sp>
        <p:nvSpPr>
          <p:cNvPr id="5" name="object 5" descr="$PPTXTitle"/>
          <p:cNvSpPr txBox="1">
            <a:spLocks noGrp="1"/>
          </p:cNvSpPr>
          <p:nvPr>
            <p:ph type="title"/>
          </p:nvPr>
        </p:nvSpPr>
        <p:spPr>
          <a:xfrm>
            <a:off x="2314733" y="7957804"/>
            <a:ext cx="4854958" cy="1578637"/>
          </a:xfrm>
          <a:prstGeom prst="rect">
            <a:avLst/>
          </a:prstGeom>
        </p:spPr>
        <p:txBody>
          <a:bodyPr vert="horz" wrap="square" lIns="0" tIns="100330" rIns="0" bIns="0" rtlCol="0">
            <a:spAutoFit/>
          </a:bodyPr>
          <a:lstStyle/>
          <a:p>
            <a:pPr algn="l"/>
            <a:r>
              <a:rPr lang="tr-TR" sz="4800" b="0" dirty="0">
                <a:ln w="0"/>
                <a:gradFill>
                  <a:gsLst>
                    <a:gs pos="21000">
                      <a:srgbClr val="53575C"/>
                    </a:gs>
                    <a:gs pos="88000">
                      <a:srgbClr val="C5C7CA"/>
                    </a:gs>
                  </a:gsLst>
                  <a:lin ang="5400000"/>
                </a:gradFill>
                <a:latin typeface="Times New Roman" panose="02020603050405020304" pitchFamily="18" charset="0"/>
                <a:cs typeface="Times New Roman" panose="02020603050405020304" pitchFamily="18" charset="0"/>
              </a:rPr>
              <a:t>Ocak 2026</a:t>
            </a:r>
            <a:br>
              <a:rPr lang="tr-TR" sz="4800" b="0" dirty="0">
                <a:ln w="0"/>
                <a:gradFill>
                  <a:gsLst>
                    <a:gs pos="21000">
                      <a:srgbClr val="53575C"/>
                    </a:gs>
                    <a:gs pos="88000">
                      <a:srgbClr val="C5C7CA"/>
                    </a:gs>
                  </a:gsLst>
                  <a:lin ang="5400000"/>
                </a:gradFill>
                <a:latin typeface="Times New Roman" panose="02020603050405020304" pitchFamily="18" charset="0"/>
                <a:cs typeface="Times New Roman" panose="02020603050405020304" pitchFamily="18" charset="0"/>
              </a:rPr>
            </a:br>
            <a:r>
              <a:rPr lang="tr-TR" sz="4800" b="0" dirty="0">
                <a:ln w="0"/>
                <a:gradFill>
                  <a:gsLst>
                    <a:gs pos="21000">
                      <a:srgbClr val="53575C"/>
                    </a:gs>
                    <a:gs pos="88000">
                      <a:srgbClr val="C5C7CA"/>
                    </a:gs>
                  </a:gsLst>
                  <a:lin ang="5400000"/>
                </a:gradFill>
                <a:latin typeface="Times New Roman" panose="02020603050405020304" pitchFamily="18" charset="0"/>
                <a:cs typeface="Times New Roman" panose="02020603050405020304" pitchFamily="18" charset="0"/>
              </a:rPr>
              <a:t>Gökyüzü Gündemi</a:t>
            </a:r>
          </a:p>
        </p:txBody>
      </p:sp>
      <p:pic>
        <p:nvPicPr>
          <p:cNvPr id="6" name="object 6"/>
          <p:cNvPicPr/>
          <p:nvPr/>
        </p:nvPicPr>
        <p:blipFill>
          <a:blip r:embed="rId4" cstate="print"/>
          <a:stretch>
            <a:fillRect/>
          </a:stretch>
        </p:blipFill>
        <p:spPr>
          <a:xfrm>
            <a:off x="719999" y="360003"/>
            <a:ext cx="155155" cy="153390"/>
          </a:xfrm>
          <a:prstGeom prst="rect">
            <a:avLst/>
          </a:prstGeom>
        </p:spPr>
      </p:pic>
      <p:sp>
        <p:nvSpPr>
          <p:cNvPr id="7" name="object 7"/>
          <p:cNvSpPr txBox="1"/>
          <p:nvPr/>
        </p:nvSpPr>
        <p:spPr>
          <a:xfrm>
            <a:off x="898099" y="336686"/>
            <a:ext cx="3947795" cy="182101"/>
          </a:xfrm>
          <a:prstGeom prst="rect">
            <a:avLst/>
          </a:prstGeom>
        </p:spPr>
        <p:txBody>
          <a:bodyPr vert="horz" wrap="square" lIns="0" tIns="12700" rIns="0" bIns="0" rtlCol="0">
            <a:spAutoFit/>
          </a:bodyPr>
          <a:lstStyle/>
          <a:p>
            <a:pPr marL="12700">
              <a:lnSpc>
                <a:spcPct val="100000"/>
              </a:lnSpc>
              <a:spcBef>
                <a:spcPts val="100"/>
              </a:spcBef>
            </a:pPr>
            <a:r>
              <a:rPr sz="1100" spc="-55" dirty="0">
                <a:solidFill>
                  <a:schemeClr val="bg1"/>
                </a:solidFill>
                <a:latin typeface="Arial"/>
                <a:cs typeface="Arial"/>
              </a:rPr>
              <a:t>AYÇA</a:t>
            </a:r>
            <a:r>
              <a:rPr sz="1100" spc="-20" dirty="0">
                <a:solidFill>
                  <a:schemeClr val="bg1"/>
                </a:solidFill>
                <a:latin typeface="Arial"/>
                <a:cs typeface="Arial"/>
              </a:rPr>
              <a:t> </a:t>
            </a:r>
            <a:r>
              <a:rPr sz="1100" spc="-10" dirty="0">
                <a:solidFill>
                  <a:schemeClr val="bg1"/>
                </a:solidFill>
                <a:latin typeface="Arial"/>
                <a:cs typeface="Arial"/>
              </a:rPr>
              <a:t>EKİNCİ</a:t>
            </a:r>
            <a:r>
              <a:rPr sz="1100" spc="-60" dirty="0">
                <a:solidFill>
                  <a:schemeClr val="bg1"/>
                </a:solidFill>
                <a:latin typeface="Arial"/>
                <a:cs typeface="Arial"/>
              </a:rPr>
              <a:t> </a:t>
            </a:r>
            <a:r>
              <a:rPr sz="1100" spc="105" dirty="0">
                <a:solidFill>
                  <a:schemeClr val="bg1"/>
                </a:solidFill>
                <a:latin typeface="Arial"/>
                <a:cs typeface="Arial"/>
              </a:rPr>
              <a:t>-</a:t>
            </a:r>
            <a:r>
              <a:rPr sz="1100" spc="-30" dirty="0">
                <a:solidFill>
                  <a:schemeClr val="bg1"/>
                </a:solidFill>
                <a:latin typeface="Arial"/>
                <a:cs typeface="Arial"/>
              </a:rPr>
              <a:t> KARMA</a:t>
            </a:r>
            <a:r>
              <a:rPr sz="1100" spc="-25" dirty="0">
                <a:solidFill>
                  <a:schemeClr val="bg1"/>
                </a:solidFill>
                <a:latin typeface="Arial"/>
                <a:cs typeface="Arial"/>
              </a:rPr>
              <a:t> </a:t>
            </a:r>
            <a:r>
              <a:rPr sz="1100" spc="75" dirty="0">
                <a:solidFill>
                  <a:schemeClr val="bg1"/>
                </a:solidFill>
                <a:latin typeface="Arial"/>
                <a:cs typeface="Arial"/>
              </a:rPr>
              <a:t>/</a:t>
            </a:r>
            <a:r>
              <a:rPr sz="1100" spc="-30" dirty="0">
                <a:solidFill>
                  <a:schemeClr val="bg1"/>
                </a:solidFill>
                <a:latin typeface="Arial"/>
                <a:cs typeface="Arial"/>
              </a:rPr>
              <a:t> EZOTERİK</a:t>
            </a:r>
            <a:r>
              <a:rPr sz="1100" spc="245" dirty="0">
                <a:solidFill>
                  <a:schemeClr val="bg1"/>
                </a:solidFill>
                <a:latin typeface="Arial"/>
                <a:cs typeface="Arial"/>
              </a:rPr>
              <a:t> </a:t>
            </a:r>
            <a:r>
              <a:rPr sz="1100" spc="-45" dirty="0">
                <a:solidFill>
                  <a:schemeClr val="bg1"/>
                </a:solidFill>
                <a:latin typeface="Arial"/>
                <a:cs typeface="Arial"/>
              </a:rPr>
              <a:t>ASTROLOG</a:t>
            </a:r>
            <a:r>
              <a:rPr sz="1100" spc="-35" dirty="0">
                <a:solidFill>
                  <a:schemeClr val="bg1"/>
                </a:solidFill>
                <a:latin typeface="Arial"/>
                <a:cs typeface="Arial"/>
              </a:rPr>
              <a:t> </a:t>
            </a:r>
            <a:r>
              <a:rPr sz="1100" spc="-55" dirty="0">
                <a:solidFill>
                  <a:schemeClr val="bg1"/>
                </a:solidFill>
                <a:latin typeface="Arial"/>
                <a:cs typeface="Arial"/>
              </a:rPr>
              <a:t>VE</a:t>
            </a:r>
            <a:r>
              <a:rPr sz="1100" spc="-20" dirty="0">
                <a:solidFill>
                  <a:schemeClr val="bg1"/>
                </a:solidFill>
                <a:latin typeface="Arial"/>
                <a:cs typeface="Arial"/>
              </a:rPr>
              <a:t> </a:t>
            </a:r>
            <a:r>
              <a:rPr sz="1100" spc="-10" dirty="0">
                <a:solidFill>
                  <a:schemeClr val="bg1"/>
                </a:solidFill>
                <a:latin typeface="Arial"/>
                <a:cs typeface="Arial"/>
              </a:rPr>
              <a:t>EĞİTMEN</a:t>
            </a:r>
            <a:endParaRPr sz="1100" dirty="0">
              <a:solidFill>
                <a:schemeClr val="bg1"/>
              </a:solidFill>
              <a:latin typeface="Arial"/>
              <a:cs typeface="Arial"/>
            </a:endParaRPr>
          </a:p>
        </p:txBody>
      </p:sp>
      <p:sp>
        <p:nvSpPr>
          <p:cNvPr id="13" name="object 13"/>
          <p:cNvSpPr txBox="1"/>
          <p:nvPr/>
        </p:nvSpPr>
        <p:spPr>
          <a:xfrm>
            <a:off x="414200" y="10174349"/>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bg1"/>
                </a:solidFill>
                <a:latin typeface="Arial"/>
                <a:cs typeface="Arial"/>
              </a:rPr>
              <a:t>www.newspirit.com.tr</a:t>
            </a:r>
            <a:endParaRPr sz="1100" dirty="0">
              <a:solidFill>
                <a:schemeClr val="bg1"/>
              </a:solidFill>
              <a:latin typeface="Arial"/>
              <a:cs typeface="Arial"/>
            </a:endParaRPr>
          </a:p>
        </p:txBody>
      </p:sp>
      <p:sp>
        <p:nvSpPr>
          <p:cNvPr id="14" name="object 14"/>
          <p:cNvSpPr txBox="1"/>
          <p:nvPr/>
        </p:nvSpPr>
        <p:spPr>
          <a:xfrm>
            <a:off x="903499" y="10188092"/>
            <a:ext cx="107950" cy="193040"/>
          </a:xfrm>
          <a:prstGeom prst="rect">
            <a:avLst/>
          </a:prstGeom>
        </p:spPr>
        <p:txBody>
          <a:bodyPr vert="horz" wrap="square" lIns="0" tIns="12700" rIns="0" bIns="0" rtlCol="0">
            <a:spAutoFit/>
          </a:bodyPr>
          <a:lstStyle/>
          <a:p>
            <a:pPr marL="12700">
              <a:lnSpc>
                <a:spcPct val="100000"/>
              </a:lnSpc>
              <a:spcBef>
                <a:spcPts val="100"/>
              </a:spcBef>
            </a:pPr>
            <a:r>
              <a:rPr sz="1100" spc="-50" dirty="0">
                <a:solidFill>
                  <a:srgbClr val="231F20"/>
                </a:solidFill>
                <a:latin typeface="Arial"/>
                <a:cs typeface="Arial"/>
              </a:rPr>
              <a:t>6</a:t>
            </a:r>
            <a:endParaRPr sz="1100">
              <a:latin typeface="Arial"/>
              <a:cs typeface="Arial"/>
            </a:endParaRPr>
          </a:p>
        </p:txBody>
      </p:sp>
      <p:pic>
        <p:nvPicPr>
          <p:cNvPr id="15" name="object 15"/>
          <p:cNvPicPr/>
          <p:nvPr/>
        </p:nvPicPr>
        <p:blipFill>
          <a:blip r:embed="rId5" cstate="print"/>
          <a:stretch>
            <a:fillRect/>
          </a:stretch>
        </p:blipFill>
        <p:spPr>
          <a:xfrm>
            <a:off x="143999" y="144003"/>
            <a:ext cx="540403" cy="5431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942495D-DCA2-256F-FA19-AB993C36937E}"/>
              </a:ext>
            </a:extLst>
          </p:cNvPr>
          <p:cNvPicPr>
            <a:picLocks noChangeAspect="1"/>
          </p:cNvPicPr>
          <p:nvPr/>
        </p:nvPicPr>
        <p:blipFill>
          <a:blip r:embed="rId2">
            <a:alphaModFix amt="73000"/>
            <a:extLst>
              <a:ext uri="{BEBA8EAE-BF5A-486C-A8C5-ECC9F3942E4B}">
                <a14:imgProps xmlns:a14="http://schemas.microsoft.com/office/drawing/2010/main">
                  <a14:imgLayer r:embed="rId3">
                    <a14:imgEffect>
                      <a14:sharpenSoften amount="9000"/>
                    </a14:imgEffect>
                    <a14:imgEffect>
                      <a14:colorTemperature colorTemp="6100"/>
                    </a14:imgEffect>
                  </a14:imgLayer>
                </a14:imgProps>
              </a:ext>
              <a:ext uri="{28A0092B-C50C-407E-A947-70E740481C1C}">
                <a14:useLocalDpi xmlns:a14="http://schemas.microsoft.com/office/drawing/2010/main" val="0"/>
              </a:ext>
            </a:extLst>
          </a:blip>
          <a:stretch>
            <a:fillRect/>
          </a:stretch>
        </p:blipFill>
        <p:spPr>
          <a:xfrm>
            <a:off x="0" y="0"/>
            <a:ext cx="7556500" cy="10693400"/>
          </a:xfrm>
          <a:prstGeom prst="rect">
            <a:avLst/>
          </a:prstGeom>
        </p:spPr>
      </p:pic>
      <p:sp>
        <p:nvSpPr>
          <p:cNvPr id="2" name="object 2"/>
          <p:cNvSpPr/>
          <p:nvPr/>
        </p:nvSpPr>
        <p:spPr>
          <a:xfrm>
            <a:off x="2091" y="12700"/>
            <a:ext cx="7586159" cy="1068070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chemeClr val="bg1">
              <a:lumMod val="85000"/>
              <a:alpha val="49000"/>
            </a:schemeClr>
          </a:solidFill>
        </p:spPr>
        <p:txBody>
          <a:bodyPr wrap="square" lIns="0" tIns="0" rIns="0" bIns="0" rtlCol="0"/>
          <a:lstStyle/>
          <a:p>
            <a:endParaRPr/>
          </a:p>
        </p:txBody>
      </p:sp>
      <p:sp>
        <p:nvSpPr>
          <p:cNvPr id="3" name="object 3"/>
          <p:cNvSpPr txBox="1"/>
          <p:nvPr/>
        </p:nvSpPr>
        <p:spPr>
          <a:xfrm>
            <a:off x="958851" y="1016459"/>
            <a:ext cx="1675672" cy="197490"/>
          </a:xfrm>
          <a:prstGeom prst="rect">
            <a:avLst/>
          </a:prstGeom>
        </p:spPr>
        <p:txBody>
          <a:bodyPr vert="horz" wrap="square" lIns="0" tIns="12700" rIns="0" bIns="0" rtlCol="0">
            <a:spAutoFit/>
          </a:bodyPr>
          <a:lstStyle/>
          <a:p>
            <a:pPr marL="12700">
              <a:lnSpc>
                <a:spcPct val="100000"/>
              </a:lnSpc>
              <a:spcBef>
                <a:spcPts val="100"/>
              </a:spcBef>
            </a:pPr>
            <a:r>
              <a:rPr lang="tr-TR" sz="1200" b="1" dirty="0">
                <a:solidFill>
                  <a:srgbClr val="231F20"/>
                </a:solidFill>
                <a:latin typeface="Times New Roman"/>
                <a:cs typeface="Times New Roman"/>
              </a:rPr>
              <a:t>CAK AYINDA BİZLERİ</a:t>
            </a:r>
            <a:endParaRPr sz="1200" b="1" dirty="0">
              <a:latin typeface="Times New Roman"/>
              <a:cs typeface="Times New Roman"/>
            </a:endParaRPr>
          </a:p>
        </p:txBody>
      </p:sp>
      <p:sp>
        <p:nvSpPr>
          <p:cNvPr id="4" name="object 4" descr="$PPTXTitle"/>
          <p:cNvSpPr txBox="1">
            <a:spLocks noGrp="1"/>
          </p:cNvSpPr>
          <p:nvPr>
            <p:ph type="title"/>
          </p:nvPr>
        </p:nvSpPr>
        <p:spPr>
          <a:xfrm>
            <a:off x="634348" y="750570"/>
            <a:ext cx="1958975" cy="557530"/>
          </a:xfrm>
          <a:prstGeom prst="rect">
            <a:avLst/>
          </a:prstGeom>
        </p:spPr>
        <p:txBody>
          <a:bodyPr vert="horz" wrap="square" lIns="0" tIns="11430" rIns="0" bIns="0" rtlCol="0">
            <a:spAutoFit/>
          </a:bodyPr>
          <a:lstStyle/>
          <a:p>
            <a:pPr marL="12700">
              <a:lnSpc>
                <a:spcPct val="100000"/>
              </a:lnSpc>
              <a:spcBef>
                <a:spcPts val="90"/>
              </a:spcBef>
            </a:pPr>
            <a:r>
              <a:rPr lang="tr-TR" sz="3500" dirty="0">
                <a:solidFill>
                  <a:srgbClr val="231F20"/>
                </a:solidFill>
                <a:latin typeface="Times New Roman"/>
                <a:cs typeface="Times New Roman"/>
              </a:rPr>
              <a:t>O</a:t>
            </a:r>
            <a:endParaRPr sz="1200" dirty="0">
              <a:latin typeface="Times New Roman"/>
              <a:cs typeface="Times New Roman"/>
            </a:endParaRPr>
          </a:p>
        </p:txBody>
      </p:sp>
      <p:sp>
        <p:nvSpPr>
          <p:cNvPr id="5" name="object 5"/>
          <p:cNvSpPr txBox="1"/>
          <p:nvPr/>
        </p:nvSpPr>
        <p:spPr>
          <a:xfrm>
            <a:off x="634348" y="1213949"/>
            <a:ext cx="2000175" cy="8873198"/>
          </a:xfrm>
          <a:prstGeom prst="rect">
            <a:avLst/>
          </a:prstGeom>
        </p:spPr>
        <p:txBody>
          <a:bodyPr vert="horz" wrap="square" lIns="0" tIns="12700" rIns="0" bIns="0" rtlCol="0">
            <a:spAutoFit/>
          </a:bodyPr>
          <a:lstStyle/>
          <a:p>
            <a:pPr marL="12700" marR="5080" algn="just">
              <a:lnSpc>
                <a:spcPct val="106100"/>
              </a:lnSpc>
              <a:spcBef>
                <a:spcPts val="100"/>
              </a:spcBef>
            </a:pPr>
            <a:r>
              <a:rPr lang="tr-TR" sz="1200" b="1" dirty="0">
                <a:solidFill>
                  <a:srgbClr val="231F20"/>
                </a:solidFill>
                <a:latin typeface="Times New Roman"/>
                <a:cs typeface="Times New Roman"/>
              </a:rPr>
              <a:t>NELER BEKLİYOR ? </a:t>
            </a:r>
          </a:p>
          <a:p>
            <a:pPr marL="12700" marR="5080" algn="just">
              <a:lnSpc>
                <a:spcPct val="106100"/>
              </a:lnSpc>
              <a:spcBef>
                <a:spcPts val="100"/>
              </a:spcBef>
            </a:pPr>
            <a:endParaRPr lang="tr-TR" sz="1200" dirty="0">
              <a:solidFill>
                <a:srgbClr val="231F20"/>
              </a:solidFill>
              <a:latin typeface="Times New Roman"/>
              <a:cs typeface="Times New Roman"/>
            </a:endParaRPr>
          </a:p>
          <a:p>
            <a:pPr marL="12700" marR="5080" algn="just">
              <a:lnSpc>
                <a:spcPct val="106100"/>
              </a:lnSpc>
              <a:spcBef>
                <a:spcPts val="100"/>
              </a:spcBef>
            </a:pPr>
            <a:r>
              <a:rPr lang="tr-TR" sz="1200" dirty="0">
                <a:solidFill>
                  <a:srgbClr val="231F20"/>
                </a:solidFill>
                <a:latin typeface="Times New Roman"/>
                <a:cs typeface="Times New Roman"/>
              </a:rPr>
              <a:t>Canlar, Ocak ayı içsel olarak sağlamlaştığımız ve dış dünyaya daha bilinçli adımlar atmaya hazırlandığımız bir dönem sunuyor. Yeni başlan-</a:t>
            </a:r>
            <a:r>
              <a:rPr lang="tr-TR" sz="1200" dirty="0" err="1">
                <a:solidFill>
                  <a:srgbClr val="231F20"/>
                </a:solidFill>
                <a:latin typeface="Times New Roman"/>
                <a:cs typeface="Times New Roman"/>
              </a:rPr>
              <a:t>gıçlara</a:t>
            </a:r>
            <a:r>
              <a:rPr lang="tr-TR" sz="1200" dirty="0">
                <a:solidFill>
                  <a:srgbClr val="231F20"/>
                </a:solidFill>
                <a:latin typeface="Times New Roman"/>
                <a:cs typeface="Times New Roman"/>
              </a:rPr>
              <a:t> yaklaşırken plan-</a:t>
            </a:r>
            <a:r>
              <a:rPr lang="tr-TR" sz="1200" dirty="0" err="1">
                <a:solidFill>
                  <a:srgbClr val="231F20"/>
                </a:solidFill>
                <a:latin typeface="Times New Roman"/>
                <a:cs typeface="Times New Roman"/>
              </a:rPr>
              <a:t>larımızı</a:t>
            </a:r>
            <a:r>
              <a:rPr lang="tr-TR" sz="1200" dirty="0">
                <a:solidFill>
                  <a:srgbClr val="231F20"/>
                </a:solidFill>
                <a:latin typeface="Times New Roman"/>
                <a:cs typeface="Times New Roman"/>
              </a:rPr>
              <a:t> sadeleştirme ve önce-</a:t>
            </a:r>
            <a:r>
              <a:rPr lang="tr-TR" sz="1200" dirty="0" err="1">
                <a:solidFill>
                  <a:srgbClr val="231F20"/>
                </a:solidFill>
                <a:latin typeface="Times New Roman"/>
                <a:cs typeface="Times New Roman"/>
              </a:rPr>
              <a:t>liklerimizi</a:t>
            </a:r>
            <a:r>
              <a:rPr lang="tr-TR" sz="1200" dirty="0">
                <a:solidFill>
                  <a:srgbClr val="231F20"/>
                </a:solidFill>
                <a:latin typeface="Times New Roman"/>
                <a:cs typeface="Times New Roman"/>
              </a:rPr>
              <a:t> belirleme ihtiyacı güçleniyor. </a:t>
            </a:r>
          </a:p>
          <a:p>
            <a:pPr marL="12700" marR="5080" algn="just">
              <a:lnSpc>
                <a:spcPct val="106100"/>
              </a:lnSpc>
              <a:spcBef>
                <a:spcPts val="100"/>
              </a:spcBef>
            </a:pPr>
            <a:r>
              <a:rPr lang="tr-TR" sz="1200" dirty="0">
                <a:solidFill>
                  <a:srgbClr val="231F20"/>
                </a:solidFill>
                <a:latin typeface="Times New Roman"/>
                <a:cs typeface="Times New Roman"/>
              </a:rPr>
              <a:t>Zaman zaman enerji dalgalan-</a:t>
            </a:r>
            <a:r>
              <a:rPr lang="tr-TR" sz="1200" dirty="0" err="1">
                <a:solidFill>
                  <a:srgbClr val="231F20"/>
                </a:solidFill>
                <a:latin typeface="Times New Roman"/>
                <a:cs typeface="Times New Roman"/>
              </a:rPr>
              <a:t>maları</a:t>
            </a:r>
            <a:r>
              <a:rPr lang="tr-TR" sz="1200" dirty="0">
                <a:solidFill>
                  <a:srgbClr val="231F20"/>
                </a:solidFill>
                <a:latin typeface="Times New Roman"/>
                <a:cs typeface="Times New Roman"/>
              </a:rPr>
              <a:t> yaşansa da küçük ve is-</a:t>
            </a:r>
            <a:r>
              <a:rPr lang="tr-TR" sz="1200" dirty="0" err="1">
                <a:solidFill>
                  <a:srgbClr val="231F20"/>
                </a:solidFill>
                <a:latin typeface="Times New Roman"/>
                <a:cs typeface="Times New Roman"/>
              </a:rPr>
              <a:t>tikrarlı</a:t>
            </a:r>
            <a:r>
              <a:rPr lang="tr-TR" sz="1200" dirty="0">
                <a:solidFill>
                  <a:srgbClr val="231F20"/>
                </a:solidFill>
                <a:latin typeface="Times New Roman"/>
                <a:cs typeface="Times New Roman"/>
              </a:rPr>
              <a:t> adımların uzun vadede büyük dönüşümlere alan açtı-</a:t>
            </a:r>
            <a:r>
              <a:rPr lang="tr-TR" sz="1200" dirty="0" err="1">
                <a:solidFill>
                  <a:srgbClr val="231F20"/>
                </a:solidFill>
                <a:latin typeface="Times New Roman"/>
                <a:cs typeface="Times New Roman"/>
              </a:rPr>
              <a:t>ğını</a:t>
            </a:r>
            <a:r>
              <a:rPr lang="tr-TR" sz="1200" dirty="0">
                <a:solidFill>
                  <a:srgbClr val="231F20"/>
                </a:solidFill>
                <a:latin typeface="Times New Roman"/>
                <a:cs typeface="Times New Roman"/>
              </a:rPr>
              <a:t> fark ediyoruz.</a:t>
            </a:r>
          </a:p>
          <a:p>
            <a:pPr marL="12700" marR="5080" algn="just">
              <a:lnSpc>
                <a:spcPct val="106100"/>
              </a:lnSpc>
              <a:spcBef>
                <a:spcPts val="100"/>
              </a:spcBef>
            </a:pPr>
            <a:r>
              <a:rPr lang="tr-TR" sz="1200" dirty="0">
                <a:solidFill>
                  <a:srgbClr val="231F20"/>
                </a:solidFill>
                <a:latin typeface="Times New Roman"/>
                <a:cs typeface="Times New Roman"/>
              </a:rPr>
              <a:t>İlişkilerde ve iş hayatında </a:t>
            </a:r>
            <a:r>
              <a:rPr lang="tr-TR" sz="1200" dirty="0" err="1">
                <a:solidFill>
                  <a:srgbClr val="231F20"/>
                </a:solidFill>
                <a:latin typeface="Times New Roman"/>
                <a:cs typeface="Times New Roman"/>
              </a:rPr>
              <a:t>dü-rüstlük</a:t>
            </a:r>
            <a:r>
              <a:rPr lang="tr-TR" sz="1200" dirty="0">
                <a:solidFill>
                  <a:srgbClr val="231F20"/>
                </a:solidFill>
                <a:latin typeface="Times New Roman"/>
                <a:cs typeface="Times New Roman"/>
              </a:rPr>
              <a:t> ve netlik kazanç sağ-</a:t>
            </a:r>
            <a:r>
              <a:rPr lang="tr-TR" sz="1200" dirty="0" err="1">
                <a:solidFill>
                  <a:srgbClr val="231F20"/>
                </a:solidFill>
                <a:latin typeface="Times New Roman"/>
                <a:cs typeface="Times New Roman"/>
              </a:rPr>
              <a:t>lıyor</a:t>
            </a:r>
            <a:r>
              <a:rPr lang="tr-TR" sz="1200" dirty="0">
                <a:solidFill>
                  <a:srgbClr val="231F20"/>
                </a:solidFill>
                <a:latin typeface="Times New Roman"/>
                <a:cs typeface="Times New Roman"/>
              </a:rPr>
              <a:t>. </a:t>
            </a:r>
          </a:p>
          <a:p>
            <a:pPr marL="12700" marR="5080" algn="just">
              <a:lnSpc>
                <a:spcPct val="106100"/>
              </a:lnSpc>
              <a:spcBef>
                <a:spcPts val="100"/>
              </a:spcBef>
            </a:pPr>
            <a:r>
              <a:rPr lang="tr-TR" sz="1200" dirty="0">
                <a:solidFill>
                  <a:srgbClr val="231F20"/>
                </a:solidFill>
                <a:latin typeface="Times New Roman"/>
                <a:cs typeface="Times New Roman"/>
              </a:rPr>
              <a:t>Söylemek istediklerini uygun bir dille ifade ettiğinde hem içsel yükün hafifliyor hem de karşındakiyle daha gerçek bir bağ kuruluyor. Maddi konu-</a:t>
            </a:r>
            <a:r>
              <a:rPr lang="tr-TR" sz="1200" dirty="0" err="1">
                <a:solidFill>
                  <a:srgbClr val="231F20"/>
                </a:solidFill>
                <a:latin typeface="Times New Roman"/>
                <a:cs typeface="Times New Roman"/>
              </a:rPr>
              <a:t>larda</a:t>
            </a:r>
            <a:r>
              <a:rPr lang="tr-TR" sz="1200" dirty="0">
                <a:solidFill>
                  <a:srgbClr val="231F20"/>
                </a:solidFill>
                <a:latin typeface="Times New Roman"/>
                <a:cs typeface="Times New Roman"/>
              </a:rPr>
              <a:t> temkinli davranmak, har-cama ve gelir dengesini gözden geçirmek uzun vadede rahat-</a:t>
            </a:r>
            <a:r>
              <a:rPr lang="tr-TR" sz="1200" dirty="0" err="1">
                <a:solidFill>
                  <a:srgbClr val="231F20"/>
                </a:solidFill>
                <a:latin typeface="Times New Roman"/>
                <a:cs typeface="Times New Roman"/>
              </a:rPr>
              <a:t>latıcı</a:t>
            </a:r>
            <a:r>
              <a:rPr lang="tr-TR" sz="1200" dirty="0">
                <a:solidFill>
                  <a:srgbClr val="231F20"/>
                </a:solidFill>
                <a:latin typeface="Times New Roman"/>
                <a:cs typeface="Times New Roman"/>
              </a:rPr>
              <a:t> bir etki yaratıyor. Ayağını yorganına göre uzatmanın ayındayız. Bu süreçte iç ses daha güçlü çalışıyor. Sezgiler, hangi kapının gerçekten açıl-maya değer olduğunu gösteri-yor. Ocak ayı genel olarak te-</a:t>
            </a:r>
            <a:r>
              <a:rPr lang="tr-TR" sz="1200" dirty="0" err="1">
                <a:solidFill>
                  <a:srgbClr val="231F20"/>
                </a:solidFill>
                <a:latin typeface="Times New Roman"/>
                <a:cs typeface="Times New Roman"/>
              </a:rPr>
              <a:t>melleri</a:t>
            </a:r>
            <a:r>
              <a:rPr lang="tr-TR" sz="1200" dirty="0">
                <a:solidFill>
                  <a:srgbClr val="231F20"/>
                </a:solidFill>
                <a:latin typeface="Times New Roman"/>
                <a:cs typeface="Times New Roman"/>
              </a:rPr>
              <a:t> güçlendirdiğin ve gele-</a:t>
            </a:r>
            <a:r>
              <a:rPr lang="tr-TR" sz="1200" dirty="0" err="1">
                <a:solidFill>
                  <a:srgbClr val="231F20"/>
                </a:solidFill>
                <a:latin typeface="Times New Roman"/>
                <a:cs typeface="Times New Roman"/>
              </a:rPr>
              <a:t>ceğini</a:t>
            </a:r>
            <a:r>
              <a:rPr lang="tr-TR" sz="1200" dirty="0">
                <a:solidFill>
                  <a:srgbClr val="231F20"/>
                </a:solidFill>
                <a:latin typeface="Times New Roman"/>
                <a:cs typeface="Times New Roman"/>
              </a:rPr>
              <a:t> daha net bir çerçeveye oturttuğun bir zaman dilimi olarak öne çıkıyor. Ocak ayının en belirgin öğretisi, acele etmeden ilerlemenin gücünü hatırlatması. Her şeyi hemen çözme ya da hızla sonuç alma baskısı yerine, sağlam adımlar atmanın verdiği güven hissi öne çıkıyor. </a:t>
            </a:r>
          </a:p>
        </p:txBody>
      </p:sp>
      <p:sp>
        <p:nvSpPr>
          <p:cNvPr id="10" name="object 10"/>
          <p:cNvSpPr txBox="1"/>
          <p:nvPr/>
        </p:nvSpPr>
        <p:spPr>
          <a:xfrm>
            <a:off x="2825686" y="7632700"/>
            <a:ext cx="1948180" cy="2317558"/>
          </a:xfrm>
          <a:prstGeom prst="rect">
            <a:avLst/>
          </a:prstGeom>
        </p:spPr>
        <p:txBody>
          <a:bodyPr vert="horz" wrap="square" lIns="0" tIns="3175" rIns="0" bIns="0" rtlCol="0">
            <a:spAutoFit/>
          </a:bodyPr>
          <a:lstStyle/>
          <a:p>
            <a:pPr marL="12700" marR="5080" algn="just">
              <a:lnSpc>
                <a:spcPct val="105000"/>
              </a:lnSpc>
              <a:spcBef>
                <a:spcPts val="25"/>
              </a:spcBef>
            </a:pPr>
            <a:r>
              <a:rPr lang="tr-TR" sz="1200" b="1" dirty="0">
                <a:solidFill>
                  <a:srgbClr val="231F20"/>
                </a:solidFill>
                <a:latin typeface="Times New Roman"/>
                <a:cs typeface="Times New Roman"/>
              </a:rPr>
              <a:t>Koç &amp; Yükselen Koç</a:t>
            </a:r>
          </a:p>
          <a:p>
            <a:pPr marL="12700" marR="5080" algn="just">
              <a:lnSpc>
                <a:spcPct val="105000"/>
              </a:lnSpc>
              <a:spcBef>
                <a:spcPts val="25"/>
              </a:spcBef>
            </a:pPr>
            <a:r>
              <a:rPr lang="tr-TR" sz="1200" dirty="0">
                <a:solidFill>
                  <a:srgbClr val="231F20"/>
                </a:solidFill>
                <a:latin typeface="Times New Roman"/>
                <a:cs typeface="Times New Roman"/>
              </a:rPr>
              <a:t>Ocak ayında içsel motivasyonun yüksek seyrediyor. Buna rağmen dış dünyaya attığın adımlarda ölçülü olmak sana daha fazla fayda sağlayabilir. </a:t>
            </a:r>
          </a:p>
          <a:p>
            <a:pPr marL="12700" marR="5080" algn="just">
              <a:lnSpc>
                <a:spcPct val="105000"/>
              </a:lnSpc>
              <a:spcBef>
                <a:spcPts val="25"/>
              </a:spcBef>
            </a:pPr>
            <a:r>
              <a:rPr lang="tr-TR" sz="1200" dirty="0">
                <a:solidFill>
                  <a:srgbClr val="231F20"/>
                </a:solidFill>
                <a:latin typeface="Times New Roman"/>
                <a:cs typeface="Times New Roman"/>
              </a:rPr>
              <a:t>Uzun süredir ertelediğin plan-</a:t>
            </a:r>
            <a:r>
              <a:rPr lang="tr-TR" sz="1200" dirty="0" err="1">
                <a:solidFill>
                  <a:srgbClr val="231F20"/>
                </a:solidFill>
                <a:latin typeface="Times New Roman"/>
                <a:cs typeface="Times New Roman"/>
              </a:rPr>
              <a:t>ları</a:t>
            </a:r>
            <a:r>
              <a:rPr lang="tr-TR" sz="1200" dirty="0">
                <a:solidFill>
                  <a:srgbClr val="231F20"/>
                </a:solidFill>
                <a:latin typeface="Times New Roman"/>
                <a:cs typeface="Times New Roman"/>
              </a:rPr>
              <a:t> acele etmeden, adım adım yapılandırmak enerjini doğru yere yönlendirmeni kolaylaştı-</a:t>
            </a:r>
            <a:r>
              <a:rPr lang="tr-TR" sz="1200" dirty="0" err="1">
                <a:solidFill>
                  <a:srgbClr val="231F20"/>
                </a:solidFill>
                <a:latin typeface="Times New Roman"/>
                <a:cs typeface="Times New Roman"/>
              </a:rPr>
              <a:t>rıyor</a:t>
            </a:r>
            <a:r>
              <a:rPr lang="tr-TR" sz="1200" dirty="0">
                <a:solidFill>
                  <a:srgbClr val="231F20"/>
                </a:solidFill>
                <a:latin typeface="Times New Roman"/>
                <a:cs typeface="Times New Roman"/>
              </a:rPr>
              <a:t>. </a:t>
            </a:r>
          </a:p>
        </p:txBody>
      </p:sp>
      <p:sp>
        <p:nvSpPr>
          <p:cNvPr id="11" name="object 11"/>
          <p:cNvSpPr txBox="1"/>
          <p:nvPr/>
        </p:nvSpPr>
        <p:spPr>
          <a:xfrm>
            <a:off x="5092306" y="5746880"/>
            <a:ext cx="1948180" cy="4256550"/>
          </a:xfrm>
          <a:prstGeom prst="rect">
            <a:avLst/>
          </a:prstGeom>
        </p:spPr>
        <p:txBody>
          <a:bodyPr vert="horz" wrap="square" lIns="0" tIns="3175" rIns="0" bIns="0" rtlCol="0">
            <a:spAutoFit/>
          </a:bodyPr>
          <a:lstStyle/>
          <a:p>
            <a:pPr marL="12700" marR="5080" algn="just">
              <a:lnSpc>
                <a:spcPct val="105000"/>
              </a:lnSpc>
              <a:spcBef>
                <a:spcPts val="25"/>
              </a:spcBef>
            </a:pPr>
            <a:r>
              <a:rPr lang="tr-TR" sz="1200" b="1" dirty="0">
                <a:solidFill>
                  <a:srgbClr val="231F20"/>
                </a:solidFill>
                <a:latin typeface="Times New Roman"/>
                <a:cs typeface="Times New Roman"/>
              </a:rPr>
              <a:t>Boğa &amp; Yükselen Boğa</a:t>
            </a:r>
          </a:p>
          <a:p>
            <a:pPr marL="12700" marR="5080" algn="just">
              <a:lnSpc>
                <a:spcPct val="105000"/>
              </a:lnSpc>
              <a:spcBef>
                <a:spcPts val="25"/>
              </a:spcBef>
            </a:pPr>
            <a:r>
              <a:rPr lang="tr-TR" sz="1200" dirty="0">
                <a:solidFill>
                  <a:srgbClr val="231F20"/>
                </a:solidFill>
                <a:latin typeface="Times New Roman"/>
                <a:cs typeface="Times New Roman"/>
              </a:rPr>
              <a:t>Ocak ayı, maddi ve duygusal güven ihtiyacını daha görünür kılıyor. Gelir kaynaklarını göz-den geçirmek, yeni kazanç yolları üzerine düşünmek ya da birikim planı oluşturmak için uygun bir dönemdesin.</a:t>
            </a:r>
          </a:p>
          <a:p>
            <a:pPr marL="12700" marR="5080" algn="just">
              <a:lnSpc>
                <a:spcPct val="105000"/>
              </a:lnSpc>
              <a:spcBef>
                <a:spcPts val="25"/>
              </a:spcBef>
            </a:pPr>
            <a:r>
              <a:rPr lang="tr-TR" sz="1200" dirty="0">
                <a:solidFill>
                  <a:srgbClr val="231F20"/>
                </a:solidFill>
                <a:latin typeface="Times New Roman"/>
                <a:cs typeface="Times New Roman"/>
              </a:rPr>
              <a:t>Ev düzeni ve yaşam alanında yapılacak küçük değişiklikler bile iç huzurunu belirgin şekil-de artırabilir. İlişkilerde </a:t>
            </a:r>
            <a:r>
              <a:rPr lang="tr-TR" sz="1200" dirty="0" err="1">
                <a:solidFill>
                  <a:srgbClr val="231F20"/>
                </a:solidFill>
                <a:latin typeface="Times New Roman"/>
                <a:cs typeface="Times New Roman"/>
              </a:rPr>
              <a:t>sada</a:t>
            </a:r>
            <a:r>
              <a:rPr lang="tr-TR" sz="1200" dirty="0">
                <a:solidFill>
                  <a:srgbClr val="231F20"/>
                </a:solidFill>
                <a:latin typeface="Times New Roman"/>
                <a:cs typeface="Times New Roman"/>
              </a:rPr>
              <a:t>-kat ve istikrar ön plana çıkıyor. Duygusal ihtiyaçlarını sakin ve net bir dille ifade etmek karşılıklı güveni destekliyor. Beslenme ve uyku düzenine özen göstermek bedenle kurdu-</a:t>
            </a:r>
            <a:r>
              <a:rPr lang="tr-TR" sz="1200" dirty="0" err="1">
                <a:solidFill>
                  <a:srgbClr val="231F20"/>
                </a:solidFill>
                <a:latin typeface="Times New Roman"/>
                <a:cs typeface="Times New Roman"/>
              </a:rPr>
              <a:t>ğun</a:t>
            </a:r>
            <a:r>
              <a:rPr lang="tr-TR" sz="1200" dirty="0">
                <a:solidFill>
                  <a:srgbClr val="231F20"/>
                </a:solidFill>
                <a:latin typeface="Times New Roman"/>
                <a:cs typeface="Times New Roman"/>
              </a:rPr>
              <a:t> bağı güçlendiriyor. </a:t>
            </a:r>
          </a:p>
          <a:p>
            <a:pPr marL="12700" marR="5080" algn="just">
              <a:lnSpc>
                <a:spcPct val="105000"/>
              </a:lnSpc>
              <a:spcBef>
                <a:spcPts val="25"/>
              </a:spcBef>
            </a:pPr>
            <a:r>
              <a:rPr lang="tr-TR" sz="1200" dirty="0">
                <a:solidFill>
                  <a:srgbClr val="231F20"/>
                </a:solidFill>
                <a:latin typeface="Times New Roman"/>
                <a:cs typeface="Times New Roman"/>
              </a:rPr>
              <a:t>Sabırla atılan adımlar uzun vadede kalıcı kazançlara dönüşebilir</a:t>
            </a:r>
          </a:p>
        </p:txBody>
      </p:sp>
      <p:pic>
        <p:nvPicPr>
          <p:cNvPr id="12" name="object 12"/>
          <p:cNvPicPr/>
          <p:nvPr/>
        </p:nvPicPr>
        <p:blipFill>
          <a:blip r:embed="rId4" cstate="print">
            <a:extLst>
              <a:ext uri="{28A0092B-C50C-407E-A947-70E740481C1C}">
                <a14:useLocalDpi xmlns:a14="http://schemas.microsoft.com/office/drawing/2010/main" val="0"/>
              </a:ext>
            </a:extLst>
          </a:blip>
          <a:srcRect/>
          <a:stretch/>
        </p:blipFill>
        <p:spPr>
          <a:xfrm>
            <a:off x="2790830" y="5358958"/>
            <a:ext cx="1983035" cy="2123659"/>
          </a:xfrm>
          <a:prstGeom prst="rect">
            <a:avLst/>
          </a:prstGeom>
        </p:spPr>
      </p:pic>
      <p:pic>
        <p:nvPicPr>
          <p:cNvPr id="13" name="object 13"/>
          <p:cNvPicPr/>
          <p:nvPr/>
        </p:nvPicPr>
        <p:blipFill>
          <a:blip r:embed="rId5" cstate="print">
            <a:extLst>
              <a:ext uri="{28A0092B-C50C-407E-A947-70E740481C1C}">
                <a14:useLocalDpi xmlns:a14="http://schemas.microsoft.com/office/drawing/2010/main" val="0"/>
              </a:ext>
            </a:extLst>
          </a:blip>
          <a:srcRect/>
          <a:stretch/>
        </p:blipFill>
        <p:spPr>
          <a:xfrm>
            <a:off x="5063777" y="3801494"/>
            <a:ext cx="1938911" cy="1940998"/>
          </a:xfrm>
          <a:prstGeom prst="rect">
            <a:avLst/>
          </a:prstGeom>
        </p:spPr>
      </p:pic>
      <p:sp>
        <p:nvSpPr>
          <p:cNvPr id="19" name="object 19"/>
          <p:cNvSpPr txBox="1"/>
          <p:nvPr/>
        </p:nvSpPr>
        <p:spPr>
          <a:xfrm>
            <a:off x="6932536" y="10166312"/>
            <a:ext cx="107950" cy="182101"/>
          </a:xfrm>
          <a:prstGeom prst="rect">
            <a:avLst/>
          </a:prstGeom>
        </p:spPr>
        <p:txBody>
          <a:bodyPr vert="horz" wrap="square" lIns="0" tIns="12700" rIns="0" bIns="0" rtlCol="0">
            <a:spAutoFit/>
          </a:bodyPr>
          <a:lstStyle/>
          <a:p>
            <a:pPr marL="12700">
              <a:lnSpc>
                <a:spcPct val="100000"/>
              </a:lnSpc>
              <a:spcBef>
                <a:spcPts val="100"/>
              </a:spcBef>
            </a:pPr>
            <a:r>
              <a:rPr lang="tr-TR" sz="1100" spc="-50" dirty="0">
                <a:solidFill>
                  <a:srgbClr val="231F20"/>
                </a:solidFill>
                <a:latin typeface="Arial"/>
                <a:cs typeface="Arial"/>
              </a:rPr>
              <a:t>9</a:t>
            </a:r>
            <a:endParaRPr sz="1100" dirty="0">
              <a:latin typeface="Arial"/>
              <a:cs typeface="Arial"/>
            </a:endParaRPr>
          </a:p>
        </p:txBody>
      </p:sp>
      <p:sp>
        <p:nvSpPr>
          <p:cNvPr id="20" name="object 20"/>
          <p:cNvSpPr txBox="1"/>
          <p:nvPr/>
        </p:nvSpPr>
        <p:spPr>
          <a:xfrm>
            <a:off x="5418829" y="10166311"/>
            <a:ext cx="1434465" cy="182101"/>
          </a:xfrm>
          <a:prstGeom prst="rect">
            <a:avLst/>
          </a:prstGeom>
        </p:spPr>
        <p:txBody>
          <a:bodyPr vert="horz" wrap="square" lIns="0" tIns="12700" rIns="0" bIns="0" rtlCol="0">
            <a:spAutoFit/>
          </a:bodyPr>
          <a:lstStyle/>
          <a:p>
            <a:pPr marL="12700">
              <a:lnSpc>
                <a:spcPct val="100000"/>
              </a:lnSpc>
              <a:spcBef>
                <a:spcPts val="100"/>
              </a:spcBef>
            </a:pPr>
            <a:r>
              <a:rPr lang="tr-TR" sz="1100" spc="-10" dirty="0">
                <a:solidFill>
                  <a:schemeClr val="tx1"/>
                </a:solidFill>
                <a:latin typeface="Arial"/>
                <a:cs typeface="Arial"/>
              </a:rPr>
              <a:t>www.newspirit.com.tr</a:t>
            </a:r>
            <a:endParaRPr sz="1100" dirty="0">
              <a:solidFill>
                <a:schemeClr val="tx1"/>
              </a:solidFill>
              <a:latin typeface="Arial"/>
              <a:cs typeface="Arial"/>
            </a:endParaRPr>
          </a:p>
        </p:txBody>
      </p:sp>
      <p:pic>
        <p:nvPicPr>
          <p:cNvPr id="21" name="object 21"/>
          <p:cNvPicPr/>
          <p:nvPr/>
        </p:nvPicPr>
        <p:blipFill>
          <a:blip r:embed="rId6" cstate="print"/>
          <a:stretch>
            <a:fillRect/>
          </a:stretch>
        </p:blipFill>
        <p:spPr>
          <a:xfrm>
            <a:off x="6911999" y="144003"/>
            <a:ext cx="540410" cy="543153"/>
          </a:xfrm>
          <a:prstGeom prst="rect">
            <a:avLst/>
          </a:prstGeom>
        </p:spPr>
      </p:pic>
      <p:sp>
        <p:nvSpPr>
          <p:cNvPr id="22" name="object 9">
            <a:extLst>
              <a:ext uri="{FF2B5EF4-FFF2-40B4-BE49-F238E27FC236}">
                <a16:creationId xmlns:a16="http://schemas.microsoft.com/office/drawing/2014/main" id="{D27CD8D3-C3CD-E0D5-7596-5F6E5E3EAA9D}"/>
              </a:ext>
            </a:extLst>
          </p:cNvPr>
          <p:cNvSpPr txBox="1"/>
          <p:nvPr/>
        </p:nvSpPr>
        <p:spPr>
          <a:xfrm>
            <a:off x="2778166" y="909833"/>
            <a:ext cx="1948180" cy="4306628"/>
          </a:xfrm>
          <a:prstGeom prst="rect">
            <a:avLst/>
          </a:prstGeom>
        </p:spPr>
        <p:txBody>
          <a:bodyPr vert="horz" wrap="square" lIns="0" tIns="12700" rIns="0" bIns="0" rtlCol="0">
            <a:spAutoFit/>
          </a:bodyPr>
          <a:lstStyle/>
          <a:p>
            <a:pPr marL="12700" marR="5080" algn="just">
              <a:lnSpc>
                <a:spcPct val="106100"/>
              </a:lnSpc>
              <a:spcBef>
                <a:spcPts val="100"/>
              </a:spcBef>
            </a:pPr>
            <a:r>
              <a:rPr lang="tr-TR" sz="1200" dirty="0">
                <a:solidFill>
                  <a:srgbClr val="231F20"/>
                </a:solidFill>
                <a:latin typeface="Times New Roman"/>
                <a:cs typeface="Times New Roman"/>
              </a:rPr>
              <a:t>Bu da hem zihinsel hem duygusal olarak daha dengeli bir duruş kazanmana yardımcı oluyor. Bu ay, neyi neden yap-tığını daha iyi sorguladığın bir zaman dilimi.</a:t>
            </a:r>
          </a:p>
          <a:p>
            <a:pPr marL="12700" marR="5080" algn="just">
              <a:lnSpc>
                <a:spcPct val="106100"/>
              </a:lnSpc>
              <a:spcBef>
                <a:spcPts val="100"/>
              </a:spcBef>
            </a:pPr>
            <a:r>
              <a:rPr lang="tr-TR" sz="1200" dirty="0">
                <a:solidFill>
                  <a:srgbClr val="231F20"/>
                </a:solidFill>
                <a:latin typeface="Times New Roman"/>
                <a:cs typeface="Times New Roman"/>
              </a:rPr>
              <a:t>Alışkanlıklarını, hedeflerini ve ilişkilerini daha gerçekçi bir yerden ele alabilir; sana hizmet etmeyen yükleri fark edip geride bırakabilirsin. </a:t>
            </a:r>
          </a:p>
          <a:p>
            <a:pPr marL="12700" marR="5080" algn="just">
              <a:lnSpc>
                <a:spcPct val="106100"/>
              </a:lnSpc>
              <a:spcBef>
                <a:spcPts val="100"/>
              </a:spcBef>
            </a:pPr>
            <a:r>
              <a:rPr lang="tr-TR" sz="1200" dirty="0">
                <a:solidFill>
                  <a:srgbClr val="231F20"/>
                </a:solidFill>
                <a:latin typeface="Times New Roman"/>
                <a:cs typeface="Times New Roman"/>
              </a:rPr>
              <a:t>Küçük farkındalıklar, ilerleyen dönemler için güçlü bir temel oluşturuyor. Genel olarak Ocak ayı, dışarıdan sakin görünse de iç dünyada ciddi bir yapılanma sürecini beraberinde getiriyor. Attığın her bilinçli adım, önümüzdeki aylar için daha sağlam, daha net ve daha huzurlu bir yolun kapısını aralıyor.</a:t>
            </a:r>
            <a:endParaRPr lang="tr-TR" sz="1200" dirty="0">
              <a:latin typeface="Times New Roman"/>
              <a:cs typeface="Times New Roman"/>
            </a:endParaRPr>
          </a:p>
        </p:txBody>
      </p:sp>
      <p:sp>
        <p:nvSpPr>
          <p:cNvPr id="28" name="object 11">
            <a:extLst>
              <a:ext uri="{FF2B5EF4-FFF2-40B4-BE49-F238E27FC236}">
                <a16:creationId xmlns:a16="http://schemas.microsoft.com/office/drawing/2014/main" id="{5F62B2B4-A402-844D-0A6B-AE5622AFD20E}"/>
              </a:ext>
            </a:extLst>
          </p:cNvPr>
          <p:cNvSpPr txBox="1"/>
          <p:nvPr/>
        </p:nvSpPr>
        <p:spPr>
          <a:xfrm>
            <a:off x="5048359" y="909833"/>
            <a:ext cx="1947545" cy="2899896"/>
          </a:xfrm>
          <a:prstGeom prst="rect">
            <a:avLst/>
          </a:prstGeom>
        </p:spPr>
        <p:txBody>
          <a:bodyPr vert="horz" wrap="square" lIns="0" tIns="3810" rIns="0" bIns="0" rtlCol="0">
            <a:spAutoFit/>
          </a:bodyPr>
          <a:lstStyle/>
          <a:p>
            <a:pPr marL="12700" marR="5080" algn="just">
              <a:lnSpc>
                <a:spcPct val="104700"/>
              </a:lnSpc>
              <a:spcBef>
                <a:spcPts val="30"/>
              </a:spcBef>
            </a:pPr>
            <a:r>
              <a:rPr lang="tr-TR" sz="1200" dirty="0">
                <a:solidFill>
                  <a:srgbClr val="231F20"/>
                </a:solidFill>
                <a:latin typeface="Times New Roman"/>
                <a:cs typeface="Times New Roman"/>
              </a:rPr>
              <a:t>İş hayatında sabırla ilerlemek ve strateji kurmak önemli hale geliyor. Bu ay kurulan doğru bağlantılar ilerleyen dönemler-de beklenmedik kapılar </a:t>
            </a:r>
            <a:r>
              <a:rPr lang="tr-TR" sz="1200" dirty="0" err="1">
                <a:solidFill>
                  <a:srgbClr val="231F20"/>
                </a:solidFill>
                <a:latin typeface="Times New Roman"/>
                <a:cs typeface="Times New Roman"/>
              </a:rPr>
              <a:t>açabi</a:t>
            </a:r>
            <a:r>
              <a:rPr lang="tr-TR" sz="1200" dirty="0">
                <a:solidFill>
                  <a:srgbClr val="231F20"/>
                </a:solidFill>
                <a:latin typeface="Times New Roman"/>
                <a:cs typeface="Times New Roman"/>
              </a:rPr>
              <a:t>-lir. </a:t>
            </a:r>
          </a:p>
          <a:p>
            <a:pPr marL="12700" marR="5080" algn="just">
              <a:lnSpc>
                <a:spcPct val="104700"/>
              </a:lnSpc>
              <a:spcBef>
                <a:spcPts val="30"/>
              </a:spcBef>
            </a:pPr>
            <a:r>
              <a:rPr lang="tr-TR" sz="1200" dirty="0">
                <a:solidFill>
                  <a:srgbClr val="231F20"/>
                </a:solidFill>
                <a:latin typeface="Times New Roman"/>
                <a:cs typeface="Times New Roman"/>
              </a:rPr>
              <a:t>İlişkilerde açık bir tavır bağları güçlendirirken yumuşak bir ifade dili dengeyi korumana yardımcı oluyor. Maddi konu-</a:t>
            </a:r>
            <a:r>
              <a:rPr lang="tr-TR" sz="1200" dirty="0" err="1">
                <a:solidFill>
                  <a:srgbClr val="231F20"/>
                </a:solidFill>
                <a:latin typeface="Times New Roman"/>
                <a:cs typeface="Times New Roman"/>
              </a:rPr>
              <a:t>larda</a:t>
            </a:r>
            <a:r>
              <a:rPr lang="tr-TR" sz="1200" dirty="0">
                <a:solidFill>
                  <a:srgbClr val="231F20"/>
                </a:solidFill>
                <a:latin typeface="Times New Roman"/>
                <a:cs typeface="Times New Roman"/>
              </a:rPr>
              <a:t> anlık harcamalara dikkat etmek ay sonunu daha rahat karşılamanı sağlar. Kısa mola-</a:t>
            </a:r>
            <a:r>
              <a:rPr lang="tr-TR" sz="1200" dirty="0" err="1">
                <a:solidFill>
                  <a:srgbClr val="231F20"/>
                </a:solidFill>
                <a:latin typeface="Times New Roman"/>
                <a:cs typeface="Times New Roman"/>
              </a:rPr>
              <a:t>lar</a:t>
            </a:r>
            <a:r>
              <a:rPr lang="tr-TR" sz="1200" dirty="0">
                <a:solidFill>
                  <a:srgbClr val="231F20"/>
                </a:solidFill>
                <a:latin typeface="Times New Roman"/>
                <a:cs typeface="Times New Roman"/>
              </a:rPr>
              <a:t> ve hafif egzersizler zihin-sel berraklığını destekliyor.</a:t>
            </a:r>
            <a:endParaRPr sz="1200" dirty="0">
              <a:latin typeface="Times New Roman"/>
              <a:cs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10464</TotalTime>
  <Words>20142</Words>
  <Application>Microsoft Office PowerPoint</Application>
  <PresentationFormat>Özel</PresentationFormat>
  <Paragraphs>1088</Paragraphs>
  <Slides>65</Slides>
  <Notes>8</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65</vt:i4>
      </vt:variant>
    </vt:vector>
  </HeadingPairs>
  <TitlesOfParts>
    <vt:vector size="76" baseType="lpstr">
      <vt:lpstr>MS Mincho</vt:lpstr>
      <vt:lpstr>Arial</vt:lpstr>
      <vt:lpstr>Arial Black</vt:lpstr>
      <vt:lpstr>Bahnschrift</vt:lpstr>
      <vt:lpstr>Calibri</vt:lpstr>
      <vt:lpstr>Palatino Linotype</vt:lpstr>
      <vt:lpstr>Sitka Banner</vt:lpstr>
      <vt:lpstr>Sylfaen</vt:lpstr>
      <vt:lpstr>Times New Roman</vt:lpstr>
      <vt:lpstr>Trebuchet MS</vt:lpstr>
      <vt:lpstr>Office Theme</vt:lpstr>
      <vt:lpstr>PowerPoint Sunusu</vt:lpstr>
      <vt:lpstr>PowerPoint Sunusu</vt:lpstr>
      <vt:lpstr>IINNDEXDEX</vt:lpstr>
      <vt:lpstr>PowerPoint Sunusu</vt:lpstr>
      <vt:lpstr>2025yılını 9 enerjisiyle </vt:lpstr>
      <vt:lpstr>PowerPoint Sunusu</vt:lpstr>
      <vt:lpstr>PowerPoint Sunusu</vt:lpstr>
      <vt:lpstr>Ocak 2026 Gökyüzü Gündemi</vt:lpstr>
      <vt:lpstr>O</vt:lpstr>
      <vt:lpstr>PowerPoint Sunusu</vt:lpstr>
      <vt:lpstr>PowerPoint Sunusu</vt:lpstr>
      <vt:lpstr>PowerPoint Sunusu</vt:lpstr>
      <vt:lpstr>PowerPoint Sunusu</vt:lpstr>
      <vt:lpstr>PowerPoint Sunusu</vt:lpstr>
      <vt:lpstr>33larak ifade edilir.</vt:lpstr>
      <vt:lpstr>PowerPoint Sunusu</vt:lpstr>
      <vt:lpstr>PowerPoint Sunusu</vt:lpstr>
      <vt:lpstr>YARALI BİR RUHA; ÖĞÜT VERİLMEZ ,  ANALİZ YAPILMAZ ,  ACELE ETTİRİLMEZ ,  UYAN ARTIK DENMEZ..”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erdem yavuz</dc:creator>
  <cp:lastModifiedBy>erdem yavuz</cp:lastModifiedBy>
  <cp:revision>64</cp:revision>
  <dcterms:created xsi:type="dcterms:W3CDTF">2025-11-28T22:05:21Z</dcterms:created>
  <dcterms:modified xsi:type="dcterms:W3CDTF">2025-12-29T14:50:59Z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2025-05-19T00:00:00Z</vt:filetime>
  </property>
  <property fmtid="{D5CDD505-2E9C-101B-9397-08002B2CF9AE}" pid="3" name="Creator">
    <vt:lpwstr>Adobe InDesign 20.2 (Windows)</vt:lpwstr>
  </property>
  <property fmtid="{D5CDD505-2E9C-101B-9397-08002B2CF9AE}" pid="4" name="LastSaved">
    <vt:filetime>2025-11-28T00:00:00Z</vt:filetime>
  </property>
  <property fmtid="{D5CDD505-2E9C-101B-9397-08002B2CF9AE}" pid="5" name="Producer">
    <vt:lpwstr>Adobe PDF Library 17.0</vt:lpwstr>
  </property>
</Properties>
</file>